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7" r:id="rId5"/>
    <p:sldId id="258" r:id="rId6"/>
    <p:sldId id="257" r:id="rId7"/>
    <p:sldId id="299" r:id="rId8"/>
    <p:sldId id="300" r:id="rId9"/>
    <p:sldId id="293" r:id="rId10"/>
    <p:sldId id="298" r:id="rId11"/>
    <p:sldId id="294" r:id="rId12"/>
    <p:sldId id="297" r:id="rId13"/>
    <p:sldId id="284" r:id="rId14"/>
    <p:sldId id="2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0" autoAdjust="0"/>
    <p:restoredTop sz="96934" autoAdjust="0"/>
  </p:normalViewPr>
  <p:slideViewPr>
    <p:cSldViewPr snapToGrid="0">
      <p:cViewPr varScale="1">
        <p:scale>
          <a:sx n="80" d="100"/>
          <a:sy n="80" d="100"/>
        </p:scale>
        <p:origin x="1938"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a:xfrm>
            <a:off x="5332412" y="5883275"/>
            <a:ext cx="4324044" cy="365125"/>
          </a:xfrm>
        </p:spPr>
        <p:txBody>
          <a:bodyPr/>
          <a:lstStyle/>
          <a:p>
            <a:endParaRPr lang="en-AU" dirty="0"/>
          </a:p>
        </p:txBody>
      </p:sp>
      <p:sp>
        <p:nvSpPr>
          <p:cNvPr id="6" name="Slide Number Placeholder 5"/>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421626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55205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813026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956833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88439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3077185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4247393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1666039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74696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a:xfrm>
            <a:off x="10951856" y="5867131"/>
            <a:ext cx="551167" cy="365125"/>
          </a:xfrm>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353927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198036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3199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32278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62153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19432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214561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85510F-160D-4017-B645-4EB63459AB69}" type="datetimeFigureOut">
              <a:rPr lang="en-AU" smtClean="0"/>
              <a:t>20/03/2025</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BCDFF90-7371-49DE-B43C-B3E06A474571}" type="slidenum">
              <a:rPr lang="en-AU" smtClean="0"/>
              <a:t>‹#›</a:t>
            </a:fld>
            <a:endParaRPr lang="en-AU" dirty="0"/>
          </a:p>
        </p:txBody>
      </p:sp>
    </p:spTree>
    <p:extLst>
      <p:ext uri="{BB962C8B-B14F-4D97-AF65-F5344CB8AC3E}">
        <p14:creationId xmlns:p14="http://schemas.microsoft.com/office/powerpoint/2010/main" val="19283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85510F-160D-4017-B645-4EB63459AB69}" type="datetimeFigureOut">
              <a:rPr lang="en-AU" smtClean="0"/>
              <a:t>20/03/2025</a:t>
            </a:fld>
            <a:endParaRPr lang="en-AU"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CDFF90-7371-49DE-B43C-B3E06A474571}" type="slidenum">
              <a:rPr lang="en-AU" smtClean="0"/>
              <a:t>‹#›</a:t>
            </a:fld>
            <a:endParaRPr lang="en-AU" dirty="0"/>
          </a:p>
        </p:txBody>
      </p:sp>
    </p:spTree>
    <p:extLst>
      <p:ext uri="{BB962C8B-B14F-4D97-AF65-F5344CB8AC3E}">
        <p14:creationId xmlns:p14="http://schemas.microsoft.com/office/powerpoint/2010/main" val="2833618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dcet.edu.au/ilotathings" TargetMode="External"/><Relationship Id="rId2" Type="http://schemas.openxmlformats.org/officeDocument/2006/relationships/hyperlink" Target="http://www.adcet.edu.au/"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adcet.edu.au/resource/11753/adcet-webinar-opportunities-for-supporting-diverse-learners-through-generative-a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oogle Shape;54;p13" title="Wheelchair-learner-sitting-at-a-desk-zoomed.png">
            <a:extLst>
              <a:ext uri="{FF2B5EF4-FFF2-40B4-BE49-F238E27FC236}">
                <a16:creationId xmlns:a16="http://schemas.microsoft.com/office/drawing/2014/main" id="{9206B1A0-6775-D45F-610C-3641698CB807}"/>
              </a:ext>
            </a:extLst>
          </p:cNvPr>
          <p:cNvPicPr preferRelativeResize="0"/>
          <p:nvPr/>
        </p:nvPicPr>
        <p:blipFill>
          <a:blip r:embed="rId2">
            <a:alphaModFix amt="25000"/>
          </a:blip>
          <a:stretch>
            <a:fillRect/>
          </a:stretch>
        </p:blipFill>
        <p:spPr>
          <a:xfrm>
            <a:off x="5424023" y="801757"/>
            <a:ext cx="8077840" cy="6056243"/>
          </a:xfrm>
          <a:prstGeom prst="rect">
            <a:avLst/>
          </a:prstGeom>
          <a:noFill/>
          <a:ln>
            <a:noFill/>
          </a:ln>
        </p:spPr>
      </p:pic>
      <p:sp>
        <p:nvSpPr>
          <p:cNvPr id="2" name="Title 1">
            <a:extLst>
              <a:ext uri="{FF2B5EF4-FFF2-40B4-BE49-F238E27FC236}">
                <a16:creationId xmlns:a16="http://schemas.microsoft.com/office/drawing/2014/main" id="{E5D78EE7-00A8-9456-8734-09D911170647}"/>
              </a:ext>
            </a:extLst>
          </p:cNvPr>
          <p:cNvSpPr>
            <a:spLocks noGrp="1"/>
          </p:cNvSpPr>
          <p:nvPr>
            <p:ph type="title"/>
          </p:nvPr>
        </p:nvSpPr>
        <p:spPr>
          <a:xfrm>
            <a:off x="1454661" y="1856432"/>
            <a:ext cx="8372733" cy="4075136"/>
          </a:xfrm>
        </p:spPr>
        <p:txBody>
          <a:bodyPr vert="horz" lIns="91440" tIns="45720" rIns="91440" bIns="45720" rtlCol="0" anchor="b">
            <a:noAutofit/>
          </a:bodyPr>
          <a:lstStyle/>
          <a:p>
            <a:pPr algn="l"/>
            <a:r>
              <a:rPr lang="en-GB" sz="1600" b="1" dirty="0">
                <a:solidFill>
                  <a:srgbClr val="133864"/>
                </a:solidFill>
                <a:latin typeface="Lato" panose="020F0502020204030203" pitchFamily="34" charset="0"/>
              </a:rPr>
              <a:t>March 2025</a:t>
            </a:r>
            <a:br>
              <a:rPr lang="en-GB" sz="1600" b="1" dirty="0">
                <a:solidFill>
                  <a:srgbClr val="133864"/>
                </a:solidFill>
                <a:latin typeface="Lato" panose="020F0502020204030203" pitchFamily="34" charset="0"/>
              </a:rPr>
            </a:br>
            <a:r>
              <a:rPr lang="en-GB" b="1" i="0" dirty="0">
                <a:solidFill>
                  <a:srgbClr val="133864"/>
                </a:solidFill>
                <a:effectLst/>
                <a:latin typeface="Lato" panose="020F0502020204030203" pitchFamily="34" charset="0"/>
              </a:rPr>
              <a:t>Perspectives &amp; </a:t>
            </a:r>
            <a:br>
              <a:rPr lang="en-GB" b="1" i="0" dirty="0">
                <a:solidFill>
                  <a:srgbClr val="133864"/>
                </a:solidFill>
                <a:effectLst/>
                <a:latin typeface="Lato" panose="020F0502020204030203" pitchFamily="34" charset="0"/>
              </a:rPr>
            </a:br>
            <a:r>
              <a:rPr lang="en-GB" b="1" i="0" dirty="0">
                <a:solidFill>
                  <a:srgbClr val="133864"/>
                </a:solidFill>
                <a:effectLst/>
                <a:latin typeface="Lato" panose="020F0502020204030203" pitchFamily="34" charset="0"/>
              </a:rPr>
              <a:t>Reflections from</a:t>
            </a:r>
            <a:br>
              <a:rPr lang="en-GB" b="1" i="0" dirty="0">
                <a:solidFill>
                  <a:srgbClr val="133864"/>
                </a:solidFill>
                <a:effectLst/>
                <a:latin typeface="Lato" panose="020F0502020204030203" pitchFamily="34" charset="0"/>
              </a:rPr>
            </a:br>
            <a:r>
              <a:rPr lang="en-GB" b="1" i="0" dirty="0">
                <a:solidFill>
                  <a:srgbClr val="133864"/>
                </a:solidFill>
                <a:effectLst/>
                <a:latin typeface="Lato" panose="020F0502020204030203" pitchFamily="34" charset="0"/>
              </a:rPr>
              <a:t>ADCET</a:t>
            </a:r>
            <a:br>
              <a:rPr lang="en-GB" sz="1200" b="1" i="0" dirty="0">
                <a:solidFill>
                  <a:srgbClr val="133864"/>
                </a:solidFill>
                <a:effectLst/>
                <a:latin typeface="Lato" panose="020F0502020204030203" pitchFamily="34" charset="0"/>
              </a:rPr>
            </a:br>
            <a:br>
              <a:rPr lang="en-GB" sz="1200" b="1" i="0" dirty="0">
                <a:solidFill>
                  <a:srgbClr val="133864"/>
                </a:solidFill>
                <a:effectLst/>
                <a:latin typeface="Lato" panose="020F0502020204030203" pitchFamily="34" charset="0"/>
              </a:rPr>
            </a:br>
            <a:r>
              <a:rPr lang="en-GB" sz="1800" b="1" dirty="0">
                <a:solidFill>
                  <a:srgbClr val="133864"/>
                </a:solidFill>
                <a:latin typeface="Lato" panose="020F0502020204030203" pitchFamily="34" charset="0"/>
              </a:rPr>
              <a:t>Darren Britten</a:t>
            </a:r>
            <a:endParaRPr lang="en-GB" sz="1800" b="1" i="0" dirty="0">
              <a:solidFill>
                <a:srgbClr val="133864"/>
              </a:solidFill>
              <a:effectLst/>
              <a:latin typeface="Lato" panose="020F0502020204030203" pitchFamily="34" charset="0"/>
            </a:endParaRPr>
          </a:p>
        </p:txBody>
      </p:sp>
      <p:pic>
        <p:nvPicPr>
          <p:cNvPr id="7" name="Picture 6" descr="Logo of the Australian Disability Clearing House on Education and Training (ADCET) with the words, Supporting you, Supporting Students.">
            <a:extLst>
              <a:ext uri="{FF2B5EF4-FFF2-40B4-BE49-F238E27FC236}">
                <a16:creationId xmlns:a16="http://schemas.microsoft.com/office/drawing/2014/main" id="{522A2651-4620-28E9-9174-02CB26D39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661" y="1727530"/>
            <a:ext cx="4401522" cy="1287445"/>
          </a:xfrm>
          <a:prstGeom prst="rect">
            <a:avLst/>
          </a:prstGeom>
        </p:spPr>
      </p:pic>
      <p:sp>
        <p:nvSpPr>
          <p:cNvPr id="4" name="Google Shape;55;p13">
            <a:extLst>
              <a:ext uri="{FF2B5EF4-FFF2-40B4-BE49-F238E27FC236}">
                <a16:creationId xmlns:a16="http://schemas.microsoft.com/office/drawing/2014/main" id="{9D27A09C-92F3-D3EF-6331-E1A819C6F188}"/>
              </a:ext>
            </a:extLst>
          </p:cNvPr>
          <p:cNvSpPr txBox="1"/>
          <p:nvPr/>
        </p:nvSpPr>
        <p:spPr>
          <a:xfrm>
            <a:off x="0" y="0"/>
            <a:ext cx="12192000" cy="901200"/>
          </a:xfrm>
          <a:prstGeom prst="rect">
            <a:avLst/>
          </a:prstGeom>
          <a:solidFill>
            <a:srgbClr val="00467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dirty="0">
                <a:solidFill>
                  <a:schemeClr val="lt1"/>
                </a:solidFill>
              </a:rPr>
              <a:t>ACODE 93:  Accessibility &amp; Technology Enhanced Learning</a:t>
            </a:r>
            <a:endParaRPr sz="2500" b="1" dirty="0">
              <a:solidFill>
                <a:schemeClr val="lt1"/>
              </a:solidFill>
            </a:endParaRPr>
          </a:p>
        </p:txBody>
      </p:sp>
    </p:spTree>
    <p:extLst>
      <p:ext uri="{BB962C8B-B14F-4D97-AF65-F5344CB8AC3E}">
        <p14:creationId xmlns:p14="http://schemas.microsoft.com/office/powerpoint/2010/main" val="286771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022417" y="3429000"/>
            <a:ext cx="10481912" cy="1624085"/>
          </a:xfrm>
        </p:spPr>
        <p:txBody>
          <a:bodyPr vert="horz" lIns="91440" tIns="45720" rIns="91440" bIns="45720" rtlCol="0" anchor="ctr">
            <a:normAutofit fontScale="90000"/>
          </a:bodyPr>
          <a:lstStyle/>
          <a:p>
            <a:pPr algn="ctr"/>
            <a:r>
              <a:rPr lang="en-US" sz="7200" b="1" i="0" kern="1200" dirty="0">
                <a:solidFill>
                  <a:schemeClr val="tx1"/>
                </a:solidFill>
                <a:effectLst/>
                <a:latin typeface="+mj-lt"/>
                <a:ea typeface="+mj-ea"/>
                <a:cs typeface="+mj-cs"/>
              </a:rPr>
              <a:t>Questions</a:t>
            </a:r>
            <a:r>
              <a:rPr lang="en-US" sz="7200" b="1" dirty="0"/>
              <a:t> </a:t>
            </a:r>
            <a:br>
              <a:rPr lang="en-US" sz="7200" b="1" dirty="0"/>
            </a:br>
            <a:r>
              <a:rPr lang="en-US" sz="7200" b="1" dirty="0"/>
              <a:t>Thoughts </a:t>
            </a:r>
            <a:br>
              <a:rPr lang="en-US" sz="7200" b="1" dirty="0"/>
            </a:br>
            <a:r>
              <a:rPr lang="en-US" sz="7200" b="1" dirty="0"/>
              <a:t>Ideas</a:t>
            </a:r>
            <a:br>
              <a:rPr lang="en-US" sz="7200" b="1" i="0" kern="1200" dirty="0">
                <a:solidFill>
                  <a:schemeClr val="tx1"/>
                </a:solidFill>
                <a:effectLst/>
                <a:latin typeface="+mj-lt"/>
                <a:ea typeface="+mj-ea"/>
                <a:cs typeface="+mj-cs"/>
              </a:rPr>
            </a:br>
            <a:br>
              <a:rPr lang="en-US" sz="7200" b="1" i="0" kern="1200" dirty="0">
                <a:solidFill>
                  <a:schemeClr val="tx1"/>
                </a:solidFill>
                <a:effectLst/>
                <a:latin typeface="+mj-lt"/>
                <a:ea typeface="+mj-ea"/>
                <a:cs typeface="+mj-cs"/>
              </a:rPr>
            </a:br>
            <a:endParaRPr lang="en-US" sz="3600" kern="1200" dirty="0">
              <a:solidFill>
                <a:schemeClr val="tx1"/>
              </a:solidFill>
            </a:endParaRPr>
          </a:p>
        </p:txBody>
      </p:sp>
    </p:spTree>
    <p:extLst>
      <p:ext uri="{BB962C8B-B14F-4D97-AF65-F5344CB8AC3E}">
        <p14:creationId xmlns:p14="http://schemas.microsoft.com/office/powerpoint/2010/main" val="67080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1164657" y="2616957"/>
            <a:ext cx="10481912" cy="1624085"/>
          </a:xfrm>
        </p:spPr>
        <p:txBody>
          <a:bodyPr vert="horz" lIns="91440" tIns="45720" rIns="91440" bIns="45720" rtlCol="0" anchor="ctr">
            <a:normAutofit fontScale="90000"/>
          </a:bodyPr>
          <a:lstStyle/>
          <a:p>
            <a:r>
              <a:rPr lang="en-US" sz="7200" b="1" i="0" kern="1200" dirty="0">
                <a:solidFill>
                  <a:schemeClr val="tx1"/>
                </a:solidFill>
                <a:effectLst/>
                <a:latin typeface="+mj-lt"/>
                <a:ea typeface="+mj-ea"/>
                <a:cs typeface="+mj-cs"/>
              </a:rPr>
              <a:t>Thank You</a:t>
            </a:r>
            <a:br>
              <a:rPr lang="en-US" sz="7200" b="1" dirty="0"/>
            </a:br>
            <a:r>
              <a:rPr lang="en-US" sz="3100" b="1" dirty="0"/>
              <a:t>Visit the ADCET website for more information </a:t>
            </a:r>
            <a:r>
              <a:rPr lang="en-US" sz="3100" b="1" dirty="0">
                <a:hlinkClick r:id="rId2"/>
              </a:rPr>
              <a:t>www.adcet.edu.au</a:t>
            </a:r>
            <a:br>
              <a:rPr lang="en-US" sz="3100" b="1" dirty="0"/>
            </a:br>
            <a:br>
              <a:rPr lang="en-US" sz="3100" b="1" dirty="0"/>
            </a:br>
            <a:br>
              <a:rPr lang="en-US" sz="3100" b="1" dirty="0"/>
            </a:br>
            <a:br>
              <a:rPr lang="en-US" sz="3100" b="1" dirty="0"/>
            </a:br>
            <a:br>
              <a:rPr lang="en-US" sz="3100" b="1" dirty="0"/>
            </a:br>
            <a:br>
              <a:rPr lang="en-US" sz="3100" b="1" dirty="0"/>
            </a:br>
            <a:br>
              <a:rPr lang="en-US" sz="3100" b="1" dirty="0"/>
            </a:br>
            <a:br>
              <a:rPr lang="en-US" sz="3100" b="1" dirty="0"/>
            </a:br>
            <a:br>
              <a:rPr lang="en-US" sz="3100" b="1" dirty="0"/>
            </a:br>
            <a:r>
              <a:rPr lang="en-US" sz="3100" b="1" dirty="0"/>
              <a:t> </a:t>
            </a:r>
            <a:br>
              <a:rPr lang="en-US" sz="7200" b="1" dirty="0"/>
            </a:br>
            <a:r>
              <a:rPr lang="en-US" sz="3100" b="1" dirty="0"/>
              <a:t>Inclusive Learning Opportunities Through AI - ADCET Podcast </a:t>
            </a:r>
            <a:r>
              <a:rPr lang="en-US" sz="2700" b="1" dirty="0">
                <a:hlinkClick r:id="rId3"/>
              </a:rPr>
              <a:t>adcet.edu.au/</a:t>
            </a:r>
            <a:r>
              <a:rPr lang="en-US" sz="2700" b="1" dirty="0" err="1">
                <a:hlinkClick r:id="rId3"/>
              </a:rPr>
              <a:t>ilotathings</a:t>
            </a:r>
            <a:br>
              <a:rPr lang="en-GB" b="1" dirty="0">
                <a:hlinkClick r:id="rId4"/>
              </a:rPr>
            </a:br>
            <a:endParaRPr lang="en-US" sz="3600" kern="1200" dirty="0">
              <a:solidFill>
                <a:schemeClr val="tx1"/>
              </a:solidFill>
            </a:endParaRPr>
          </a:p>
        </p:txBody>
      </p:sp>
      <p:pic>
        <p:nvPicPr>
          <p:cNvPr id="2050" name="Picture 2" descr="Image of a brain with legs sitting in a chair, wearing headphones and a graduation cap. The words ILOTA Things are to the left of the brain">
            <a:extLst>
              <a:ext uri="{FF2B5EF4-FFF2-40B4-BE49-F238E27FC236}">
                <a16:creationId xmlns:a16="http://schemas.microsoft.com/office/drawing/2014/main" id="{0A8A7F9F-36F4-7373-D945-100FDF253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2957" y="1771365"/>
            <a:ext cx="3558209" cy="35582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170A341-1328-9ACE-CC5F-E749C456F142}"/>
              </a:ext>
            </a:extLst>
          </p:cNvPr>
          <p:cNvPicPr>
            <a:picLocks noChangeAspect="1"/>
          </p:cNvPicPr>
          <p:nvPr/>
        </p:nvPicPr>
        <p:blipFill>
          <a:blip r:embed="rId6"/>
          <a:stretch>
            <a:fillRect/>
          </a:stretch>
        </p:blipFill>
        <p:spPr>
          <a:xfrm>
            <a:off x="6679097" y="1878564"/>
            <a:ext cx="3219814" cy="3256653"/>
          </a:xfrm>
          <a:prstGeom prst="rect">
            <a:avLst/>
          </a:prstGeom>
        </p:spPr>
      </p:pic>
    </p:spTree>
    <p:extLst>
      <p:ext uri="{BB962C8B-B14F-4D97-AF65-F5344CB8AC3E}">
        <p14:creationId xmlns:p14="http://schemas.microsoft.com/office/powerpoint/2010/main" val="129382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848595" y="1369604"/>
            <a:ext cx="6247722" cy="1461778"/>
          </a:xfrm>
        </p:spPr>
        <p:txBody>
          <a:bodyPr anchor="t">
            <a:normAutofit/>
          </a:bodyPr>
          <a:lstStyle/>
          <a:p>
            <a:r>
              <a:rPr lang="en-GB" b="1" i="0" dirty="0">
                <a:effectLst/>
                <a:latin typeface="Lato" panose="020F0502020204030203" pitchFamily="34" charset="0"/>
              </a:rPr>
              <a:t>Acknowledgements</a:t>
            </a:r>
            <a:endParaRPr lang="en-AU"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660395" y="2052652"/>
            <a:ext cx="9813980" cy="3316914"/>
          </a:xfrm>
        </p:spPr>
        <p:txBody>
          <a:bodyPr>
            <a:noAutofit/>
          </a:bodyPr>
          <a:lstStyle/>
          <a:p>
            <a:pPr marL="0" indent="0">
              <a:buNone/>
            </a:pPr>
            <a:r>
              <a:rPr lang="en-GB" sz="2000" b="0" i="0" dirty="0">
                <a:effectLst/>
                <a:latin typeface="Arial" panose="020B0604020202020204" pitchFamily="34" charset="0"/>
                <a:cs typeface="Arial" panose="020B0604020202020204" pitchFamily="34" charset="0"/>
              </a:rPr>
              <a:t>In the spirit of reconciliation, I would like to acknowledge the Traditional Custodians of country throughout Australia and their connections to land, sea and community. I pay our respect to their </a:t>
            </a:r>
            <a:r>
              <a:rPr lang="en-GB" sz="2000" dirty="0">
                <a:latin typeface="Arial" panose="020B0604020202020204" pitchFamily="34" charset="0"/>
                <a:cs typeface="Arial" panose="020B0604020202020204" pitchFamily="34" charset="0"/>
              </a:rPr>
              <a:t>E</a:t>
            </a:r>
            <a:r>
              <a:rPr lang="en-GB" sz="2000" b="0" i="0" dirty="0">
                <a:effectLst/>
                <a:latin typeface="Arial" panose="020B0604020202020204" pitchFamily="34" charset="0"/>
                <a:cs typeface="Arial" panose="020B0604020202020204" pitchFamily="34" charset="0"/>
              </a:rPr>
              <a:t>lders past, present and emerging and extend that respect to all Aboriginal and Torres Strait Islander peoples and other first nations people from Australia, New Zealand and beyond joining in this presentation today.</a:t>
            </a:r>
            <a:br>
              <a:rPr lang="en-GB" sz="2000" b="0" i="0" dirty="0">
                <a:effectLst/>
                <a:latin typeface="Arial" panose="020B0604020202020204" pitchFamily="34" charset="0"/>
                <a:cs typeface="Arial" panose="020B0604020202020204" pitchFamily="34" charset="0"/>
              </a:rPr>
            </a:br>
            <a:br>
              <a:rPr lang="en-GB" sz="2000" b="0" i="0" dirty="0">
                <a:effectLst/>
                <a:latin typeface="Arial" panose="020B0604020202020204" pitchFamily="34" charset="0"/>
                <a:cs typeface="Arial" panose="020B0604020202020204" pitchFamily="34" charset="0"/>
              </a:rPr>
            </a:br>
            <a:r>
              <a:rPr lang="en-GB" sz="2000" b="0" i="0" dirty="0">
                <a:effectLst/>
                <a:latin typeface="Arial" panose="020B0604020202020204" pitchFamily="34" charset="0"/>
                <a:cs typeface="Arial" panose="020B0604020202020204" pitchFamily="34" charset="0"/>
              </a:rPr>
              <a:t>While virtually connected today w</a:t>
            </a:r>
            <a:r>
              <a:rPr lang="en-GB" sz="2000" dirty="0">
                <a:latin typeface="Arial" panose="020B0604020202020204" pitchFamily="34" charset="0"/>
                <a:cs typeface="Arial" panose="020B0604020202020204" pitchFamily="34" charset="0"/>
              </a:rPr>
              <a:t>e are geographically dispersed, and I would like to acknowledge the Wurundjeri people of the Kulin nation in Victoria where I am presenting from and the Palawa/</a:t>
            </a:r>
            <a:r>
              <a:rPr lang="en-GB" sz="2000" dirty="0" err="1">
                <a:latin typeface="Arial" panose="020B0604020202020204" pitchFamily="34" charset="0"/>
                <a:cs typeface="Arial" panose="020B0604020202020204" pitchFamily="34" charset="0"/>
              </a:rPr>
              <a:t>Pakana</a:t>
            </a:r>
            <a:r>
              <a:rPr lang="en-GB" sz="2000" dirty="0">
                <a:latin typeface="Arial" panose="020B0604020202020204" pitchFamily="34" charset="0"/>
                <a:cs typeface="Arial" panose="020B0604020202020204" pitchFamily="34" charset="0"/>
              </a:rPr>
              <a:t> people of </a:t>
            </a:r>
            <a:r>
              <a:rPr lang="en-GB" sz="2000" dirty="0" err="1">
                <a:latin typeface="Arial" panose="020B0604020202020204" pitchFamily="34" charset="0"/>
                <a:cs typeface="Arial" panose="020B0604020202020204" pitchFamily="34" charset="0"/>
              </a:rPr>
              <a:t>Lutruwita</a:t>
            </a:r>
            <a:r>
              <a:rPr lang="en-GB" sz="2000" dirty="0">
                <a:latin typeface="Arial" panose="020B0604020202020204" pitchFamily="34" charset="0"/>
                <a:cs typeface="Arial" panose="020B0604020202020204" pitchFamily="34" charset="0"/>
              </a:rPr>
              <a:t> (Tasmanian Aboriginal Land) which hosts ADCET.</a:t>
            </a: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691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E308-A44C-494D-B87B-300580B8D9E1}"/>
              </a:ext>
            </a:extLst>
          </p:cNvPr>
          <p:cNvSpPr>
            <a:spLocks noGrp="1"/>
          </p:cNvSpPr>
          <p:nvPr>
            <p:ph type="title"/>
          </p:nvPr>
        </p:nvSpPr>
        <p:spPr>
          <a:xfrm>
            <a:off x="-58699" y="625516"/>
            <a:ext cx="8525310" cy="1461778"/>
          </a:xfrm>
        </p:spPr>
        <p:txBody>
          <a:bodyPr>
            <a:normAutofit/>
          </a:bodyPr>
          <a:lstStyle/>
          <a:p>
            <a:r>
              <a:rPr lang="en-GB" sz="4000" b="1" i="0" dirty="0">
                <a:effectLst/>
                <a:latin typeface="Lato" panose="020F0502020204030203" pitchFamily="34" charset="0"/>
              </a:rPr>
              <a:t>About this presentation</a:t>
            </a:r>
            <a:endParaRPr lang="en-AU" sz="4000" dirty="0">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6E95FB74-2A52-4137-8CC4-2324A0E96AB9}"/>
              </a:ext>
            </a:extLst>
          </p:cNvPr>
          <p:cNvSpPr>
            <a:spLocks noGrp="1"/>
          </p:cNvSpPr>
          <p:nvPr>
            <p:ph idx="1"/>
          </p:nvPr>
        </p:nvSpPr>
        <p:spPr>
          <a:xfrm>
            <a:off x="1475914" y="1855876"/>
            <a:ext cx="9487836" cy="4271385"/>
          </a:xfrm>
        </p:spPr>
        <p:txBody>
          <a:bodyPr>
            <a:normAutofit/>
          </a:bodyPr>
          <a:lstStyle/>
          <a:p>
            <a:pPr marL="0" indent="0">
              <a:buNone/>
            </a:pPr>
            <a:r>
              <a:rPr lang="en-GB" sz="2000" b="0" i="0" dirty="0">
                <a:solidFill>
                  <a:srgbClr val="222222"/>
                </a:solidFill>
                <a:effectLst/>
                <a:latin typeface="Lato" panose="020F0502020204030203" pitchFamily="34" charset="0"/>
              </a:rPr>
              <a:t>In this presentation I would like to share some perspective from ADCET and from my 20+ years working on inclusive resource development, working with students and staff with disability and working with professional and academic staff in minimising access barriers:</a:t>
            </a:r>
          </a:p>
          <a:p>
            <a:r>
              <a:rPr lang="en-GB" sz="2000" b="0" i="0" dirty="0">
                <a:solidFill>
                  <a:srgbClr val="222222"/>
                </a:solidFill>
                <a:effectLst/>
                <a:latin typeface="Lato" panose="020F0502020204030203" pitchFamily="34" charset="0"/>
              </a:rPr>
              <a:t>What can history tell us</a:t>
            </a:r>
          </a:p>
          <a:p>
            <a:r>
              <a:rPr lang="en-GB" sz="2000" b="0" i="0" dirty="0">
                <a:solidFill>
                  <a:srgbClr val="222222"/>
                </a:solidFill>
                <a:effectLst/>
                <a:latin typeface="Lato" panose="020F0502020204030203" pitchFamily="34" charset="0"/>
              </a:rPr>
              <a:t>What can we do/plan for</a:t>
            </a:r>
          </a:p>
          <a:p>
            <a:r>
              <a:rPr lang="en-AU" sz="2000" dirty="0">
                <a:solidFill>
                  <a:srgbClr val="222222"/>
                </a:solidFill>
                <a:latin typeface="Lato" panose="020F0502020204030203" pitchFamily="34" charset="0"/>
                <a:cs typeface="Arial" panose="020B0604020202020204" pitchFamily="34" charset="0"/>
              </a:rPr>
              <a:t>Teaching &amp; Learning in the age of AI</a:t>
            </a:r>
            <a:endParaRPr lang="en-AU" sz="2000" dirty="0">
              <a:latin typeface="Arial" panose="020B0604020202020204" pitchFamily="34" charset="0"/>
              <a:cs typeface="Arial" panose="020B0604020202020204" pitchFamily="34" charset="0"/>
            </a:endParaRPr>
          </a:p>
          <a:p>
            <a:pPr marL="0" indent="0">
              <a:buNone/>
            </a:pPr>
            <a:endParaRPr lang="en-AU"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74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44A04-B02C-917F-6F17-C8FB04B82C2B}"/>
            </a:ext>
          </a:extLst>
        </p:cNvPr>
        <p:cNvGrpSpPr/>
        <p:nvPr/>
      </p:nvGrpSpPr>
      <p:grpSpPr>
        <a:xfrm>
          <a:off x="0" y="0"/>
          <a:ext cx="0" cy="0"/>
          <a:chOff x="0" y="0"/>
          <a:chExt cx="0" cy="0"/>
        </a:xfrm>
      </p:grpSpPr>
      <p:pic>
        <p:nvPicPr>
          <p:cNvPr id="6" name="Picture 2" descr="DeLorean">
            <a:extLst>
              <a:ext uri="{FF2B5EF4-FFF2-40B4-BE49-F238E27FC236}">
                <a16:creationId xmlns:a16="http://schemas.microsoft.com/office/drawing/2014/main" id="{878CDFA9-9096-A23E-5BC1-90AA2CC7C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207" y="2035107"/>
            <a:ext cx="8130142" cy="3504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E27ED0-B563-CB52-A22C-DD16FA3377A3}"/>
              </a:ext>
            </a:extLst>
          </p:cNvPr>
          <p:cNvSpPr>
            <a:spLocks noGrp="1"/>
          </p:cNvSpPr>
          <p:nvPr>
            <p:ph type="title"/>
          </p:nvPr>
        </p:nvSpPr>
        <p:spPr/>
        <p:txBody>
          <a:bodyPr/>
          <a:lstStyle/>
          <a:p>
            <a:pPr algn="l"/>
            <a:r>
              <a:rPr lang="en-AU" b="1" dirty="0">
                <a:latin typeface="Lato" panose="020F0502020204030203" pitchFamily="34" charset="0"/>
              </a:rPr>
              <a:t>What can history tell us?</a:t>
            </a:r>
          </a:p>
        </p:txBody>
      </p:sp>
    </p:spTree>
    <p:extLst>
      <p:ext uri="{BB962C8B-B14F-4D97-AF65-F5344CB8AC3E}">
        <p14:creationId xmlns:p14="http://schemas.microsoft.com/office/powerpoint/2010/main" val="1227718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EBB3-7130-6379-3AC0-D8A8007A02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607B06-A431-2CA0-DC59-8B56D66077C3}"/>
              </a:ext>
            </a:extLst>
          </p:cNvPr>
          <p:cNvSpPr>
            <a:spLocks noGrp="1"/>
          </p:cNvSpPr>
          <p:nvPr>
            <p:ph type="title"/>
          </p:nvPr>
        </p:nvSpPr>
        <p:spPr/>
        <p:txBody>
          <a:bodyPr/>
          <a:lstStyle/>
          <a:p>
            <a:pPr algn="l"/>
            <a:r>
              <a:rPr lang="en-AU" b="1" dirty="0">
                <a:latin typeface="Lato" panose="020F0502020204030203" pitchFamily="34" charset="0"/>
              </a:rPr>
              <a:t>2004 </a:t>
            </a:r>
          </a:p>
        </p:txBody>
      </p:sp>
      <p:sp>
        <p:nvSpPr>
          <p:cNvPr id="3" name="Content Placeholder 2">
            <a:extLst>
              <a:ext uri="{FF2B5EF4-FFF2-40B4-BE49-F238E27FC236}">
                <a16:creationId xmlns:a16="http://schemas.microsoft.com/office/drawing/2014/main" id="{20E67DBE-6662-685E-86D8-5C419CCA4D22}"/>
              </a:ext>
            </a:extLst>
          </p:cNvPr>
          <p:cNvSpPr>
            <a:spLocks noGrp="1"/>
          </p:cNvSpPr>
          <p:nvPr>
            <p:ph idx="1"/>
          </p:nvPr>
        </p:nvSpPr>
        <p:spPr>
          <a:xfrm>
            <a:off x="1396256" y="1258957"/>
            <a:ext cx="10018713" cy="5373756"/>
          </a:xfrm>
        </p:spPr>
        <p:txBody>
          <a:bodyPr>
            <a:normAutofit/>
          </a:bodyPr>
          <a:lstStyle/>
          <a:p>
            <a:pPr>
              <a:buFont typeface="Arial" panose="020B0604020202020204" pitchFamily="34" charset="0"/>
              <a:buChar char="•"/>
            </a:pPr>
            <a:r>
              <a:rPr lang="en-AU" sz="2000" dirty="0"/>
              <a:t>Disability Standards for Education (2005)</a:t>
            </a:r>
          </a:p>
          <a:p>
            <a:pPr>
              <a:buFont typeface="Arial" panose="020B0604020202020204" pitchFamily="34" charset="0"/>
              <a:buChar char="•"/>
            </a:pPr>
            <a:r>
              <a:rPr lang="en-AU" sz="2000" dirty="0"/>
              <a:t>Microsoft MSN was the most popular brand on the World Wide Web</a:t>
            </a:r>
          </a:p>
          <a:p>
            <a:pPr>
              <a:buFont typeface="Arial" panose="020B0604020202020204" pitchFamily="34" charset="0"/>
              <a:buChar char="•"/>
            </a:pPr>
            <a:r>
              <a:rPr lang="en-AU" sz="2000" dirty="0"/>
              <a:t>Google was the fifth ranked search engine, ranking well below Yahoo and AOL</a:t>
            </a:r>
          </a:p>
          <a:p>
            <a:pPr>
              <a:buFont typeface="Arial" panose="020B0604020202020204" pitchFamily="34" charset="0"/>
              <a:buChar char="•"/>
            </a:pPr>
            <a:r>
              <a:rPr lang="en-AU" sz="2000" dirty="0"/>
              <a:t>Time Magazine touted Friendster.com as one of the best websites of the year.</a:t>
            </a:r>
          </a:p>
          <a:p>
            <a:pPr>
              <a:buFont typeface="Arial" panose="020B0604020202020204" pitchFamily="34" charset="0"/>
              <a:buChar char="•"/>
            </a:pPr>
            <a:r>
              <a:rPr lang="en-AU" sz="2000" dirty="0" err="1"/>
              <a:t>MySpace</a:t>
            </a:r>
            <a:r>
              <a:rPr lang="en-AU" sz="2000" dirty="0"/>
              <a:t>, launched in 2003, had ambitious plans to become the dominant social network</a:t>
            </a:r>
          </a:p>
          <a:p>
            <a:pPr>
              <a:buFont typeface="Arial" panose="020B0604020202020204" pitchFamily="34" charset="0"/>
              <a:buChar char="•"/>
            </a:pPr>
            <a:r>
              <a:rPr lang="en-AU" sz="2000" dirty="0"/>
              <a:t>Facebook was just being launched and trialled</a:t>
            </a:r>
          </a:p>
        </p:txBody>
      </p:sp>
    </p:spTree>
    <p:extLst>
      <p:ext uri="{BB962C8B-B14F-4D97-AF65-F5344CB8AC3E}">
        <p14:creationId xmlns:p14="http://schemas.microsoft.com/office/powerpoint/2010/main" val="35380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80C3-0E2A-2442-8940-F840C5F37A16}"/>
              </a:ext>
            </a:extLst>
          </p:cNvPr>
          <p:cNvSpPr>
            <a:spLocks noGrp="1"/>
          </p:cNvSpPr>
          <p:nvPr>
            <p:ph type="title"/>
          </p:nvPr>
        </p:nvSpPr>
        <p:spPr/>
        <p:txBody>
          <a:bodyPr/>
          <a:lstStyle/>
          <a:p>
            <a:pPr algn="l"/>
            <a:r>
              <a:rPr lang="en-AU" b="1" dirty="0">
                <a:latin typeface="Lato" panose="020F0502020204030203" pitchFamily="34" charset="0"/>
              </a:rPr>
              <a:t>2013 – What were the challenges?</a:t>
            </a:r>
          </a:p>
        </p:txBody>
      </p:sp>
      <p:sp>
        <p:nvSpPr>
          <p:cNvPr id="3" name="Content Placeholder 2">
            <a:extLst>
              <a:ext uri="{FF2B5EF4-FFF2-40B4-BE49-F238E27FC236}">
                <a16:creationId xmlns:a16="http://schemas.microsoft.com/office/drawing/2014/main" id="{57DC90CA-73B7-955A-73F5-135A9FA75360}"/>
              </a:ext>
            </a:extLst>
          </p:cNvPr>
          <p:cNvSpPr>
            <a:spLocks noGrp="1"/>
          </p:cNvSpPr>
          <p:nvPr>
            <p:ph idx="1"/>
          </p:nvPr>
        </p:nvSpPr>
        <p:spPr>
          <a:xfrm>
            <a:off x="1389630" y="2083609"/>
            <a:ext cx="10018713" cy="3946129"/>
          </a:xfrm>
        </p:spPr>
        <p:txBody>
          <a:bodyPr>
            <a:normAutofit/>
          </a:bodyPr>
          <a:lstStyle/>
          <a:p>
            <a:pPr>
              <a:buFont typeface="Arial" panose="020B0604020202020204" pitchFamily="34" charset="0"/>
              <a:buChar char="•"/>
            </a:pPr>
            <a:r>
              <a:rPr lang="en-AU" sz="2000" dirty="0"/>
              <a:t>Emerging Technologies (solving old issues/creating new ones)</a:t>
            </a:r>
          </a:p>
          <a:p>
            <a:pPr>
              <a:buFont typeface="Arial" panose="020B0604020202020204" pitchFamily="34" charset="0"/>
              <a:buChar char="•"/>
            </a:pPr>
            <a:r>
              <a:rPr lang="en-AU" sz="2000" dirty="0"/>
              <a:t>Interoperability</a:t>
            </a:r>
          </a:p>
          <a:p>
            <a:pPr>
              <a:buFont typeface="Arial" panose="020B0604020202020204" pitchFamily="34" charset="0"/>
              <a:buChar char="•"/>
            </a:pPr>
            <a:r>
              <a:rPr lang="en-AU" sz="2000" dirty="0"/>
              <a:t>Adoption of standards</a:t>
            </a:r>
          </a:p>
          <a:p>
            <a:pPr>
              <a:buFont typeface="Arial" panose="020B0604020202020204" pitchFamily="34" charset="0"/>
              <a:buChar char="•"/>
            </a:pPr>
            <a:r>
              <a:rPr lang="en-AU" sz="2000" dirty="0"/>
              <a:t>Input / Output (extinction of the mouse?)</a:t>
            </a:r>
          </a:p>
          <a:p>
            <a:pPr>
              <a:buFont typeface="Arial" panose="020B0604020202020204" pitchFamily="34" charset="0"/>
              <a:buChar char="•"/>
            </a:pPr>
            <a:r>
              <a:rPr lang="en-AU" sz="2000" dirty="0"/>
              <a:t>Multi-Modal Platforms and Delivery</a:t>
            </a:r>
          </a:p>
          <a:p>
            <a:pPr>
              <a:buFont typeface="Arial" panose="020B0604020202020204" pitchFamily="34" charset="0"/>
              <a:buChar char="•"/>
            </a:pPr>
            <a:r>
              <a:rPr lang="en-AU" sz="2000" dirty="0"/>
              <a:t>Distributed Authors, Content and Systems</a:t>
            </a:r>
          </a:p>
          <a:p>
            <a:pPr>
              <a:buFont typeface="Arial" panose="020B0604020202020204" pitchFamily="34" charset="0"/>
              <a:buChar char="•"/>
            </a:pPr>
            <a:r>
              <a:rPr lang="en-AU" sz="2000" dirty="0"/>
              <a:t>Connectivity / Credentials / Privacy / Copyright …</a:t>
            </a:r>
          </a:p>
        </p:txBody>
      </p:sp>
    </p:spTree>
    <p:extLst>
      <p:ext uri="{BB962C8B-B14F-4D97-AF65-F5344CB8AC3E}">
        <p14:creationId xmlns:p14="http://schemas.microsoft.com/office/powerpoint/2010/main" val="80758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FDC97-3B7A-31A1-F58B-48ADE4953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D037F-6A41-6EB6-09BB-A54AC8A89424}"/>
              </a:ext>
            </a:extLst>
          </p:cNvPr>
          <p:cNvSpPr>
            <a:spLocks noGrp="1"/>
          </p:cNvSpPr>
          <p:nvPr>
            <p:ph type="title"/>
          </p:nvPr>
        </p:nvSpPr>
        <p:spPr/>
        <p:txBody>
          <a:bodyPr/>
          <a:lstStyle/>
          <a:p>
            <a:pPr algn="l"/>
            <a:r>
              <a:rPr lang="en-AU" b="1" dirty="0">
                <a:latin typeface="Lato" panose="020F0502020204030203" pitchFamily="34" charset="0"/>
              </a:rPr>
              <a:t>What can history tell us?</a:t>
            </a:r>
          </a:p>
        </p:txBody>
      </p:sp>
      <p:sp>
        <p:nvSpPr>
          <p:cNvPr id="3" name="Content Placeholder 2">
            <a:extLst>
              <a:ext uri="{FF2B5EF4-FFF2-40B4-BE49-F238E27FC236}">
                <a16:creationId xmlns:a16="http://schemas.microsoft.com/office/drawing/2014/main" id="{43FEE654-AE32-851B-C2AF-FFB7D9ACF339}"/>
              </a:ext>
            </a:extLst>
          </p:cNvPr>
          <p:cNvSpPr>
            <a:spLocks noGrp="1"/>
          </p:cNvSpPr>
          <p:nvPr>
            <p:ph idx="1"/>
          </p:nvPr>
        </p:nvSpPr>
        <p:spPr>
          <a:xfrm>
            <a:off x="1396256" y="2348653"/>
            <a:ext cx="10018713" cy="3282125"/>
          </a:xfrm>
        </p:spPr>
        <p:txBody>
          <a:bodyPr>
            <a:normAutofit fontScale="92500" lnSpcReduction="10000"/>
          </a:bodyPr>
          <a:lstStyle/>
          <a:p>
            <a:pPr lvl="1"/>
            <a:r>
              <a:rPr lang="en-AU" sz="2400" dirty="0"/>
              <a:t>The future is hard to predict / making assumptions</a:t>
            </a:r>
          </a:p>
          <a:p>
            <a:pPr lvl="1"/>
            <a:r>
              <a:rPr lang="en-AU" sz="2400" dirty="0"/>
              <a:t>Change comes slowly</a:t>
            </a:r>
          </a:p>
          <a:p>
            <a:pPr lvl="1"/>
            <a:r>
              <a:rPr lang="en-AU" sz="2400" dirty="0"/>
              <a:t>Students and their expectations are changing</a:t>
            </a:r>
          </a:p>
          <a:p>
            <a:pPr lvl="1"/>
            <a:r>
              <a:rPr lang="en-AU" sz="2400" dirty="0"/>
              <a:t>Teaching and Learning will continue to change</a:t>
            </a:r>
          </a:p>
          <a:p>
            <a:pPr lvl="1"/>
            <a:r>
              <a:rPr lang="en-AU" sz="2400" dirty="0"/>
              <a:t>Students want consistency</a:t>
            </a:r>
          </a:p>
          <a:p>
            <a:pPr lvl="1"/>
            <a:r>
              <a:rPr lang="en-AU" sz="2400" dirty="0"/>
              <a:t>Increasing number of diverse students</a:t>
            </a:r>
          </a:p>
          <a:p>
            <a:pPr lvl="1"/>
            <a:r>
              <a:rPr lang="en-AU" sz="2400" dirty="0"/>
              <a:t>Institutions are still largely operating in a retro-fit and accommodation model</a:t>
            </a:r>
          </a:p>
        </p:txBody>
      </p:sp>
    </p:spTree>
    <p:extLst>
      <p:ext uri="{BB962C8B-B14F-4D97-AF65-F5344CB8AC3E}">
        <p14:creationId xmlns:p14="http://schemas.microsoft.com/office/powerpoint/2010/main" val="182596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A8936-8B55-0DBD-D3DA-6BBA2EE3B1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9BB182-A327-8CD9-9943-EEB49466C4B8}"/>
              </a:ext>
            </a:extLst>
          </p:cNvPr>
          <p:cNvSpPr>
            <a:spLocks noGrp="1"/>
          </p:cNvSpPr>
          <p:nvPr>
            <p:ph type="title"/>
          </p:nvPr>
        </p:nvSpPr>
        <p:spPr/>
        <p:txBody>
          <a:bodyPr/>
          <a:lstStyle/>
          <a:p>
            <a:pPr algn="l"/>
            <a:r>
              <a:rPr lang="en-AU" b="1" dirty="0">
                <a:latin typeface="Lato" panose="020F0502020204030203" pitchFamily="34" charset="0"/>
              </a:rPr>
              <a:t>What can we do/plan for?</a:t>
            </a:r>
          </a:p>
        </p:txBody>
      </p:sp>
      <p:sp>
        <p:nvSpPr>
          <p:cNvPr id="3" name="Content Placeholder 2">
            <a:extLst>
              <a:ext uri="{FF2B5EF4-FFF2-40B4-BE49-F238E27FC236}">
                <a16:creationId xmlns:a16="http://schemas.microsoft.com/office/drawing/2014/main" id="{8B735AC7-5BA9-76B5-87CD-CDFACE58ED6F}"/>
              </a:ext>
            </a:extLst>
          </p:cNvPr>
          <p:cNvSpPr>
            <a:spLocks noGrp="1"/>
          </p:cNvSpPr>
          <p:nvPr>
            <p:ph idx="1"/>
          </p:nvPr>
        </p:nvSpPr>
        <p:spPr>
          <a:xfrm>
            <a:off x="1484310" y="2145451"/>
            <a:ext cx="10018713" cy="4119882"/>
          </a:xfrm>
        </p:spPr>
        <p:txBody>
          <a:bodyPr>
            <a:normAutofit/>
          </a:bodyPr>
          <a:lstStyle/>
          <a:p>
            <a:pPr lvl="1"/>
            <a:r>
              <a:rPr lang="en-AU" dirty="0"/>
              <a:t>Standards &amp; Culture – how do we deliver new standards and change culture</a:t>
            </a:r>
          </a:p>
          <a:p>
            <a:pPr lvl="1"/>
            <a:r>
              <a:rPr lang="en-AU" dirty="0"/>
              <a:t>Acknowledge that accessibility benefits everyone and everyone is responsible for it</a:t>
            </a:r>
          </a:p>
          <a:p>
            <a:pPr lvl="1"/>
            <a:r>
              <a:rPr lang="en-AU" dirty="0"/>
              <a:t>Accessible ICT procurement</a:t>
            </a:r>
          </a:p>
          <a:p>
            <a:pPr lvl="1"/>
            <a:r>
              <a:rPr lang="en-AU" dirty="0"/>
              <a:t>If it seems ‘every student has an access plan’ then are our current teaching methods fit for purpose? </a:t>
            </a:r>
          </a:p>
          <a:p>
            <a:pPr lvl="1"/>
            <a:r>
              <a:rPr lang="en-AU" dirty="0"/>
              <a:t>Universal Design for Learning – How do we design proactively</a:t>
            </a:r>
          </a:p>
          <a:p>
            <a:pPr lvl="1"/>
            <a:r>
              <a:rPr lang="en-AU" dirty="0"/>
              <a:t>Recognise what we are already doing well and build on it</a:t>
            </a:r>
          </a:p>
          <a:p>
            <a:pPr lvl="1"/>
            <a:r>
              <a:rPr lang="en-AU" dirty="0"/>
              <a:t>Recognise, amplify and reward staff</a:t>
            </a:r>
          </a:p>
          <a:p>
            <a:pPr lvl="1"/>
            <a:r>
              <a:rPr lang="en-AU" dirty="0"/>
              <a:t>Include people with lived experience of disability</a:t>
            </a:r>
          </a:p>
          <a:p>
            <a:pPr lvl="1"/>
            <a:endParaRPr lang="en-AU" b="1" dirty="0"/>
          </a:p>
        </p:txBody>
      </p:sp>
    </p:spTree>
    <p:extLst>
      <p:ext uri="{BB962C8B-B14F-4D97-AF65-F5344CB8AC3E}">
        <p14:creationId xmlns:p14="http://schemas.microsoft.com/office/powerpoint/2010/main" val="2825218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C5346-4DD6-9AD7-0FF7-B067D83A2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3E027-34B6-78FD-701E-08C9A4493B47}"/>
              </a:ext>
            </a:extLst>
          </p:cNvPr>
          <p:cNvSpPr>
            <a:spLocks noGrp="1"/>
          </p:cNvSpPr>
          <p:nvPr>
            <p:ph type="title"/>
          </p:nvPr>
        </p:nvSpPr>
        <p:spPr/>
        <p:txBody>
          <a:bodyPr/>
          <a:lstStyle/>
          <a:p>
            <a:pPr algn="l"/>
            <a:r>
              <a:rPr lang="en-AU" b="1" dirty="0">
                <a:latin typeface="Lato" panose="020F0502020204030203" pitchFamily="34" charset="0"/>
              </a:rPr>
              <a:t>Teaching / Learning and AI</a:t>
            </a:r>
          </a:p>
        </p:txBody>
      </p:sp>
      <p:sp>
        <p:nvSpPr>
          <p:cNvPr id="3" name="Content Placeholder 2">
            <a:extLst>
              <a:ext uri="{FF2B5EF4-FFF2-40B4-BE49-F238E27FC236}">
                <a16:creationId xmlns:a16="http://schemas.microsoft.com/office/drawing/2014/main" id="{045099B6-3267-9CCA-7311-3E173D0B18C1}"/>
              </a:ext>
            </a:extLst>
          </p:cNvPr>
          <p:cNvSpPr>
            <a:spLocks noGrp="1"/>
          </p:cNvSpPr>
          <p:nvPr>
            <p:ph idx="1"/>
          </p:nvPr>
        </p:nvSpPr>
        <p:spPr>
          <a:xfrm>
            <a:off x="1484310" y="2145451"/>
            <a:ext cx="10018713" cy="4119882"/>
          </a:xfrm>
        </p:spPr>
        <p:txBody>
          <a:bodyPr>
            <a:normAutofit/>
          </a:bodyPr>
          <a:lstStyle/>
          <a:p>
            <a:pPr lvl="1"/>
            <a:r>
              <a:rPr lang="en-AU" dirty="0"/>
              <a:t>AI is here to stay – for students and staff</a:t>
            </a:r>
          </a:p>
          <a:p>
            <a:pPr lvl="1"/>
            <a:r>
              <a:rPr lang="en-AU" dirty="0"/>
              <a:t>The rise of tools for personalised learning and content consumption</a:t>
            </a:r>
          </a:p>
          <a:p>
            <a:pPr lvl="1"/>
            <a:r>
              <a:rPr lang="en-AU" dirty="0"/>
              <a:t>What can we learn from students – what are they already using</a:t>
            </a:r>
          </a:p>
          <a:p>
            <a:pPr lvl="1"/>
            <a:r>
              <a:rPr lang="en-AU" dirty="0"/>
              <a:t>Digital Capability Building for staff and students</a:t>
            </a:r>
          </a:p>
          <a:p>
            <a:pPr lvl="1"/>
            <a:r>
              <a:rPr lang="en-AU" dirty="0"/>
              <a:t>AI and TEL – What are our expectations and are we explicit (AI vs AI)</a:t>
            </a:r>
          </a:p>
          <a:p>
            <a:pPr lvl="1"/>
            <a:r>
              <a:rPr lang="en-AU" dirty="0"/>
              <a:t>Funding, Funding, Funding </a:t>
            </a:r>
          </a:p>
          <a:p>
            <a:pPr lvl="1"/>
            <a:endParaRPr lang="en-AU" b="1" dirty="0"/>
          </a:p>
          <a:p>
            <a:pPr marL="457200" lvl="1" indent="0">
              <a:buNone/>
            </a:pPr>
            <a:endParaRPr lang="en-AU" b="1" dirty="0"/>
          </a:p>
        </p:txBody>
      </p:sp>
    </p:spTree>
    <p:extLst>
      <p:ext uri="{BB962C8B-B14F-4D97-AF65-F5344CB8AC3E}">
        <p14:creationId xmlns:p14="http://schemas.microsoft.com/office/powerpoint/2010/main" val="2016854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C4DB0F0BEBE341B16A09068688E6BA" ma:contentTypeVersion="17" ma:contentTypeDescription="Create a new document." ma:contentTypeScope="" ma:versionID="c83d8e552c4401eb2bf4dac7b79a5b67">
  <xsd:schema xmlns:xsd="http://www.w3.org/2001/XMLSchema" xmlns:xs="http://www.w3.org/2001/XMLSchema" xmlns:p="http://schemas.microsoft.com/office/2006/metadata/properties" xmlns:ns3="b2db11a2-9826-48d1-a369-d297b497a64d" xmlns:ns4="213d2419-2997-47dd-8ab1-08acc0ef2552" targetNamespace="http://schemas.microsoft.com/office/2006/metadata/properties" ma:root="true" ma:fieldsID="36f8ce3ace21366b769e1193db0e3ffd" ns3:_="" ns4:_="">
    <xsd:import namespace="b2db11a2-9826-48d1-a369-d297b497a64d"/>
    <xsd:import namespace="213d2419-2997-47dd-8ab1-08acc0ef255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LengthInSecond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b11a2-9826-48d1-a369-d297b497a6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3d2419-2997-47dd-8ab1-08acc0ef255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13d2419-2997-47dd-8ab1-08acc0ef2552" xsi:nil="true"/>
  </documentManagement>
</p:properties>
</file>

<file path=customXml/itemProps1.xml><?xml version="1.0" encoding="utf-8"?>
<ds:datastoreItem xmlns:ds="http://schemas.openxmlformats.org/officeDocument/2006/customXml" ds:itemID="{F81861FB-B1DE-464F-8D64-84DF1E33BF5F}">
  <ds:schemaRefs>
    <ds:schemaRef ds:uri="http://schemas.microsoft.com/sharepoint/v3/contenttype/forms"/>
  </ds:schemaRefs>
</ds:datastoreItem>
</file>

<file path=customXml/itemProps2.xml><?xml version="1.0" encoding="utf-8"?>
<ds:datastoreItem xmlns:ds="http://schemas.openxmlformats.org/officeDocument/2006/customXml" ds:itemID="{F70386D1-C3DD-4FCB-8EBE-7BA7A353B9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db11a2-9826-48d1-a369-d297b497a64d"/>
    <ds:schemaRef ds:uri="213d2419-2997-47dd-8ab1-08acc0ef2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B38833-9CCF-438C-B476-739242CBDC0D}">
  <ds:schemaRefs>
    <ds:schemaRef ds:uri="http://purl.org/dc/term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213d2419-2997-47dd-8ab1-08acc0ef2552"/>
    <ds:schemaRef ds:uri="b2db11a2-9826-48d1-a369-d297b497a64d"/>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1503</TotalTime>
  <Words>591</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Corbel</vt:lpstr>
      <vt:lpstr>Lato</vt:lpstr>
      <vt:lpstr>Parallax</vt:lpstr>
      <vt:lpstr>March 2025 Perspectives &amp;  Reflections from ADCET  Darren Britten</vt:lpstr>
      <vt:lpstr>Acknowledgements</vt:lpstr>
      <vt:lpstr>About this presentation</vt:lpstr>
      <vt:lpstr>What can history tell us?</vt:lpstr>
      <vt:lpstr>2004 </vt:lpstr>
      <vt:lpstr>2013 – What were the challenges?</vt:lpstr>
      <vt:lpstr>What can history tell us?</vt:lpstr>
      <vt:lpstr>What can we do/plan for?</vt:lpstr>
      <vt:lpstr>Teaching / Learning and AI</vt:lpstr>
      <vt:lpstr>Questions  Thoughts  Ideas  </vt:lpstr>
      <vt:lpstr>Thank You Visit the ADCET website for more information www.adcet.edu.au           Inclusive Learning Opportunities Through AI - ADCET Podcast adcet.edu.au/ilotathings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 Readers - Everything Access and Teaching Staff should know</dc:title>
  <dc:creator>Darren Britten</dc:creator>
  <cp:lastModifiedBy>Darren Britten</cp:lastModifiedBy>
  <cp:revision>40</cp:revision>
  <dcterms:created xsi:type="dcterms:W3CDTF">2021-11-18T02:14:47Z</dcterms:created>
  <dcterms:modified xsi:type="dcterms:W3CDTF">2025-03-20T00:48:47Z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0x0101009BC4DB0F0BEBE341B16A09068688E6BA</vt:lpwstr>
  </property>
</Properties>
</file>