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22:49:33.3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24575,'0'0'0,"2"4"0,1 4 0,0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22:49:33.3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24575,'0'0'0,"2"4"0,1 4 0,0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22:49:33.3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24575,'0'0'0,"2"4"0,1 4 0,0 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22:49:33.3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24575,'0'0'0,"2"4"0,1 4 0,0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102a5be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102a5be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517195E9-44E8-717D-D2C2-8D2D29B11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102a5beae_0_0:notes">
            <a:extLst>
              <a:ext uri="{FF2B5EF4-FFF2-40B4-BE49-F238E27FC236}">
                <a16:creationId xmlns:a16="http://schemas.microsoft.com/office/drawing/2014/main" id="{F71E59B8-98BB-0CED-BF1F-33945F363C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102a5beae_0_0:notes">
            <a:extLst>
              <a:ext uri="{FF2B5EF4-FFF2-40B4-BE49-F238E27FC236}">
                <a16:creationId xmlns:a16="http://schemas.microsoft.com/office/drawing/2014/main" id="{F5BAF633-9F18-1EC7-528B-CC9C806F90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35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7A78FDF4-0F44-33AD-3EFC-4B5B0AA65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102a5beae_0_0:notes">
            <a:extLst>
              <a:ext uri="{FF2B5EF4-FFF2-40B4-BE49-F238E27FC236}">
                <a16:creationId xmlns:a16="http://schemas.microsoft.com/office/drawing/2014/main" id="{8D779DCD-2AE9-C91E-2A3C-2B14BDE48C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102a5beae_0_0:notes">
            <a:extLst>
              <a:ext uri="{FF2B5EF4-FFF2-40B4-BE49-F238E27FC236}">
                <a16:creationId xmlns:a16="http://schemas.microsoft.com/office/drawing/2014/main" id="{6CEBB5F8-82EC-1A6C-DC05-3A906DE411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91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DFE0616A-A352-56BB-F372-10642507E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102a5beae_0_0:notes">
            <a:extLst>
              <a:ext uri="{FF2B5EF4-FFF2-40B4-BE49-F238E27FC236}">
                <a16:creationId xmlns:a16="http://schemas.microsoft.com/office/drawing/2014/main" id="{F71B4C90-9C3D-CBFE-173F-6177BC3057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102a5beae_0_0:notes">
            <a:extLst>
              <a:ext uri="{FF2B5EF4-FFF2-40B4-BE49-F238E27FC236}">
                <a16:creationId xmlns:a16="http://schemas.microsoft.com/office/drawing/2014/main" id="{ECAAF3FB-6B81-FD44-7296-ABA52FEFB4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83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F3134054-A8FD-F2EB-C6BD-A6B0E3000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102a5beae_0_0:notes">
            <a:extLst>
              <a:ext uri="{FF2B5EF4-FFF2-40B4-BE49-F238E27FC236}">
                <a16:creationId xmlns:a16="http://schemas.microsoft.com/office/drawing/2014/main" id="{B9BE3B5F-62FD-179D-1707-E484C8BD7E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102a5beae_0_0:notes">
            <a:extLst>
              <a:ext uri="{FF2B5EF4-FFF2-40B4-BE49-F238E27FC236}">
                <a16:creationId xmlns:a16="http://schemas.microsoft.com/office/drawing/2014/main" id="{B2890C7A-C3A1-8C91-5673-725B7F9CFE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97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hw.gov.au/reports/disability/people-with-disability-in-australia/contents/education-and-skills/educational-attainm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ihw.gov.au/reports/australias-disability-strategy/australias-disability-strategy-outcomes-framework/contents/education-and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customXml" Target="../ink/ink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customXml" Target="../ink/ink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Wheelchair-learner-sitting-at-a-desk-zoomed.png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141790" y="0"/>
            <a:ext cx="686042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0"/>
            <a:ext cx="9144000" cy="9012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lt1"/>
                </a:solidFill>
              </a:rPr>
              <a:t>ACODE 93:  Accessibility &amp; Technology Enhanced Learning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-100" y="3220550"/>
            <a:ext cx="9144000" cy="1923300"/>
          </a:xfrm>
          <a:prstGeom prst="rect">
            <a:avLst/>
          </a:prstGeom>
          <a:solidFill>
            <a:srgbClr val="00467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 title="UoA Logo DarkBlue RGB Landscap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1100" y="3516250"/>
            <a:ext cx="3741101" cy="13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ACODE Logo 2016-tran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1799" y="3220475"/>
            <a:ext cx="1922109" cy="192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64100" y="1335800"/>
            <a:ext cx="8215800" cy="2579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</a:rPr>
              <a:t>Some stats: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21.4% people have a disability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Participation and completion </a:t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en-US" sz="1200" dirty="0">
                <a:solidFill>
                  <a:schemeClr val="dk1"/>
                </a:solidFill>
              </a:rPr>
              <a:t>statistics for students with disability</a:t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en-US" sz="1200" dirty="0">
                <a:solidFill>
                  <a:schemeClr val="dk1"/>
                </a:solidFill>
              </a:rPr>
              <a:t>are either stagnant or regressing.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en-AU" sz="1200" dirty="0">
                <a:hlinkClick r:id="rId3"/>
              </a:rPr>
            </a:br>
            <a:r>
              <a:rPr lang="en-AU" sz="1200" dirty="0">
                <a:hlinkClick r:id="rId3"/>
              </a:rPr>
              <a:t>People with disability in Australia, Educational attainment - Australian Institute of Health and Welfare</a:t>
            </a:r>
            <a:endParaRPr lang="en-AU"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AU" sz="1200" dirty="0">
                <a:hlinkClick r:id="rId4"/>
              </a:rPr>
              <a:t>Australia’s Disability Strategy 2021–2031 Outcomes Framework: 3rd annual report, Education and learning - Australian Institute of Health and Welfare</a:t>
            </a:r>
            <a:endParaRPr sz="1200" b="1" dirty="0">
              <a:solidFill>
                <a:schemeClr val="dk1"/>
              </a:solidFill>
            </a:endParaRPr>
          </a:p>
        </p:txBody>
      </p:sp>
      <p:grpSp>
        <p:nvGrpSpPr>
          <p:cNvPr id="65" name="Google Shape;65;p14"/>
          <p:cNvGrpSpPr/>
          <p:nvPr/>
        </p:nvGrpSpPr>
        <p:grpSpPr>
          <a:xfrm>
            <a:off x="-1" y="4448428"/>
            <a:ext cx="3745382" cy="695081"/>
            <a:chOff x="-100" y="3220550"/>
            <a:chExt cx="9144000" cy="1923300"/>
          </a:xfrm>
        </p:grpSpPr>
        <p:sp>
          <p:nvSpPr>
            <p:cNvPr id="66" name="Google Shape;66;p14"/>
            <p:cNvSpPr/>
            <p:nvPr/>
          </p:nvSpPr>
          <p:spPr>
            <a:xfrm>
              <a:off x="-100" y="3220550"/>
              <a:ext cx="9144000" cy="1923300"/>
            </a:xfrm>
            <a:prstGeom prst="rect">
              <a:avLst/>
            </a:prstGeom>
            <a:solidFill>
              <a:srgbClr val="00467F"/>
            </a:solidFill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14" title="UoA Logo DarkBlue RGB Landscape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261100" y="3516250"/>
              <a:ext cx="3741101" cy="1331750"/>
            </a:xfrm>
            <a:prstGeom prst="rect">
              <a:avLst/>
            </a:prstGeom>
            <a:noFill/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8" name="Google Shape;68;p14" title="ACODE Logo 2016-trans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32958" y="3261978"/>
              <a:ext cx="1839415" cy="1840551"/>
            </a:xfrm>
            <a:prstGeom prst="rect">
              <a:avLst/>
            </a:prstGeom>
            <a:noFill/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69" name="Google Shape;69;p14"/>
          <p:cNvSpPr/>
          <p:nvPr/>
        </p:nvSpPr>
        <p:spPr>
          <a:xfrm>
            <a:off x="3724675" y="4448425"/>
            <a:ext cx="5419200" cy="695100"/>
          </a:xfrm>
          <a:prstGeom prst="rect">
            <a:avLst/>
          </a:prstGeom>
          <a:solidFill>
            <a:srgbClr val="00467F"/>
          </a:solidFill>
          <a:ln w="9525" cap="flat" cmpd="sng">
            <a:solidFill>
              <a:srgbClr val="0046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lt1"/>
                </a:solidFill>
              </a:rPr>
              <a:t>ACODE 93:  Accessibility &amp; Technology Enhanced Learning</a:t>
            </a:r>
            <a:endParaRPr sz="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54F2F-281D-5838-DD20-E491C96D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946453"/>
          </a:xfrm>
        </p:spPr>
        <p:txBody>
          <a:bodyPr>
            <a:normAutofit fontScale="90000"/>
          </a:bodyPr>
          <a:lstStyle/>
          <a:p>
            <a:r>
              <a:rPr lang="en-NZ" b="0" i="0" dirty="0">
                <a:solidFill>
                  <a:srgbClr val="000000"/>
                </a:solidFill>
                <a:effectLst/>
                <a:latin typeface="WordVisi_MSFontService"/>
              </a:rPr>
              <a:t>How accessible are we really? Examining access, technology, and standards in learning and teaching</a:t>
            </a:r>
            <a:endParaRPr lang="en-AU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2A3B48-48EA-29E7-CA66-61A25FD5B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221621"/>
              </p:ext>
            </p:extLst>
          </p:nvPr>
        </p:nvGraphicFramePr>
        <p:xfrm>
          <a:off x="4084047" y="1550504"/>
          <a:ext cx="4595853" cy="1431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951">
                  <a:extLst>
                    <a:ext uri="{9D8B030D-6E8A-4147-A177-3AD203B41FA5}">
                      <a16:colId xmlns:a16="http://schemas.microsoft.com/office/drawing/2014/main" val="163580059"/>
                    </a:ext>
                  </a:extLst>
                </a:gridCol>
                <a:gridCol w="1531951">
                  <a:extLst>
                    <a:ext uri="{9D8B030D-6E8A-4147-A177-3AD203B41FA5}">
                      <a16:colId xmlns:a16="http://schemas.microsoft.com/office/drawing/2014/main" val="2407589610"/>
                    </a:ext>
                  </a:extLst>
                </a:gridCol>
                <a:gridCol w="1531951">
                  <a:extLst>
                    <a:ext uri="{9D8B030D-6E8A-4147-A177-3AD203B41FA5}">
                      <a16:colId xmlns:a16="http://schemas.microsoft.com/office/drawing/2014/main" val="2827350999"/>
                    </a:ext>
                  </a:extLst>
                </a:gridCol>
              </a:tblGrid>
              <a:tr h="41950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With Disability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Without Disability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432388"/>
                  </a:ext>
                </a:extLst>
              </a:tr>
              <a:tr h="592235">
                <a:tc>
                  <a:txBody>
                    <a:bodyPr/>
                    <a:lstStyle/>
                    <a:p>
                      <a:r>
                        <a:rPr lang="en-US" sz="1200" dirty="0"/>
                        <a:t>Competed Bachelor Degree or Higher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17%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35%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144054"/>
                  </a:ext>
                </a:extLst>
              </a:tr>
              <a:tr h="419500">
                <a:tc>
                  <a:txBody>
                    <a:bodyPr/>
                    <a:lstStyle/>
                    <a:p>
                      <a:r>
                        <a:rPr lang="en-US" sz="1200" dirty="0"/>
                        <a:t>Completed Year 12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34%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66%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4933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7957C171-B5EC-388B-FCC9-6DC8A5502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B3EB0FF3-4081-274A-6695-36372074CB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6884" y="1451663"/>
            <a:ext cx="8807116" cy="2300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chemeClr val="dk1"/>
                </a:solidFill>
              </a:rPr>
              <a:t>Scenario 1 – Person with hearing impairment/Cochlear Implant attends an on-campus class. </a:t>
            </a:r>
          </a:p>
          <a:p>
            <a:pPr marL="342900">
              <a:spcBef>
                <a:spcPts val="1200"/>
              </a:spcBef>
              <a:buSzPct val="100000"/>
            </a:pPr>
            <a:r>
              <a:rPr lang="en-US" sz="1400" i="1" dirty="0">
                <a:solidFill>
                  <a:schemeClr val="dk1"/>
                </a:solidFill>
              </a:rPr>
              <a:t>The room has hypersensitive micro-phones which means that all sounds are amplified.</a:t>
            </a:r>
          </a:p>
          <a:p>
            <a:pPr marL="342900">
              <a:spcBef>
                <a:spcPts val="1200"/>
              </a:spcBef>
              <a:buSzPct val="100000"/>
            </a:pPr>
            <a:r>
              <a:rPr lang="en-US" sz="1400" i="1" dirty="0">
                <a:solidFill>
                  <a:schemeClr val="dk1"/>
                </a:solidFill>
              </a:rPr>
              <a:t>The room is a standard room with no specific consideration of people with hearing impairment.</a:t>
            </a:r>
          </a:p>
          <a:p>
            <a:pPr marL="342900">
              <a:spcBef>
                <a:spcPts val="1200"/>
              </a:spcBef>
              <a:buSzPct val="100000"/>
              <a:buFont typeface="+mj-lt"/>
              <a:buAutoNum type="arabicPeriod"/>
            </a:pPr>
            <a:endParaRPr lang="en-US" sz="1400" i="1" dirty="0">
              <a:solidFill>
                <a:schemeClr val="dk1"/>
              </a:solidFill>
            </a:endParaRPr>
          </a:p>
          <a:p>
            <a:pPr marL="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400" i="1" dirty="0">
                <a:solidFill>
                  <a:schemeClr val="dk1"/>
                </a:solidFill>
              </a:rPr>
              <a:t>What considerations have you made in your institution that you know of that would support this student? </a:t>
            </a:r>
          </a:p>
          <a:p>
            <a:pPr marL="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1400" i="1" dirty="0">
                <a:solidFill>
                  <a:schemeClr val="dk1"/>
                </a:solidFill>
              </a:rPr>
              <a:t>Is this an education technology in learning and teaching consideration? </a:t>
            </a:r>
          </a:p>
        </p:txBody>
      </p:sp>
      <p:grpSp>
        <p:nvGrpSpPr>
          <p:cNvPr id="65" name="Google Shape;65;p14">
            <a:extLst>
              <a:ext uri="{FF2B5EF4-FFF2-40B4-BE49-F238E27FC236}">
                <a16:creationId xmlns:a16="http://schemas.microsoft.com/office/drawing/2014/main" id="{8DA133D1-1597-D1A1-3808-C30B7CFB7C74}"/>
              </a:ext>
            </a:extLst>
          </p:cNvPr>
          <p:cNvGrpSpPr/>
          <p:nvPr/>
        </p:nvGrpSpPr>
        <p:grpSpPr>
          <a:xfrm>
            <a:off x="-1" y="4448428"/>
            <a:ext cx="3745382" cy="695081"/>
            <a:chOff x="-100" y="3220550"/>
            <a:chExt cx="9144000" cy="1923300"/>
          </a:xfrm>
        </p:grpSpPr>
        <p:sp>
          <p:nvSpPr>
            <p:cNvPr id="66" name="Google Shape;66;p14">
              <a:extLst>
                <a:ext uri="{FF2B5EF4-FFF2-40B4-BE49-F238E27FC236}">
                  <a16:creationId xmlns:a16="http://schemas.microsoft.com/office/drawing/2014/main" id="{C7500698-2633-DB55-2561-A044B34EF15D}"/>
                </a:ext>
              </a:extLst>
            </p:cNvPr>
            <p:cNvSpPr/>
            <p:nvPr/>
          </p:nvSpPr>
          <p:spPr>
            <a:xfrm>
              <a:off x="-100" y="3220550"/>
              <a:ext cx="9144000" cy="1923300"/>
            </a:xfrm>
            <a:prstGeom prst="rect">
              <a:avLst/>
            </a:prstGeom>
            <a:solidFill>
              <a:srgbClr val="00467F"/>
            </a:solidFill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14" title="UoA Logo DarkBlue RGB Landscape.png">
              <a:extLst>
                <a:ext uri="{FF2B5EF4-FFF2-40B4-BE49-F238E27FC236}">
                  <a16:creationId xmlns:a16="http://schemas.microsoft.com/office/drawing/2014/main" id="{6F65AC01-F569-DB20-165F-5A0145EB5A62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61100" y="3516250"/>
              <a:ext cx="3741101" cy="1331750"/>
            </a:xfrm>
            <a:prstGeom prst="rect">
              <a:avLst/>
            </a:prstGeom>
            <a:noFill/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8" name="Google Shape;68;p14" title="ACODE Logo 2016-trans.png">
              <a:extLst>
                <a:ext uri="{FF2B5EF4-FFF2-40B4-BE49-F238E27FC236}">
                  <a16:creationId xmlns:a16="http://schemas.microsoft.com/office/drawing/2014/main" id="{475A1073-B052-A594-FF47-8AED57BE0DF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32958" y="3261978"/>
              <a:ext cx="1839415" cy="1840551"/>
            </a:xfrm>
            <a:prstGeom prst="rect">
              <a:avLst/>
            </a:prstGeom>
            <a:noFill/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69" name="Google Shape;69;p14">
            <a:extLst>
              <a:ext uri="{FF2B5EF4-FFF2-40B4-BE49-F238E27FC236}">
                <a16:creationId xmlns:a16="http://schemas.microsoft.com/office/drawing/2014/main" id="{AF42AE40-6363-FD65-2D7A-98FC9C157740}"/>
              </a:ext>
            </a:extLst>
          </p:cNvPr>
          <p:cNvSpPr/>
          <p:nvPr/>
        </p:nvSpPr>
        <p:spPr>
          <a:xfrm>
            <a:off x="3724675" y="4448425"/>
            <a:ext cx="5419200" cy="695100"/>
          </a:xfrm>
          <a:prstGeom prst="rect">
            <a:avLst/>
          </a:prstGeom>
          <a:solidFill>
            <a:srgbClr val="00467F"/>
          </a:solidFill>
          <a:ln w="9525" cap="flat" cmpd="sng">
            <a:solidFill>
              <a:srgbClr val="0046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lt1"/>
                </a:solidFill>
              </a:rPr>
              <a:t>ACODE 93:  Accessibility &amp; Technology Enhanced Learning</a:t>
            </a:r>
            <a:endParaRPr sz="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6E5CB6-FE24-A0B1-3A7E-3903B538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946453"/>
          </a:xfrm>
        </p:spPr>
        <p:txBody>
          <a:bodyPr>
            <a:normAutofit fontScale="90000"/>
          </a:bodyPr>
          <a:lstStyle/>
          <a:p>
            <a:r>
              <a:rPr lang="en-NZ" b="0" i="0" dirty="0">
                <a:solidFill>
                  <a:srgbClr val="000000"/>
                </a:solidFill>
                <a:effectLst/>
                <a:latin typeface="WordVisi_MSFontService"/>
              </a:rPr>
              <a:t>How accessible are we really? Examining access, technology, and standards in learning and teaching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5785A9-A4AC-76CA-75CF-FC0B80E09FEB}"/>
                  </a:ext>
                </a:extLst>
              </p14:cNvPr>
              <p14:cNvContentPartPr/>
              <p14:nvPr/>
            </p14:nvContentPartPr>
            <p14:xfrm>
              <a:off x="5655553" y="1914496"/>
              <a:ext cx="3240" cy="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5785A9-A4AC-76CA-75CF-FC0B80E09F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433" y="1908085"/>
                <a:ext cx="15480" cy="207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9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4659A2EF-0E49-A981-DAFC-D0E715108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02D692AE-4F3E-1F56-4C4B-88BD219280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100" y="1498343"/>
            <a:ext cx="7892721" cy="2300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chemeClr val="dk1"/>
                </a:solidFill>
              </a:rPr>
              <a:t>Scenario 2 – Person who is neurodivergent is getting overwhelmed with number of sub-platforms and requirements within their LMS (e.g. ECHO within Canvas).</a:t>
            </a: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AutoNum type="arabicParenR"/>
            </a:pPr>
            <a:endParaRPr lang="en-US" sz="1200" i="1" dirty="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sz="1400" i="1" dirty="0">
                <a:solidFill>
                  <a:schemeClr val="dk1"/>
                </a:solidFill>
              </a:rPr>
              <a:t>Is this an education technology in learning and teaching consideration? </a:t>
            </a: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sz="1400" i="1" dirty="0">
                <a:solidFill>
                  <a:schemeClr val="dk1"/>
                </a:solidFill>
              </a:rPr>
              <a:t>What considerations have you made in your institution that you know of that would support a student like this?  </a:t>
            </a:r>
          </a:p>
        </p:txBody>
      </p:sp>
      <p:grpSp>
        <p:nvGrpSpPr>
          <p:cNvPr id="65" name="Google Shape;65;p14">
            <a:extLst>
              <a:ext uri="{FF2B5EF4-FFF2-40B4-BE49-F238E27FC236}">
                <a16:creationId xmlns:a16="http://schemas.microsoft.com/office/drawing/2014/main" id="{9E769DA9-A916-D862-4CE1-C24EEF00338C}"/>
              </a:ext>
            </a:extLst>
          </p:cNvPr>
          <p:cNvGrpSpPr/>
          <p:nvPr/>
        </p:nvGrpSpPr>
        <p:grpSpPr>
          <a:xfrm>
            <a:off x="-1" y="4448428"/>
            <a:ext cx="3745382" cy="695081"/>
            <a:chOff x="-100" y="3220550"/>
            <a:chExt cx="9144000" cy="1923300"/>
          </a:xfrm>
        </p:grpSpPr>
        <p:sp>
          <p:nvSpPr>
            <p:cNvPr id="66" name="Google Shape;66;p14">
              <a:extLst>
                <a:ext uri="{FF2B5EF4-FFF2-40B4-BE49-F238E27FC236}">
                  <a16:creationId xmlns:a16="http://schemas.microsoft.com/office/drawing/2014/main" id="{E8F7DC9A-753A-ADE6-DF3E-D7DB5E774466}"/>
                </a:ext>
              </a:extLst>
            </p:cNvPr>
            <p:cNvSpPr/>
            <p:nvPr/>
          </p:nvSpPr>
          <p:spPr>
            <a:xfrm>
              <a:off x="-100" y="3220550"/>
              <a:ext cx="9144000" cy="1923300"/>
            </a:xfrm>
            <a:prstGeom prst="rect">
              <a:avLst/>
            </a:prstGeom>
            <a:solidFill>
              <a:srgbClr val="00467F"/>
            </a:solidFill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14" title="UoA Logo DarkBlue RGB Landscape.png">
              <a:extLst>
                <a:ext uri="{FF2B5EF4-FFF2-40B4-BE49-F238E27FC236}">
                  <a16:creationId xmlns:a16="http://schemas.microsoft.com/office/drawing/2014/main" id="{560BA652-1DBE-A789-CC0B-F7359082929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61100" y="3516250"/>
              <a:ext cx="3741101" cy="1331750"/>
            </a:xfrm>
            <a:prstGeom prst="rect">
              <a:avLst/>
            </a:prstGeom>
            <a:noFill/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8" name="Google Shape;68;p14" title="ACODE Logo 2016-trans.png">
              <a:extLst>
                <a:ext uri="{FF2B5EF4-FFF2-40B4-BE49-F238E27FC236}">
                  <a16:creationId xmlns:a16="http://schemas.microsoft.com/office/drawing/2014/main" id="{B6937AC2-8AF3-FE21-76DB-6596489440B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32958" y="3261978"/>
              <a:ext cx="1839415" cy="1840551"/>
            </a:xfrm>
            <a:prstGeom prst="rect">
              <a:avLst/>
            </a:prstGeom>
            <a:noFill/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69" name="Google Shape;69;p14">
            <a:extLst>
              <a:ext uri="{FF2B5EF4-FFF2-40B4-BE49-F238E27FC236}">
                <a16:creationId xmlns:a16="http://schemas.microsoft.com/office/drawing/2014/main" id="{E1F2D9D7-8BF2-1B86-476E-807B0D112984}"/>
              </a:ext>
            </a:extLst>
          </p:cNvPr>
          <p:cNvSpPr/>
          <p:nvPr/>
        </p:nvSpPr>
        <p:spPr>
          <a:xfrm>
            <a:off x="3724675" y="4448425"/>
            <a:ext cx="5419200" cy="695100"/>
          </a:xfrm>
          <a:prstGeom prst="rect">
            <a:avLst/>
          </a:prstGeom>
          <a:solidFill>
            <a:srgbClr val="00467F"/>
          </a:solidFill>
          <a:ln w="9525" cap="flat" cmpd="sng">
            <a:solidFill>
              <a:srgbClr val="0046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lt1"/>
                </a:solidFill>
              </a:rPr>
              <a:t>ACODE 93:  Accessibility &amp; Technology Enhanced Learning</a:t>
            </a:r>
            <a:endParaRPr sz="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E572CB-41C4-2873-8D5B-CD4B59ED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946453"/>
          </a:xfrm>
        </p:spPr>
        <p:txBody>
          <a:bodyPr>
            <a:normAutofit fontScale="90000"/>
          </a:bodyPr>
          <a:lstStyle/>
          <a:p>
            <a:r>
              <a:rPr lang="en-NZ" b="0" i="0" dirty="0">
                <a:solidFill>
                  <a:srgbClr val="000000"/>
                </a:solidFill>
                <a:effectLst/>
                <a:latin typeface="WordVisi_MSFontService"/>
              </a:rPr>
              <a:t>How accessible are we really? Examining access, technology, and standards in learning and teaching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E4C9FAD-BB0D-7471-D62D-E55B0EF3DB7C}"/>
                  </a:ext>
                </a:extLst>
              </p14:cNvPr>
              <p14:cNvContentPartPr/>
              <p14:nvPr/>
            </p14:nvContentPartPr>
            <p14:xfrm>
              <a:off x="5655553" y="1914496"/>
              <a:ext cx="3240" cy="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E4C9FAD-BB0D-7471-D62D-E55B0EF3DB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433" y="1908376"/>
                <a:ext cx="15480" cy="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27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6CAFC33B-057C-CB3C-8B12-E4F6071A2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E29B7E7F-983B-EBA4-8218-F06E2001CC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7115" y="1498343"/>
            <a:ext cx="7892721" cy="2300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chemeClr val="dk1"/>
                </a:solidFill>
              </a:rPr>
              <a:t>Scenario 3 – Person who is amputee in both hands is required to give an on-campus presentation to their class.</a:t>
            </a: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AutoNum type="arabicParenR"/>
            </a:pPr>
            <a:endParaRPr lang="en-US" sz="1400" i="1" dirty="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sz="1400" i="1" dirty="0">
                <a:solidFill>
                  <a:schemeClr val="dk1"/>
                </a:solidFill>
              </a:rPr>
              <a:t>Is this an education technology in learning and teaching consideration? </a:t>
            </a: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SzPct val="100000"/>
              <a:buAutoNum type="arabicParenR"/>
            </a:pPr>
            <a:r>
              <a:rPr lang="en-US" sz="1400" i="1" dirty="0">
                <a:solidFill>
                  <a:schemeClr val="dk1"/>
                </a:solidFill>
              </a:rPr>
              <a:t>What considerations have you made in your institution that you know of that would support a student like this?  </a:t>
            </a:r>
          </a:p>
        </p:txBody>
      </p:sp>
      <p:grpSp>
        <p:nvGrpSpPr>
          <p:cNvPr id="65" name="Google Shape;65;p14">
            <a:extLst>
              <a:ext uri="{FF2B5EF4-FFF2-40B4-BE49-F238E27FC236}">
                <a16:creationId xmlns:a16="http://schemas.microsoft.com/office/drawing/2014/main" id="{E3456F9B-D5F6-C05A-D049-13527D14D8BB}"/>
              </a:ext>
            </a:extLst>
          </p:cNvPr>
          <p:cNvGrpSpPr/>
          <p:nvPr/>
        </p:nvGrpSpPr>
        <p:grpSpPr>
          <a:xfrm>
            <a:off x="-1" y="4448428"/>
            <a:ext cx="3745382" cy="695081"/>
            <a:chOff x="-100" y="3220550"/>
            <a:chExt cx="9144000" cy="1923300"/>
          </a:xfrm>
        </p:grpSpPr>
        <p:sp>
          <p:nvSpPr>
            <p:cNvPr id="66" name="Google Shape;66;p14">
              <a:extLst>
                <a:ext uri="{FF2B5EF4-FFF2-40B4-BE49-F238E27FC236}">
                  <a16:creationId xmlns:a16="http://schemas.microsoft.com/office/drawing/2014/main" id="{B1A4DD17-AA58-D1B5-EBFA-3A417D7EA6BF}"/>
                </a:ext>
              </a:extLst>
            </p:cNvPr>
            <p:cNvSpPr/>
            <p:nvPr/>
          </p:nvSpPr>
          <p:spPr>
            <a:xfrm>
              <a:off x="-100" y="3220550"/>
              <a:ext cx="9144000" cy="1923300"/>
            </a:xfrm>
            <a:prstGeom prst="rect">
              <a:avLst/>
            </a:prstGeom>
            <a:solidFill>
              <a:srgbClr val="00467F"/>
            </a:solidFill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14" title="UoA Logo DarkBlue RGB Landscape.png">
              <a:extLst>
                <a:ext uri="{FF2B5EF4-FFF2-40B4-BE49-F238E27FC236}">
                  <a16:creationId xmlns:a16="http://schemas.microsoft.com/office/drawing/2014/main" id="{38617E7D-2D75-4440-E02E-9A4758044B1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61100" y="3516250"/>
              <a:ext cx="3741101" cy="1331750"/>
            </a:xfrm>
            <a:prstGeom prst="rect">
              <a:avLst/>
            </a:prstGeom>
            <a:noFill/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8" name="Google Shape;68;p14" title="ACODE Logo 2016-trans.png">
              <a:extLst>
                <a:ext uri="{FF2B5EF4-FFF2-40B4-BE49-F238E27FC236}">
                  <a16:creationId xmlns:a16="http://schemas.microsoft.com/office/drawing/2014/main" id="{4F04B625-7B7A-C059-5D58-8F905C521108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32958" y="3261978"/>
              <a:ext cx="1839415" cy="1840551"/>
            </a:xfrm>
            <a:prstGeom prst="rect">
              <a:avLst/>
            </a:prstGeom>
            <a:noFill/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69" name="Google Shape;69;p14">
            <a:extLst>
              <a:ext uri="{FF2B5EF4-FFF2-40B4-BE49-F238E27FC236}">
                <a16:creationId xmlns:a16="http://schemas.microsoft.com/office/drawing/2014/main" id="{CE3622FE-AB60-4311-4BDC-2B556ED71037}"/>
              </a:ext>
            </a:extLst>
          </p:cNvPr>
          <p:cNvSpPr/>
          <p:nvPr/>
        </p:nvSpPr>
        <p:spPr>
          <a:xfrm>
            <a:off x="3724675" y="4448425"/>
            <a:ext cx="5419200" cy="695100"/>
          </a:xfrm>
          <a:prstGeom prst="rect">
            <a:avLst/>
          </a:prstGeom>
          <a:solidFill>
            <a:srgbClr val="00467F"/>
          </a:solidFill>
          <a:ln w="9525" cap="flat" cmpd="sng">
            <a:solidFill>
              <a:srgbClr val="0046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lt1"/>
                </a:solidFill>
              </a:rPr>
              <a:t>ACODE 93:  Accessibility &amp; Technology Enhanced Learning</a:t>
            </a:r>
            <a:endParaRPr sz="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187215-581D-E085-9746-E1463611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946453"/>
          </a:xfrm>
        </p:spPr>
        <p:txBody>
          <a:bodyPr>
            <a:normAutofit fontScale="90000"/>
          </a:bodyPr>
          <a:lstStyle/>
          <a:p>
            <a:r>
              <a:rPr lang="en-NZ" b="0" i="0" dirty="0">
                <a:solidFill>
                  <a:srgbClr val="000000"/>
                </a:solidFill>
                <a:effectLst/>
                <a:latin typeface="WordVisi_MSFontService"/>
              </a:rPr>
              <a:t>How accessible are we really? Examining access, technology, and standards in learning and teaching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82B4424-FF91-7BED-2949-7606A31ACD58}"/>
                  </a:ext>
                </a:extLst>
              </p14:cNvPr>
              <p14:cNvContentPartPr/>
              <p14:nvPr/>
            </p14:nvContentPartPr>
            <p14:xfrm>
              <a:off x="5655553" y="1914496"/>
              <a:ext cx="3240" cy="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82B4424-FF91-7BED-2949-7606A31ACD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433" y="1908085"/>
                <a:ext cx="15480" cy="207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41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A754A6E6-2213-7F37-EF15-E6E2EB7A0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4">
            <a:extLst>
              <a:ext uri="{FF2B5EF4-FFF2-40B4-BE49-F238E27FC236}">
                <a16:creationId xmlns:a16="http://schemas.microsoft.com/office/drawing/2014/main" id="{92C01D76-C5D4-7CDE-1F91-FAB6F9A46C63}"/>
              </a:ext>
            </a:extLst>
          </p:cNvPr>
          <p:cNvGrpSpPr/>
          <p:nvPr/>
        </p:nvGrpSpPr>
        <p:grpSpPr>
          <a:xfrm>
            <a:off x="-1" y="4448428"/>
            <a:ext cx="3745382" cy="695081"/>
            <a:chOff x="-100" y="3220550"/>
            <a:chExt cx="9144000" cy="1923300"/>
          </a:xfrm>
        </p:grpSpPr>
        <p:sp>
          <p:nvSpPr>
            <p:cNvPr id="66" name="Google Shape;66;p14">
              <a:extLst>
                <a:ext uri="{FF2B5EF4-FFF2-40B4-BE49-F238E27FC236}">
                  <a16:creationId xmlns:a16="http://schemas.microsoft.com/office/drawing/2014/main" id="{7D303B2D-5A13-0734-4E2D-0362C4F436AE}"/>
                </a:ext>
              </a:extLst>
            </p:cNvPr>
            <p:cNvSpPr/>
            <p:nvPr/>
          </p:nvSpPr>
          <p:spPr>
            <a:xfrm>
              <a:off x="-100" y="3220550"/>
              <a:ext cx="9144000" cy="1923300"/>
            </a:xfrm>
            <a:prstGeom prst="rect">
              <a:avLst/>
            </a:prstGeom>
            <a:solidFill>
              <a:srgbClr val="00467F"/>
            </a:solidFill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14" title="UoA Logo DarkBlue RGB Landscape.png">
              <a:extLst>
                <a:ext uri="{FF2B5EF4-FFF2-40B4-BE49-F238E27FC236}">
                  <a16:creationId xmlns:a16="http://schemas.microsoft.com/office/drawing/2014/main" id="{73E38939-4ED1-5299-D26B-35693EB0B48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61100" y="3516250"/>
              <a:ext cx="3741101" cy="1331750"/>
            </a:xfrm>
            <a:prstGeom prst="rect">
              <a:avLst/>
            </a:prstGeom>
            <a:noFill/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8" name="Google Shape;68;p14" title="ACODE Logo 2016-trans.png">
              <a:extLst>
                <a:ext uri="{FF2B5EF4-FFF2-40B4-BE49-F238E27FC236}">
                  <a16:creationId xmlns:a16="http://schemas.microsoft.com/office/drawing/2014/main" id="{0D9E7882-2F7C-4749-0D90-FA99223F516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32958" y="3261978"/>
              <a:ext cx="1839415" cy="1840551"/>
            </a:xfrm>
            <a:prstGeom prst="rect">
              <a:avLst/>
            </a:prstGeom>
            <a:noFill/>
            <a:ln w="9525" cap="flat" cmpd="sng">
              <a:solidFill>
                <a:srgbClr val="00467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69" name="Google Shape;69;p14">
            <a:extLst>
              <a:ext uri="{FF2B5EF4-FFF2-40B4-BE49-F238E27FC236}">
                <a16:creationId xmlns:a16="http://schemas.microsoft.com/office/drawing/2014/main" id="{ED28C80E-FD65-DEFA-D5FB-37F08C2D9CE5}"/>
              </a:ext>
            </a:extLst>
          </p:cNvPr>
          <p:cNvSpPr/>
          <p:nvPr/>
        </p:nvSpPr>
        <p:spPr>
          <a:xfrm>
            <a:off x="3724675" y="4448425"/>
            <a:ext cx="5419200" cy="695100"/>
          </a:xfrm>
          <a:prstGeom prst="rect">
            <a:avLst/>
          </a:prstGeom>
          <a:solidFill>
            <a:srgbClr val="00467F"/>
          </a:solidFill>
          <a:ln w="9525" cap="flat" cmpd="sng">
            <a:solidFill>
              <a:srgbClr val="0046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lt1"/>
                </a:solidFill>
              </a:rPr>
              <a:t>ACODE 93:  Accessibility &amp; Technology Enhanced Learning</a:t>
            </a:r>
            <a:endParaRPr sz="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2A7F09-5EF5-C65B-4AC3-CA1BBEBD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8520600" cy="946453"/>
          </a:xfrm>
        </p:spPr>
        <p:txBody>
          <a:bodyPr>
            <a:normAutofit fontScale="90000"/>
          </a:bodyPr>
          <a:lstStyle/>
          <a:p>
            <a:r>
              <a:rPr lang="en-NZ" b="0" i="0" dirty="0">
                <a:solidFill>
                  <a:srgbClr val="000000"/>
                </a:solidFill>
                <a:effectLst/>
                <a:latin typeface="WordVisi_MSFontService"/>
              </a:rPr>
              <a:t>How accessible are we really? Examining access, technology, and standards in learning and teaching</a:t>
            </a:r>
            <a:endParaRPr lang="en-A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D92D449-FFA7-3858-83B0-C7513667E66C}"/>
                  </a:ext>
                </a:extLst>
              </p14:cNvPr>
              <p14:cNvContentPartPr/>
              <p14:nvPr/>
            </p14:nvContentPartPr>
            <p14:xfrm>
              <a:off x="5655553" y="1914496"/>
              <a:ext cx="3240" cy="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92D449-FFA7-3858-83B0-C7513667E6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9433" y="1908085"/>
                <a:ext cx="15480" cy="20743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DE139-DCF4-C196-E496-98F072CF4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701579"/>
            <a:ext cx="8368200" cy="28672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600" dirty="0"/>
              <a:t>Summary and any final comments</a:t>
            </a:r>
          </a:p>
          <a:p>
            <a:pPr marL="114300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846738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404</Words>
  <Application>Microsoft Office PowerPoint</Application>
  <PresentationFormat>On-screen Show (16:9)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WordVisi_MSFontService</vt:lpstr>
      <vt:lpstr>Simple Light</vt:lpstr>
      <vt:lpstr>PowerPoint Presentation</vt:lpstr>
      <vt:lpstr>How accessible are we really? Examining access, technology, and standards in learning and teaching</vt:lpstr>
      <vt:lpstr>How accessible are we really? Examining access, technology, and standards in learning and teaching</vt:lpstr>
      <vt:lpstr>How accessible are we really? Examining access, technology, and standards in learning and teaching</vt:lpstr>
      <vt:lpstr>How accessible are we really? Examining access, technology, and standards in learning and teaching</vt:lpstr>
      <vt:lpstr>How accessible are we really? Examining access, technology, and standards in learning and teaching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Kate Ames</cp:lastModifiedBy>
  <cp:revision>9</cp:revision>
  <dcterms:modified xsi:type="dcterms:W3CDTF">2025-03-20T02:16:00Z</dcterms:modified>
</cp:coreProperties>
</file>