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8"/>
  </p:notesMasterIdLst>
  <p:sldIdLst>
    <p:sldId id="256" r:id="rId2"/>
    <p:sldId id="257" r:id="rId3"/>
    <p:sldId id="258" r:id="rId4"/>
    <p:sldId id="268" r:id="rId5"/>
    <p:sldId id="260" r:id="rId6"/>
    <p:sldId id="261" r:id="rId7"/>
    <p:sldId id="262" r:id="rId8"/>
    <p:sldId id="269" r:id="rId9"/>
    <p:sldId id="266" r:id="rId10"/>
    <p:sldId id="267" r:id="rId11"/>
    <p:sldId id="271" r:id="rId12"/>
    <p:sldId id="279" r:id="rId13"/>
    <p:sldId id="272" r:id="rId14"/>
    <p:sldId id="276" r:id="rId15"/>
    <p:sldId id="273" r:id="rId16"/>
    <p:sldId id="270" r:id="rId17"/>
    <p:sldId id="274" r:id="rId18"/>
    <p:sldId id="275" r:id="rId19"/>
    <p:sldId id="280" r:id="rId20"/>
    <p:sldId id="264" r:id="rId21"/>
    <p:sldId id="265" r:id="rId22"/>
    <p:sldId id="281" r:id="rId23"/>
    <p:sldId id="278" r:id="rId24"/>
    <p:sldId id="283" r:id="rId25"/>
    <p:sldId id="284"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E63AB-1413-4CD7-9B40-B54CA51D8CBB}" v="193" dt="2025-03-19T05:20:54.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945" autoAdjust="0"/>
  </p:normalViewPr>
  <p:slideViewPr>
    <p:cSldViewPr snapToGrid="0">
      <p:cViewPr varScale="1">
        <p:scale>
          <a:sx n="73" d="100"/>
          <a:sy n="73" d="100"/>
        </p:scale>
        <p:origin x="12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uoa-my.sharepoint.com/personal/bpat054_uoa_auckland_ac_nz/Documents/PVC%20Equity/ACODE/ACODE%20Disability%20Reques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07254223390532"/>
          <c:y val="8.5596707818930043E-2"/>
          <c:w val="0.55460155742867412"/>
          <c:h val="0.79175731946192063"/>
        </c:manualLayout>
      </c:layout>
      <c:lineChart>
        <c:grouping val="standard"/>
        <c:varyColors val="0"/>
        <c:ser>
          <c:idx val="0"/>
          <c:order val="0"/>
          <c:tx>
            <c:strRef>
              <c:f>Sheet1!$B$6</c:f>
              <c:strCache>
                <c:ptCount val="1"/>
                <c:pt idx="0">
                  <c:v>Students</c:v>
                </c:pt>
              </c:strCache>
            </c:strRef>
          </c:tx>
          <c:spPr>
            <a:ln w="57150" cap="rnd">
              <a:solidFill>
                <a:schemeClr val="accent1"/>
              </a:solidFill>
              <a:round/>
            </a:ln>
            <a:effectLst/>
          </c:spPr>
          <c:marker>
            <c:symbol val="none"/>
          </c:marker>
          <c:cat>
            <c:numRef>
              <c:f>Sheet1!$C$3:$K$3</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Sheet1!$C$6:$K$6</c:f>
              <c:numCache>
                <c:formatCode>0%;\(0%\)</c:formatCode>
                <c:ptCount val="9"/>
                <c:pt idx="0">
                  <c:v>3.2213215194646101E-2</c:v>
                </c:pt>
                <c:pt idx="1">
                  <c:v>4.06650033809779E-2</c:v>
                </c:pt>
                <c:pt idx="2">
                  <c:v>4.4502980729238903E-2</c:v>
                </c:pt>
                <c:pt idx="3">
                  <c:v>5.1744186046511598E-2</c:v>
                </c:pt>
                <c:pt idx="4">
                  <c:v>6.9970465601111906E-2</c:v>
                </c:pt>
                <c:pt idx="5">
                  <c:v>8.4404502149538804E-2</c:v>
                </c:pt>
                <c:pt idx="6">
                  <c:v>9.3365186230861097E-2</c:v>
                </c:pt>
                <c:pt idx="7">
                  <c:v>9.9340260944712599E-2</c:v>
                </c:pt>
                <c:pt idx="8">
                  <c:v>0.10115020297699601</c:v>
                </c:pt>
              </c:numCache>
            </c:numRef>
          </c:val>
          <c:smooth val="0"/>
          <c:extLst>
            <c:ext xmlns:c16="http://schemas.microsoft.com/office/drawing/2014/chart" uri="{C3380CC4-5D6E-409C-BE32-E72D297353CC}">
              <c16:uniqueId val="{00000000-8EA6-4092-89D0-EB0D2C76DD7A}"/>
            </c:ext>
          </c:extLst>
        </c:ser>
        <c:dLbls>
          <c:showLegendKey val="0"/>
          <c:showVal val="0"/>
          <c:showCatName val="0"/>
          <c:showSerName val="0"/>
          <c:showPercent val="0"/>
          <c:showBubbleSize val="0"/>
        </c:dLbls>
        <c:smooth val="0"/>
        <c:axId val="1404602624"/>
        <c:axId val="1404605504"/>
      </c:lineChart>
      <c:catAx>
        <c:axId val="140460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4605504"/>
        <c:crosses val="autoZero"/>
        <c:auto val="1"/>
        <c:lblAlgn val="ctr"/>
        <c:lblOffset val="100"/>
        <c:noMultiLvlLbl val="0"/>
      </c:catAx>
      <c:valAx>
        <c:axId val="1404605504"/>
        <c:scaling>
          <c:orientation val="minMax"/>
          <c:max val="0.11000000000000001"/>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NZ" sz="2400"/>
                  <a:t>Percentage of Student Population</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4602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68F46-78D4-43A6-A8C4-78867B3887E7}" type="datetimeFigureOut">
              <a:rPr lang="en-NZ" smtClean="0"/>
              <a:t>19/03/2025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8FB8F-3D81-4342-844F-AE2CCFEDE7C4}" type="slidenum">
              <a:rPr lang="en-NZ" smtClean="0"/>
              <a:t>‹#›</a:t>
            </a:fld>
            <a:endParaRPr lang="en-NZ"/>
          </a:p>
        </p:txBody>
      </p:sp>
    </p:spTree>
    <p:extLst>
      <p:ext uri="{BB962C8B-B14F-4D97-AF65-F5344CB8AC3E}">
        <p14:creationId xmlns:p14="http://schemas.microsoft.com/office/powerpoint/2010/main" val="96878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buNone/>
            </a:pPr>
            <a:r>
              <a:rPr lang="en-US" b="0" i="0" dirty="0">
                <a:effectLst/>
                <a:latin typeface="Segoe UI" panose="020B0502040204020203" pitchFamily="34" charset="0"/>
              </a:rPr>
              <a:t>The Tertiary Education Commission (TEC) is a Crown agency that manages the government's relationship with the tertiary education sector. Its statutory functions are outlined in the Education and Training Act 2020</a:t>
            </a:r>
            <a:r>
              <a:rPr lang="en-US" b="0" i="0" u="none" strike="noStrike" dirty="0">
                <a:solidFill>
                  <a:srgbClr val="464FEB"/>
                </a:solidFill>
                <a:effectLst/>
                <a:latin typeface="Segoe UI" panose="020B0502040204020203" pitchFamily="34" charset="0"/>
              </a:rPr>
              <a:t>.</a:t>
            </a:r>
            <a:endParaRPr lang="en-US" b="0" i="0" dirty="0">
              <a:effectLst/>
              <a:latin typeface="Segoe UI" panose="020B0502040204020203" pitchFamily="34" charset="0"/>
            </a:endParaRPr>
          </a:p>
          <a:p>
            <a:pPr>
              <a:lnSpc>
                <a:spcPts val="1500"/>
              </a:lnSpc>
              <a:buNone/>
            </a:pPr>
            <a:r>
              <a:rPr lang="en-US" b="0" i="0" dirty="0">
                <a:effectLst/>
                <a:latin typeface="Segoe UI" panose="020B0502040204020203" pitchFamily="34" charset="0"/>
              </a:rPr>
              <a:t>It invests around $2.8 billion each year in over 700 tertiary education organisations across the country</a:t>
            </a:r>
            <a:r>
              <a:rPr lang="en-US" b="0" i="0" u="none" strike="noStrike" dirty="0">
                <a:solidFill>
                  <a:srgbClr val="464FEB"/>
                </a:solidFill>
                <a:effectLst/>
                <a:latin typeface="Segoe UI" panose="020B0502040204020203" pitchFamily="34" charset="0"/>
              </a:rPr>
              <a:t>.</a:t>
            </a:r>
            <a:endParaRPr lang="en-US" b="0" i="0" dirty="0">
              <a:effectLst/>
              <a:latin typeface="Segoe UI" panose="020B0502040204020203" pitchFamily="34" charset="0"/>
            </a:endParaRPr>
          </a:p>
          <a:p>
            <a:pPr>
              <a:lnSpc>
                <a:spcPts val="1500"/>
              </a:lnSpc>
              <a:buNone/>
            </a:pPr>
            <a:r>
              <a:rPr lang="en-US" b="0" i="0" dirty="0">
                <a:effectLst/>
                <a:latin typeface="Segoe UI" panose="020B0502040204020203" pitchFamily="34" charset="0"/>
              </a:rPr>
              <a:t>It also monitors the performance of these organisations, and provides information and advice to the government about tertiary education</a:t>
            </a:r>
            <a:r>
              <a:rPr lang="en-US" b="0" i="0" u="none" strike="noStrike" dirty="0">
                <a:solidFill>
                  <a:srgbClr val="464FEB"/>
                </a:solidFill>
                <a:effectLst/>
                <a:latin typeface="Segoe UI" panose="020B0502040204020203" pitchFamily="34" charset="0"/>
              </a:rPr>
              <a:t>.</a:t>
            </a:r>
            <a:endParaRPr lang="en-US" b="0" i="0" dirty="0">
              <a:effectLst/>
              <a:latin typeface="Segoe UI" panose="020B0502040204020203" pitchFamily="34" charset="0"/>
            </a:endParaRPr>
          </a:p>
          <a:p>
            <a:pPr>
              <a:lnSpc>
                <a:spcPts val="1500"/>
              </a:lnSpc>
              <a:buNone/>
            </a:pPr>
            <a:br>
              <a:rPr lang="en-US" b="1" i="0" dirty="0">
                <a:effectLst/>
                <a:latin typeface="Segoe UI semibold" panose="020B0702040204020203" pitchFamily="34" charset="0"/>
              </a:rPr>
            </a:br>
            <a:endParaRPr lang="en-NZ" dirty="0"/>
          </a:p>
        </p:txBody>
      </p:sp>
      <p:sp>
        <p:nvSpPr>
          <p:cNvPr id="4" name="Slide Number Placeholder 3"/>
          <p:cNvSpPr>
            <a:spLocks noGrp="1"/>
          </p:cNvSpPr>
          <p:nvPr>
            <p:ph type="sldNum" sz="quarter" idx="5"/>
          </p:nvPr>
        </p:nvSpPr>
        <p:spPr/>
        <p:txBody>
          <a:bodyPr/>
          <a:lstStyle/>
          <a:p>
            <a:fld id="{2B68FB8F-3D81-4342-844F-AE2CCFEDE7C4}" type="slidenum">
              <a:rPr lang="en-NZ" smtClean="0"/>
              <a:t>2</a:t>
            </a:fld>
            <a:endParaRPr lang="en-NZ"/>
          </a:p>
        </p:txBody>
      </p:sp>
    </p:spTree>
    <p:extLst>
      <p:ext uri="{BB962C8B-B14F-4D97-AF65-F5344CB8AC3E}">
        <p14:creationId xmlns:p14="http://schemas.microsoft.com/office/powerpoint/2010/main" val="385325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5CC11-2B2C-CCE6-CD4C-996FE3C8A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4B0EE-85F2-549F-C7EA-3F23449E6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96E204-6E44-3D2E-8472-F507E2D9D102}"/>
              </a:ext>
            </a:extLst>
          </p:cNvPr>
          <p:cNvSpPr>
            <a:spLocks noGrp="1"/>
          </p:cNvSpPr>
          <p:nvPr>
            <p:ph type="body" idx="1"/>
          </p:nvPr>
        </p:nvSpPr>
        <p:spPr/>
        <p:txBody>
          <a:bodyPr/>
          <a:lstStyle/>
          <a:p>
            <a:r>
              <a:rPr lang="en-NZ" dirty="0"/>
              <a:t>Related to trust, we </a:t>
            </a:r>
            <a:r>
              <a:rPr lang="en-NZ" dirty="0" err="1"/>
              <a:t>needrf</a:t>
            </a:r>
            <a:r>
              <a:rPr lang="en-NZ" dirty="0"/>
              <a:t> to make sure we’re accountable to our communities.</a:t>
            </a:r>
          </a:p>
          <a:p>
            <a:endParaRPr lang="en-NZ" dirty="0"/>
          </a:p>
          <a:p>
            <a:r>
              <a:rPr lang="en-NZ" dirty="0"/>
              <a:t>We put together a reference group by calling for expressions of interest from all students and staff.</a:t>
            </a:r>
          </a:p>
          <a:p>
            <a:endParaRPr lang="en-NZ" dirty="0"/>
          </a:p>
          <a:p>
            <a:r>
              <a:rPr lang="en-NZ" dirty="0"/>
              <a:t>The group is comprised of people with lived experience, and is carefully balanced in terms of</a:t>
            </a:r>
          </a:p>
          <a:p>
            <a:r>
              <a:rPr lang="en-NZ" dirty="0"/>
              <a:t>Students and staff</a:t>
            </a:r>
          </a:p>
          <a:p>
            <a:r>
              <a:rPr lang="en-NZ" dirty="0"/>
              <a:t>Postgraduate and undergraduate students</a:t>
            </a:r>
          </a:p>
          <a:p>
            <a:r>
              <a:rPr lang="en-NZ" dirty="0"/>
              <a:t>Professional and academic staff</a:t>
            </a:r>
          </a:p>
          <a:p>
            <a:r>
              <a:rPr lang="en-NZ" dirty="0"/>
              <a:t>STEMM and CABEL disciplines</a:t>
            </a:r>
          </a:p>
          <a:p>
            <a:endParaRPr lang="en-NZ" dirty="0"/>
          </a:p>
          <a:p>
            <a:r>
              <a:rPr lang="en-NZ" dirty="0"/>
              <a:t>It is co-chaired by an academic and a professional staff member, and meets four times per year with meeting support from the PVC Equity team.</a:t>
            </a:r>
          </a:p>
          <a:p>
            <a:endParaRPr lang="en-NZ" dirty="0"/>
          </a:p>
        </p:txBody>
      </p:sp>
      <p:sp>
        <p:nvSpPr>
          <p:cNvPr id="4" name="Slide Number Placeholder 3">
            <a:extLst>
              <a:ext uri="{FF2B5EF4-FFF2-40B4-BE49-F238E27FC236}">
                <a16:creationId xmlns:a16="http://schemas.microsoft.com/office/drawing/2014/main" id="{F482CC0D-E065-0FCB-2AF0-1309308441B0}"/>
              </a:ext>
            </a:extLst>
          </p:cNvPr>
          <p:cNvSpPr>
            <a:spLocks noGrp="1"/>
          </p:cNvSpPr>
          <p:nvPr>
            <p:ph type="sldNum" sz="quarter" idx="5"/>
          </p:nvPr>
        </p:nvSpPr>
        <p:spPr/>
        <p:txBody>
          <a:bodyPr/>
          <a:lstStyle/>
          <a:p>
            <a:fld id="{2B68FB8F-3D81-4342-844F-AE2CCFEDE7C4}" type="slidenum">
              <a:rPr lang="en-NZ" smtClean="0"/>
              <a:t>11</a:t>
            </a:fld>
            <a:endParaRPr lang="en-NZ"/>
          </a:p>
        </p:txBody>
      </p:sp>
    </p:spTree>
    <p:extLst>
      <p:ext uri="{BB962C8B-B14F-4D97-AF65-F5344CB8AC3E}">
        <p14:creationId xmlns:p14="http://schemas.microsoft.com/office/powerpoint/2010/main" val="270518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154F8-CAA3-C5EE-E62D-D06ABB1CE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64E30-D70C-E6B2-F5B4-27E24AB26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D3530-905D-46B4-BD73-E88F21E0E3E0}"/>
              </a:ext>
            </a:extLst>
          </p:cNvPr>
          <p:cNvSpPr>
            <a:spLocks noGrp="1"/>
          </p:cNvSpPr>
          <p:nvPr>
            <p:ph type="body" idx="1"/>
          </p:nvPr>
        </p:nvSpPr>
        <p:spPr/>
        <p:txBody>
          <a:bodyPr/>
          <a:lstStyle/>
          <a:p>
            <a:endParaRPr lang="en-NZ" dirty="0"/>
          </a:p>
          <a:p>
            <a:r>
              <a:rPr lang="en-NZ" dirty="0"/>
              <a:t>At these meetings we share progress reports, and invite the group’s advice, scrutiny, and candid critique.</a:t>
            </a:r>
          </a:p>
          <a:p>
            <a:r>
              <a:rPr lang="en-NZ" dirty="0"/>
              <a:t>We also collaborate with them on early drafts of policies, procedures and guidelines, as well as web content and resources.</a:t>
            </a:r>
          </a:p>
          <a:p>
            <a:r>
              <a:rPr lang="en-NZ" dirty="0"/>
              <a:t>It’s a forum where members can ask us anything, raise their concerns, make suggestions, and genuinely influence the work of the University.</a:t>
            </a:r>
          </a:p>
          <a:p>
            <a:r>
              <a:rPr lang="en-NZ" dirty="0"/>
              <a:t>This is where we honour the principle of nothing about us without us.</a:t>
            </a:r>
          </a:p>
        </p:txBody>
      </p:sp>
      <p:sp>
        <p:nvSpPr>
          <p:cNvPr id="4" name="Slide Number Placeholder 3">
            <a:extLst>
              <a:ext uri="{FF2B5EF4-FFF2-40B4-BE49-F238E27FC236}">
                <a16:creationId xmlns:a16="http://schemas.microsoft.com/office/drawing/2014/main" id="{596D8BD3-3838-C428-AAE0-D318083F8781}"/>
              </a:ext>
            </a:extLst>
          </p:cNvPr>
          <p:cNvSpPr>
            <a:spLocks noGrp="1"/>
          </p:cNvSpPr>
          <p:nvPr>
            <p:ph type="sldNum" sz="quarter" idx="5"/>
          </p:nvPr>
        </p:nvSpPr>
        <p:spPr/>
        <p:txBody>
          <a:bodyPr/>
          <a:lstStyle/>
          <a:p>
            <a:fld id="{2B68FB8F-3D81-4342-844F-AE2CCFEDE7C4}" type="slidenum">
              <a:rPr lang="en-NZ" smtClean="0"/>
              <a:t>12</a:t>
            </a:fld>
            <a:endParaRPr lang="en-NZ"/>
          </a:p>
        </p:txBody>
      </p:sp>
    </p:spTree>
    <p:extLst>
      <p:ext uri="{BB962C8B-B14F-4D97-AF65-F5344CB8AC3E}">
        <p14:creationId xmlns:p14="http://schemas.microsoft.com/office/powerpoint/2010/main" val="2171260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A08AB-93A0-F8E2-E2CC-ED2D6CF6D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D61B3-7BE6-A890-6EDA-FB5B96491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952A0-F49B-CB3A-EAD8-833ED9F28862}"/>
              </a:ext>
            </a:extLst>
          </p:cNvPr>
          <p:cNvSpPr>
            <a:spLocks noGrp="1"/>
          </p:cNvSpPr>
          <p:nvPr>
            <p:ph type="body" idx="1"/>
          </p:nvPr>
        </p:nvSpPr>
        <p:spPr/>
        <p:txBody>
          <a:bodyPr/>
          <a:lstStyle/>
          <a:p>
            <a:r>
              <a:rPr lang="en-NZ" dirty="0"/>
              <a:t>Another challenge was conceptually organising the key objectives and deliverables we’d decided to focus on.</a:t>
            </a:r>
          </a:p>
          <a:p>
            <a:r>
              <a:rPr lang="en-NZ" dirty="0"/>
              <a:t>To do this we organised our plan into five workstreams.</a:t>
            </a:r>
          </a:p>
          <a:p>
            <a:r>
              <a:rPr lang="en-NZ" dirty="0"/>
              <a:t>Student experience relates to all of their interactions with the University, on campus and online, and the quality and success of those interactions. </a:t>
            </a:r>
          </a:p>
          <a:p>
            <a:r>
              <a:rPr lang="en-NZ" dirty="0"/>
              <a:t>This is where our Student Disability Service plays a key role, and where our digital and built environments come into play, </a:t>
            </a:r>
          </a:p>
          <a:p>
            <a:endParaRPr lang="en-NZ" dirty="0"/>
          </a:p>
          <a:p>
            <a:r>
              <a:rPr lang="en-NZ" dirty="0"/>
              <a:t>Workstream 2 is Learning and Teaching, and I’ll provide a little more detail on this shortly.</a:t>
            </a:r>
          </a:p>
          <a:p>
            <a:endParaRPr lang="en-NZ" dirty="0"/>
          </a:p>
          <a:p>
            <a:r>
              <a:rPr lang="en-NZ" dirty="0"/>
              <a:t>Workstream 3 is interesting, because there was no requirement for providers to consider disabled staff. We chose to include a workstream relating to staff because many of our students are also staff members, the line is quite blurry. This workstream also relates to building staff knowledge and capability in the ways they support disabled learners.</a:t>
            </a:r>
          </a:p>
          <a:p>
            <a:endParaRPr lang="en-NZ" dirty="0"/>
          </a:p>
          <a:p>
            <a:r>
              <a:rPr lang="en-NZ" dirty="0"/>
              <a:t>Workstreams 4 and 5 relate to organisation wide activities in systems and policies, and meet the TEC requirements for clear leadership and governance of the Disability Action Plan.</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All workstreams contribute to the accessibility of our digital, built and physical environments, and the extent of inclusion and belonging experienced by disabled learners.</a:t>
            </a:r>
          </a:p>
          <a:p>
            <a:endParaRPr lang="en-NZ" dirty="0"/>
          </a:p>
        </p:txBody>
      </p:sp>
      <p:sp>
        <p:nvSpPr>
          <p:cNvPr id="4" name="Slide Number Placeholder 3">
            <a:extLst>
              <a:ext uri="{FF2B5EF4-FFF2-40B4-BE49-F238E27FC236}">
                <a16:creationId xmlns:a16="http://schemas.microsoft.com/office/drawing/2014/main" id="{EF60E925-DE1E-EA0E-6C08-ABDF393BDB75}"/>
              </a:ext>
            </a:extLst>
          </p:cNvPr>
          <p:cNvSpPr>
            <a:spLocks noGrp="1"/>
          </p:cNvSpPr>
          <p:nvPr>
            <p:ph type="sldNum" sz="quarter" idx="5"/>
          </p:nvPr>
        </p:nvSpPr>
        <p:spPr/>
        <p:txBody>
          <a:bodyPr/>
          <a:lstStyle/>
          <a:p>
            <a:fld id="{2B68FB8F-3D81-4342-844F-AE2CCFEDE7C4}" type="slidenum">
              <a:rPr lang="en-NZ" smtClean="0"/>
              <a:t>13</a:t>
            </a:fld>
            <a:endParaRPr lang="en-NZ"/>
          </a:p>
        </p:txBody>
      </p:sp>
    </p:spTree>
    <p:extLst>
      <p:ext uri="{BB962C8B-B14F-4D97-AF65-F5344CB8AC3E}">
        <p14:creationId xmlns:p14="http://schemas.microsoft.com/office/powerpoint/2010/main" val="233579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3769C-912A-A853-9CE2-28798D508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A5509-48D9-0258-3885-BBC27E3EE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3CF63-4ED3-00AA-917D-F453E0C30D6F}"/>
              </a:ext>
            </a:extLst>
          </p:cNvPr>
          <p:cNvSpPr>
            <a:spLocks noGrp="1"/>
          </p:cNvSpPr>
          <p:nvPr>
            <p:ph type="body" idx="1"/>
          </p:nvPr>
        </p:nvSpPr>
        <p:spPr/>
        <p:txBody>
          <a:bodyPr/>
          <a:lstStyle/>
          <a:p>
            <a:r>
              <a:rPr lang="en-NZ" dirty="0"/>
              <a:t>Workstream 2 has four strategy elements, that outline the approaches we’re taking.</a:t>
            </a:r>
          </a:p>
          <a:p>
            <a:r>
              <a:rPr lang="en-NZ" dirty="0"/>
              <a:t>Under each of these elements are deliverables with milestones, so we have concrete plans to work with. </a:t>
            </a:r>
          </a:p>
          <a:p>
            <a:r>
              <a:rPr lang="en-NZ" dirty="0"/>
              <a:t>Once a deliverable is achieved, we replace it with a new initiative that supports that element of our strategy. </a:t>
            </a:r>
          </a:p>
          <a:p>
            <a:r>
              <a:rPr lang="en-NZ" dirty="0"/>
              <a:t>In this way, the strategy elements are fairly perennial, and they’re operationalised by a rolling series of initiatives that can be adapted and adjusted as needed.</a:t>
            </a:r>
          </a:p>
          <a:p>
            <a:endParaRPr lang="en-NZ" dirty="0"/>
          </a:p>
        </p:txBody>
      </p:sp>
      <p:sp>
        <p:nvSpPr>
          <p:cNvPr id="4" name="Slide Number Placeholder 3">
            <a:extLst>
              <a:ext uri="{FF2B5EF4-FFF2-40B4-BE49-F238E27FC236}">
                <a16:creationId xmlns:a16="http://schemas.microsoft.com/office/drawing/2014/main" id="{2F61B5FD-80D7-1235-D611-58F675D7E393}"/>
              </a:ext>
            </a:extLst>
          </p:cNvPr>
          <p:cNvSpPr>
            <a:spLocks noGrp="1"/>
          </p:cNvSpPr>
          <p:nvPr>
            <p:ph type="sldNum" sz="quarter" idx="5"/>
          </p:nvPr>
        </p:nvSpPr>
        <p:spPr/>
        <p:txBody>
          <a:bodyPr/>
          <a:lstStyle/>
          <a:p>
            <a:fld id="{2B68FB8F-3D81-4342-844F-AE2CCFEDE7C4}" type="slidenum">
              <a:rPr lang="en-NZ" smtClean="0"/>
              <a:t>14</a:t>
            </a:fld>
            <a:endParaRPr lang="en-NZ"/>
          </a:p>
        </p:txBody>
      </p:sp>
    </p:spTree>
    <p:extLst>
      <p:ext uri="{BB962C8B-B14F-4D97-AF65-F5344CB8AC3E}">
        <p14:creationId xmlns:p14="http://schemas.microsoft.com/office/powerpoint/2010/main" val="1728676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7BB49-84E5-E7D0-EE2A-38EBE65C4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1CF07B-A42D-7450-B536-D41F2B409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BDE8D-E627-DA9F-67A7-4D2B7796492D}"/>
              </a:ext>
            </a:extLst>
          </p:cNvPr>
          <p:cNvSpPr>
            <a:spLocks noGrp="1"/>
          </p:cNvSpPr>
          <p:nvPr>
            <p:ph type="body" idx="1"/>
          </p:nvPr>
        </p:nvSpPr>
        <p:spPr/>
        <p:txBody>
          <a:bodyPr/>
          <a:lstStyle/>
          <a:p>
            <a:r>
              <a:rPr lang="en-NZ" dirty="0"/>
              <a:t>Leadership was the next challenge.</a:t>
            </a:r>
          </a:p>
          <a:p>
            <a:r>
              <a:rPr lang="en-NZ" dirty="0"/>
              <a:t>It was obvious who the appropriate role holders were, as the workstreams map onto our organisational structure. </a:t>
            </a:r>
          </a:p>
          <a:p>
            <a:r>
              <a:rPr lang="en-NZ" dirty="0"/>
              <a:t>We chose Associate Directors in Campus Life and HR, as well as the Director of Learning and Teaching, to form the leadership team.</a:t>
            </a:r>
          </a:p>
          <a:p>
            <a:r>
              <a:rPr lang="en-NZ" dirty="0"/>
              <a:t>The challenge was in helping each person understand what their responsibilities were, and that they weren’t necessarily new responsibilities.</a:t>
            </a:r>
          </a:p>
          <a:p>
            <a:r>
              <a:rPr lang="en-NZ" dirty="0"/>
              <a:t>Rather, the DAP is a way of organising and making visible the work that they and their teams are already engaged in, and expanding its scale and impact.</a:t>
            </a:r>
          </a:p>
          <a:p>
            <a:endParaRPr lang="en-NZ" dirty="0"/>
          </a:p>
          <a:p>
            <a:r>
              <a:rPr lang="en-NZ" dirty="0"/>
              <a:t>Working across the organisation like this is always a challenge, as large, complex universities tend to organise themselves vertically rather than horizontally. </a:t>
            </a:r>
          </a:p>
          <a:p>
            <a:r>
              <a:rPr lang="en-NZ" dirty="0"/>
              <a:t>So it took some time and relationship building to bring these role holders to a place of comfortable understanding about what was being asked of them.</a:t>
            </a:r>
          </a:p>
          <a:p>
            <a:endParaRPr lang="en-NZ" dirty="0"/>
          </a:p>
        </p:txBody>
      </p:sp>
      <p:sp>
        <p:nvSpPr>
          <p:cNvPr id="4" name="Slide Number Placeholder 3">
            <a:extLst>
              <a:ext uri="{FF2B5EF4-FFF2-40B4-BE49-F238E27FC236}">
                <a16:creationId xmlns:a16="http://schemas.microsoft.com/office/drawing/2014/main" id="{BBFCA950-03B3-7F89-31FF-94FCE9C325C2}"/>
              </a:ext>
            </a:extLst>
          </p:cNvPr>
          <p:cNvSpPr>
            <a:spLocks noGrp="1"/>
          </p:cNvSpPr>
          <p:nvPr>
            <p:ph type="sldNum" sz="quarter" idx="5"/>
          </p:nvPr>
        </p:nvSpPr>
        <p:spPr/>
        <p:txBody>
          <a:bodyPr/>
          <a:lstStyle/>
          <a:p>
            <a:fld id="{2B68FB8F-3D81-4342-844F-AE2CCFEDE7C4}" type="slidenum">
              <a:rPr lang="en-NZ" smtClean="0"/>
              <a:t>15</a:t>
            </a:fld>
            <a:endParaRPr lang="en-NZ"/>
          </a:p>
        </p:txBody>
      </p:sp>
    </p:spTree>
    <p:extLst>
      <p:ext uri="{BB962C8B-B14F-4D97-AF65-F5344CB8AC3E}">
        <p14:creationId xmlns:p14="http://schemas.microsoft.com/office/powerpoint/2010/main" val="3339948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317AF-B7FF-F4A4-70FD-45DC978F2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28D06-869D-02A1-032B-3E9D7B23D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1262A-391F-FAC8-3655-2C0994E4623F}"/>
              </a:ext>
            </a:extLst>
          </p:cNvPr>
          <p:cNvSpPr>
            <a:spLocks noGrp="1"/>
          </p:cNvSpPr>
          <p:nvPr>
            <p:ph type="body" idx="1"/>
          </p:nvPr>
        </p:nvSpPr>
        <p:spPr/>
        <p:txBody>
          <a:bodyPr/>
          <a:lstStyle/>
          <a:p>
            <a:r>
              <a:rPr lang="en-NZ" dirty="0"/>
              <a:t>Ensuring that the Plan had experienced governance from the University’s most senior leaders ensures that it’s got support and is well aligned with the University’s operations and plans. </a:t>
            </a:r>
          </a:p>
          <a:p>
            <a:r>
              <a:rPr lang="en-NZ" dirty="0"/>
              <a:t>We chose to use an existing but relatively new governance structure, the University Equity Leadership Committee. </a:t>
            </a:r>
          </a:p>
          <a:p>
            <a:r>
              <a:rPr lang="en-NZ" dirty="0"/>
              <a:t>This is chaired by the Vice-Chancellor and reports directly to the University’s Council.</a:t>
            </a:r>
          </a:p>
          <a:p>
            <a:r>
              <a:rPr lang="en-NZ" dirty="0"/>
              <a:t>It provides DEI leadership for the whole university, and is vital for the success of the Disability Action Plan.</a:t>
            </a:r>
          </a:p>
        </p:txBody>
      </p:sp>
      <p:sp>
        <p:nvSpPr>
          <p:cNvPr id="4" name="Slide Number Placeholder 3">
            <a:extLst>
              <a:ext uri="{FF2B5EF4-FFF2-40B4-BE49-F238E27FC236}">
                <a16:creationId xmlns:a16="http://schemas.microsoft.com/office/drawing/2014/main" id="{1E718D2D-EBD5-0667-9F4C-08C07C9E4E6C}"/>
              </a:ext>
            </a:extLst>
          </p:cNvPr>
          <p:cNvSpPr>
            <a:spLocks noGrp="1"/>
          </p:cNvSpPr>
          <p:nvPr>
            <p:ph type="sldNum" sz="quarter" idx="5"/>
          </p:nvPr>
        </p:nvSpPr>
        <p:spPr/>
        <p:txBody>
          <a:bodyPr/>
          <a:lstStyle/>
          <a:p>
            <a:fld id="{2B68FB8F-3D81-4342-844F-AE2CCFEDE7C4}" type="slidenum">
              <a:rPr lang="en-NZ" smtClean="0"/>
              <a:t>16</a:t>
            </a:fld>
            <a:endParaRPr lang="en-NZ"/>
          </a:p>
        </p:txBody>
      </p:sp>
    </p:spTree>
    <p:extLst>
      <p:ext uri="{BB962C8B-B14F-4D97-AF65-F5344CB8AC3E}">
        <p14:creationId xmlns:p14="http://schemas.microsoft.com/office/powerpoint/2010/main" val="731255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A3146-24B1-61B0-C87B-22E197E53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F2FA6-2E06-E4F9-3058-07222E87C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1BAD5-BF8E-A066-02F8-A5110B40C8B6}"/>
              </a:ext>
            </a:extLst>
          </p:cNvPr>
          <p:cNvSpPr>
            <a:spLocks noGrp="1"/>
          </p:cNvSpPr>
          <p:nvPr>
            <p:ph type="body" idx="1"/>
          </p:nvPr>
        </p:nvSpPr>
        <p:spPr/>
        <p:txBody>
          <a:bodyPr/>
          <a:lstStyle/>
          <a:p>
            <a:r>
              <a:rPr lang="en-NZ" dirty="0"/>
              <a:t>Simply keeping track of all the work being done across five workstreams in a wide range of operational areas was a considerable challenge.</a:t>
            </a:r>
          </a:p>
          <a:p>
            <a:r>
              <a:rPr lang="en-NZ" dirty="0"/>
              <a:t>We quickly worked out that Excel wasn’t going to cut it.</a:t>
            </a:r>
          </a:p>
          <a:p>
            <a:endParaRPr lang="en-NZ" dirty="0"/>
          </a:p>
          <a:p>
            <a:r>
              <a:rPr lang="en-NZ" dirty="0"/>
              <a:t>So we moved to Cascade, which is an award-winning strategy execution platform that you may be familiar with. </a:t>
            </a:r>
          </a:p>
          <a:p>
            <a:r>
              <a:rPr lang="en-NZ" dirty="0"/>
              <a:t>Some of the benefits we’ve experienced are that it’s a secure and easy way for us to track the progress of our own workstreams, and also see the progress in other workstreams.</a:t>
            </a:r>
          </a:p>
          <a:p>
            <a:r>
              <a:rPr lang="en-NZ" dirty="0"/>
              <a:t>This sharing of information helps the workstream leaders see the big picture.</a:t>
            </a:r>
          </a:p>
          <a:p>
            <a:r>
              <a:rPr lang="en-NZ" dirty="0"/>
              <a:t>We set up our strategy elements, with deliverables and milestones.</a:t>
            </a:r>
          </a:p>
          <a:p>
            <a:r>
              <a:rPr lang="en-NZ" dirty="0"/>
              <a:t>Cascade them prompts us each month to update progress on the platform, and provides clear visualisation of progress towards goals.</a:t>
            </a:r>
          </a:p>
          <a:p>
            <a:r>
              <a:rPr lang="en-NZ" dirty="0"/>
              <a:t>It also provides snapshot reports so at any point we can see where the roadblocks are.</a:t>
            </a:r>
          </a:p>
          <a:p>
            <a:endParaRPr lang="en-NZ" dirty="0"/>
          </a:p>
          <a:p>
            <a:r>
              <a:rPr lang="en-NZ" dirty="0"/>
              <a:t>One of the PVC Equity team members is tasked with overseeing the DAP, ensuring that workstream owners are providing regular progress updates, and running reports.</a:t>
            </a:r>
          </a:p>
        </p:txBody>
      </p:sp>
      <p:sp>
        <p:nvSpPr>
          <p:cNvPr id="4" name="Slide Number Placeholder 3">
            <a:extLst>
              <a:ext uri="{FF2B5EF4-FFF2-40B4-BE49-F238E27FC236}">
                <a16:creationId xmlns:a16="http://schemas.microsoft.com/office/drawing/2014/main" id="{4B30BA55-5295-63A8-A40E-CC0B6F62899F}"/>
              </a:ext>
            </a:extLst>
          </p:cNvPr>
          <p:cNvSpPr>
            <a:spLocks noGrp="1"/>
          </p:cNvSpPr>
          <p:nvPr>
            <p:ph type="sldNum" sz="quarter" idx="5"/>
          </p:nvPr>
        </p:nvSpPr>
        <p:spPr/>
        <p:txBody>
          <a:bodyPr/>
          <a:lstStyle/>
          <a:p>
            <a:fld id="{2B68FB8F-3D81-4342-844F-AE2CCFEDE7C4}" type="slidenum">
              <a:rPr lang="en-NZ" smtClean="0"/>
              <a:t>17</a:t>
            </a:fld>
            <a:endParaRPr lang="en-NZ"/>
          </a:p>
        </p:txBody>
      </p:sp>
    </p:spTree>
    <p:extLst>
      <p:ext uri="{BB962C8B-B14F-4D97-AF65-F5344CB8AC3E}">
        <p14:creationId xmlns:p14="http://schemas.microsoft.com/office/powerpoint/2010/main" val="690617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BCEF0-B317-843A-7844-364DE5A6E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1F224-8AE6-ADB6-F3C6-A6FAE1160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DF011-B4D7-286D-29DD-3118E05021F6}"/>
              </a:ext>
            </a:extLst>
          </p:cNvPr>
          <p:cNvSpPr>
            <a:spLocks noGrp="1"/>
          </p:cNvSpPr>
          <p:nvPr>
            <p:ph type="body" idx="1"/>
          </p:nvPr>
        </p:nvSpPr>
        <p:spPr/>
        <p:txBody>
          <a:bodyPr/>
          <a:lstStyle/>
          <a:p>
            <a:r>
              <a:rPr lang="en-NZ" dirty="0"/>
              <a:t>Speaking of reporting, the last challenge I’ll touch on here is quite a big one.</a:t>
            </a:r>
          </a:p>
          <a:p>
            <a:endParaRPr lang="en-NZ" dirty="0"/>
          </a:p>
          <a:p>
            <a:r>
              <a:rPr lang="en-NZ" dirty="0"/>
              <a:t>Thanks to Cascade we can track and report on our progress towards specific goals and objectives.</a:t>
            </a:r>
          </a:p>
          <a:p>
            <a:endParaRPr lang="en-NZ" dirty="0"/>
          </a:p>
          <a:p>
            <a:r>
              <a:rPr lang="en-NZ" dirty="0"/>
              <a:t>But one of the early challenges we experienced was in agreeing on the overarching success indicators for the DAP.</a:t>
            </a:r>
          </a:p>
          <a:p>
            <a:endParaRPr lang="en-NZ" dirty="0"/>
          </a:p>
          <a:p>
            <a:r>
              <a:rPr lang="en-NZ" dirty="0"/>
              <a:t>This is where it would have been very helpful to have agreed indicators across the sector, so that we can benchmark ourselves against peer organisations.</a:t>
            </a:r>
          </a:p>
          <a:p>
            <a:r>
              <a:rPr lang="en-NZ" dirty="0"/>
              <a:t>But as this was the first time TEC had required Disability Action Plans, providers were left to their own devices.</a:t>
            </a:r>
          </a:p>
          <a:p>
            <a:endParaRPr lang="en-NZ" dirty="0"/>
          </a:p>
          <a:p>
            <a:r>
              <a:rPr lang="en-NZ" dirty="0"/>
              <a:t>Here’s what we came up with in collaboration with the DAP reference group.</a:t>
            </a:r>
          </a:p>
          <a:p>
            <a:endParaRPr lang="en-NZ" dirty="0"/>
          </a:p>
        </p:txBody>
      </p:sp>
      <p:sp>
        <p:nvSpPr>
          <p:cNvPr id="4" name="Slide Number Placeholder 3">
            <a:extLst>
              <a:ext uri="{FF2B5EF4-FFF2-40B4-BE49-F238E27FC236}">
                <a16:creationId xmlns:a16="http://schemas.microsoft.com/office/drawing/2014/main" id="{195E5B87-59F4-501D-5989-B48F22112105}"/>
              </a:ext>
            </a:extLst>
          </p:cNvPr>
          <p:cNvSpPr>
            <a:spLocks noGrp="1"/>
          </p:cNvSpPr>
          <p:nvPr>
            <p:ph type="sldNum" sz="quarter" idx="5"/>
          </p:nvPr>
        </p:nvSpPr>
        <p:spPr/>
        <p:txBody>
          <a:bodyPr/>
          <a:lstStyle/>
          <a:p>
            <a:fld id="{2B68FB8F-3D81-4342-844F-AE2CCFEDE7C4}" type="slidenum">
              <a:rPr lang="en-NZ" smtClean="0"/>
              <a:t>18</a:t>
            </a:fld>
            <a:endParaRPr lang="en-NZ"/>
          </a:p>
        </p:txBody>
      </p:sp>
    </p:spTree>
    <p:extLst>
      <p:ext uri="{BB962C8B-B14F-4D97-AF65-F5344CB8AC3E}">
        <p14:creationId xmlns:p14="http://schemas.microsoft.com/office/powerpoint/2010/main" val="289600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You can see that, in general, our success indicators relate to parity between disabled and non-disabled learners across measures of experience and achievement.</a:t>
            </a:r>
          </a:p>
          <a:p>
            <a:r>
              <a:rPr lang="en-NZ" dirty="0"/>
              <a:t>We also expect the level of participation by disabled students and staff to be stable or grow over time.</a:t>
            </a:r>
          </a:p>
          <a:p>
            <a:endParaRPr lang="en-NZ" dirty="0"/>
          </a:p>
          <a:p>
            <a:r>
              <a:rPr lang="en-NZ" dirty="0"/>
              <a:t>So far we’re tracking as we’d hope for participation, but there remains a lack of parity in experience and achievement. We think this partly relates to the pandemic, which had a greater negative effect on the experience and achievement of disabled learners, generally speaking. And we are seeing these gaps closing over time, which is encouraging. It’s obviously a long term project.</a:t>
            </a:r>
          </a:p>
        </p:txBody>
      </p:sp>
      <p:sp>
        <p:nvSpPr>
          <p:cNvPr id="4" name="Slide Number Placeholder 3"/>
          <p:cNvSpPr>
            <a:spLocks noGrp="1"/>
          </p:cNvSpPr>
          <p:nvPr>
            <p:ph type="sldNum" sz="quarter" idx="5"/>
          </p:nvPr>
        </p:nvSpPr>
        <p:spPr/>
        <p:txBody>
          <a:bodyPr/>
          <a:lstStyle/>
          <a:p>
            <a:fld id="{2B68FB8F-3D81-4342-844F-AE2CCFEDE7C4}" type="slidenum">
              <a:rPr lang="en-NZ" smtClean="0"/>
              <a:t>19</a:t>
            </a:fld>
            <a:endParaRPr lang="en-NZ"/>
          </a:p>
        </p:txBody>
      </p:sp>
    </p:spTree>
    <p:extLst>
      <p:ext uri="{BB962C8B-B14F-4D97-AF65-F5344CB8AC3E}">
        <p14:creationId xmlns:p14="http://schemas.microsoft.com/office/powerpoint/2010/main" val="1012696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C597D-868B-FC84-8A63-8466D5A53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89F43-F8B2-0555-C8A2-AD41C0505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6AAEC-68EC-FA2D-B7B2-459DAC6D8339}"/>
              </a:ext>
            </a:extLst>
          </p:cNvPr>
          <p:cNvSpPr>
            <a:spLocks noGrp="1"/>
          </p:cNvSpPr>
          <p:nvPr>
            <p:ph type="body" idx="1"/>
          </p:nvPr>
        </p:nvSpPr>
        <p:spPr/>
        <p:txBody>
          <a:bodyPr/>
          <a:lstStyle/>
          <a:p>
            <a:r>
              <a:rPr lang="en-NZ" dirty="0"/>
              <a:t>The TEC released a toolkit that was particularly helpful in the process of prioritising our tasks and developing deliverables.</a:t>
            </a:r>
          </a:p>
          <a:p>
            <a:r>
              <a:rPr lang="en-NZ" dirty="0"/>
              <a:t>There are also sections that provide useful best-practice guidance to workstream owners.</a:t>
            </a:r>
          </a:p>
          <a:p>
            <a:r>
              <a:rPr lang="en-NZ" dirty="0"/>
              <a:t>The toolkit is actually a living document that continues to evolve, and it’s available on the Achieve website for anyone interested.</a:t>
            </a:r>
          </a:p>
          <a:p>
            <a:endParaRPr lang="en-NZ" dirty="0"/>
          </a:p>
          <a:p>
            <a:endParaRPr lang="en-NZ" dirty="0"/>
          </a:p>
          <a:p>
            <a:r>
              <a:rPr lang="en-NZ" dirty="0"/>
              <a:t>Establishing the reference group as soon as possible was also very helpful, because they gave us sound advice and a good sense of direction whenever we were unsure how to prioritise our tasks.</a:t>
            </a:r>
          </a:p>
          <a:p>
            <a:r>
              <a:rPr lang="en-NZ" dirty="0"/>
              <a:t>They kept us particularly focused on the large scale projects, such as improving the accessibility of our learning and teaching materials for the benefit of all learners.</a:t>
            </a:r>
          </a:p>
          <a:p>
            <a:endParaRPr lang="en-NZ" dirty="0"/>
          </a:p>
          <a:p>
            <a:r>
              <a:rPr lang="en-NZ" dirty="0"/>
              <a:t>We benefited from strong institutional support, and good buy in from all workstream leaders that continues to build over time.</a:t>
            </a:r>
          </a:p>
          <a:p>
            <a:endParaRPr lang="en-NZ" dirty="0"/>
          </a:p>
          <a:p>
            <a:r>
              <a:rPr lang="en-NZ" dirty="0"/>
              <a:t>And finally we have the benefit of good quality data from a range of institutional sources, including:</a:t>
            </a:r>
          </a:p>
          <a:p>
            <a:r>
              <a:rPr lang="en-NZ" dirty="0"/>
              <a:t>UDOIT audits of our CANVAS courses</a:t>
            </a:r>
          </a:p>
          <a:p>
            <a:r>
              <a:rPr lang="en-NZ" dirty="0"/>
              <a:t>Data on disabled learner participation and success</a:t>
            </a:r>
          </a:p>
          <a:p>
            <a:r>
              <a:rPr lang="en-NZ" dirty="0"/>
              <a:t>And Qualitative data from our Learning and Teaching survey, which can be segmented into disabled and non-disabled learner respondents.</a:t>
            </a:r>
          </a:p>
          <a:p>
            <a:r>
              <a:rPr lang="en-NZ" dirty="0"/>
              <a:t>So we’re in a good position now to track our progress and anticipate future needs.</a:t>
            </a:r>
          </a:p>
          <a:p>
            <a:endParaRPr lang="en-NZ" dirty="0"/>
          </a:p>
          <a:p>
            <a:endParaRPr lang="en-NZ" dirty="0"/>
          </a:p>
          <a:p>
            <a:endParaRPr lang="en-NZ" dirty="0"/>
          </a:p>
          <a:p>
            <a:endParaRPr lang="en-NZ" dirty="0"/>
          </a:p>
          <a:p>
            <a:endParaRPr lang="en-NZ" dirty="0"/>
          </a:p>
        </p:txBody>
      </p:sp>
      <p:sp>
        <p:nvSpPr>
          <p:cNvPr id="4" name="Slide Number Placeholder 3">
            <a:extLst>
              <a:ext uri="{FF2B5EF4-FFF2-40B4-BE49-F238E27FC236}">
                <a16:creationId xmlns:a16="http://schemas.microsoft.com/office/drawing/2014/main" id="{38301247-8582-6C51-F2BA-88FADA0C0F07}"/>
              </a:ext>
            </a:extLst>
          </p:cNvPr>
          <p:cNvSpPr>
            <a:spLocks noGrp="1"/>
          </p:cNvSpPr>
          <p:nvPr>
            <p:ph type="sldNum" sz="quarter" idx="5"/>
          </p:nvPr>
        </p:nvSpPr>
        <p:spPr/>
        <p:txBody>
          <a:bodyPr/>
          <a:lstStyle/>
          <a:p>
            <a:fld id="{2B68FB8F-3D81-4342-844F-AE2CCFEDE7C4}" type="slidenum">
              <a:rPr lang="en-NZ" smtClean="0"/>
              <a:t>20</a:t>
            </a:fld>
            <a:endParaRPr lang="en-NZ"/>
          </a:p>
        </p:txBody>
      </p:sp>
    </p:spTree>
    <p:extLst>
      <p:ext uri="{BB962C8B-B14F-4D97-AF65-F5344CB8AC3E}">
        <p14:creationId xmlns:p14="http://schemas.microsoft.com/office/powerpoint/2010/main" val="384349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TEC requires providers to submit an Investment Plan, which proposes the resources needed in order to improve student outcomes. </a:t>
            </a:r>
          </a:p>
          <a:p>
            <a:r>
              <a:rPr lang="en-NZ" dirty="0"/>
              <a:t>The Plan also reports on progress against the provider’s last Plan, and runs on a three year cycle.</a:t>
            </a:r>
          </a:p>
          <a:p>
            <a:r>
              <a:rPr lang="en-NZ" dirty="0"/>
              <a:t>The TEC can decide to fund a provider for 1, 2 or 3 years.</a:t>
            </a:r>
          </a:p>
          <a:p>
            <a:endParaRPr lang="en-NZ" dirty="0"/>
          </a:p>
          <a:p>
            <a:r>
              <a:rPr lang="en-NZ" dirty="0"/>
              <a:t>A major component is the Learner Success Plan, and as of three years ago the Investment Plan has also included a Disability Action Plan.</a:t>
            </a:r>
          </a:p>
          <a:p>
            <a:endParaRPr lang="en-NZ" dirty="0"/>
          </a:p>
          <a:p>
            <a:endParaRPr lang="en-NZ" dirty="0"/>
          </a:p>
        </p:txBody>
      </p:sp>
      <p:sp>
        <p:nvSpPr>
          <p:cNvPr id="4" name="Slide Number Placeholder 3"/>
          <p:cNvSpPr>
            <a:spLocks noGrp="1"/>
          </p:cNvSpPr>
          <p:nvPr>
            <p:ph type="sldNum" sz="quarter" idx="5"/>
          </p:nvPr>
        </p:nvSpPr>
        <p:spPr/>
        <p:txBody>
          <a:bodyPr/>
          <a:lstStyle/>
          <a:p>
            <a:fld id="{2B68FB8F-3D81-4342-844F-AE2CCFEDE7C4}" type="slidenum">
              <a:rPr lang="en-NZ" smtClean="0"/>
              <a:t>3</a:t>
            </a:fld>
            <a:endParaRPr lang="en-NZ"/>
          </a:p>
        </p:txBody>
      </p:sp>
    </p:spTree>
    <p:extLst>
      <p:ext uri="{BB962C8B-B14F-4D97-AF65-F5344CB8AC3E}">
        <p14:creationId xmlns:p14="http://schemas.microsoft.com/office/powerpoint/2010/main" val="313147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 joined up approach across the sector would be very helpful. </a:t>
            </a:r>
          </a:p>
          <a:p>
            <a:r>
              <a:rPr lang="en-NZ" dirty="0"/>
              <a:t>At the moment we don’t know how we’re performing relative to any other tertiary provider. </a:t>
            </a:r>
          </a:p>
          <a:p>
            <a:r>
              <a:rPr lang="en-NZ" dirty="0"/>
              <a:t>We can read their Disability Action Plans, but as we’re all working on a range of things in a range of ways, with different success indicators, it’s hard to know whether we’re keeping up with our peer institutions.</a:t>
            </a:r>
          </a:p>
          <a:p>
            <a:endParaRPr lang="en-NZ" dirty="0"/>
          </a:p>
          <a:p>
            <a:r>
              <a:rPr lang="en-NZ" dirty="0"/>
              <a:t>There is some informal information sharing between organisations, and people are usually quite generous with this.</a:t>
            </a:r>
          </a:p>
          <a:p>
            <a:r>
              <a:rPr lang="en-NZ" dirty="0"/>
              <a:t>TEC staff have also shared good practices that they observe, though cuts to the public service workforce mean that there are now far fewer people involved in Disability Action Plans at the TEC. </a:t>
            </a:r>
          </a:p>
          <a:p>
            <a:endParaRPr lang="en-NZ" dirty="0"/>
          </a:p>
          <a:p>
            <a:r>
              <a:rPr lang="en-NZ" dirty="0"/>
              <a:t>At the moment, the TEC provides guidance, and each provider interprets this and comes up with their plan.</a:t>
            </a:r>
          </a:p>
          <a:p>
            <a:endParaRPr lang="en-NZ" dirty="0"/>
          </a:p>
          <a:p>
            <a:endParaRPr lang="en-NZ" dirty="0"/>
          </a:p>
        </p:txBody>
      </p:sp>
      <p:sp>
        <p:nvSpPr>
          <p:cNvPr id="4" name="Slide Number Placeholder 3"/>
          <p:cNvSpPr>
            <a:spLocks noGrp="1"/>
          </p:cNvSpPr>
          <p:nvPr>
            <p:ph type="sldNum" sz="quarter" idx="5"/>
          </p:nvPr>
        </p:nvSpPr>
        <p:spPr/>
        <p:txBody>
          <a:bodyPr/>
          <a:lstStyle/>
          <a:p>
            <a:fld id="{2B68FB8F-3D81-4342-844F-AE2CCFEDE7C4}" type="slidenum">
              <a:rPr lang="en-NZ" smtClean="0"/>
              <a:t>21</a:t>
            </a:fld>
            <a:endParaRPr lang="en-NZ"/>
          </a:p>
        </p:txBody>
      </p:sp>
    </p:spTree>
    <p:extLst>
      <p:ext uri="{BB962C8B-B14F-4D97-AF65-F5344CB8AC3E}">
        <p14:creationId xmlns:p14="http://schemas.microsoft.com/office/powerpoint/2010/main" val="2668111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A56CC-67B0-9223-05FE-5F71F572B3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11D19-8138-D366-5F3F-9F57BDF3B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CAC57-587D-E6CB-5B49-C1233888D564}"/>
              </a:ext>
            </a:extLst>
          </p:cNvPr>
          <p:cNvSpPr>
            <a:spLocks noGrp="1"/>
          </p:cNvSpPr>
          <p:nvPr>
            <p:ph type="body" idx="1"/>
          </p:nvPr>
        </p:nvSpPr>
        <p:spPr/>
        <p:txBody>
          <a:bodyPr/>
          <a:lstStyle/>
          <a:p>
            <a:r>
              <a:rPr lang="en-NZ" dirty="0"/>
              <a:t>A potentially useful alternative might look like this, where the TEC or another body supports providers to work together to share best practices and calibrate against one another, to develop a shared understanding of sector-wide standards and expectations.</a:t>
            </a:r>
          </a:p>
          <a:p>
            <a:endParaRPr lang="en-NZ" dirty="0"/>
          </a:p>
        </p:txBody>
      </p:sp>
      <p:sp>
        <p:nvSpPr>
          <p:cNvPr id="4" name="Slide Number Placeholder 3">
            <a:extLst>
              <a:ext uri="{FF2B5EF4-FFF2-40B4-BE49-F238E27FC236}">
                <a16:creationId xmlns:a16="http://schemas.microsoft.com/office/drawing/2014/main" id="{4AAB4976-4DDE-0DA9-2FDD-1C61E2B34AD1}"/>
              </a:ext>
            </a:extLst>
          </p:cNvPr>
          <p:cNvSpPr>
            <a:spLocks noGrp="1"/>
          </p:cNvSpPr>
          <p:nvPr>
            <p:ph type="sldNum" sz="quarter" idx="5"/>
          </p:nvPr>
        </p:nvSpPr>
        <p:spPr/>
        <p:txBody>
          <a:bodyPr/>
          <a:lstStyle/>
          <a:p>
            <a:fld id="{2B68FB8F-3D81-4342-844F-AE2CCFEDE7C4}" type="slidenum">
              <a:rPr lang="en-NZ" smtClean="0"/>
              <a:t>22</a:t>
            </a:fld>
            <a:endParaRPr lang="en-NZ"/>
          </a:p>
        </p:txBody>
      </p:sp>
    </p:spTree>
    <p:extLst>
      <p:ext uri="{BB962C8B-B14F-4D97-AF65-F5344CB8AC3E}">
        <p14:creationId xmlns:p14="http://schemas.microsoft.com/office/powerpoint/2010/main" val="717993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Organisations that plan and prepare for opportunities, or new obligations, are more likely to succeed when they arise.</a:t>
            </a:r>
          </a:p>
          <a:p>
            <a:r>
              <a:rPr lang="en-NZ" dirty="0"/>
              <a:t>We were in a good position to prepare a fairly mature Disability Action Plan in time for the first deadline in 2022, because we were already doing a lot of the work anyway.</a:t>
            </a:r>
          </a:p>
          <a:p>
            <a:endParaRPr lang="en-NZ" dirty="0"/>
          </a:p>
          <a:p>
            <a:r>
              <a:rPr lang="en-NZ" dirty="0"/>
              <a:t>We were able to quickly put together a reference group, organise the work into streams with senior leaders, and arrange good governance.</a:t>
            </a:r>
          </a:p>
          <a:p>
            <a:endParaRPr lang="en-NZ" dirty="0"/>
          </a:p>
          <a:p>
            <a:r>
              <a:rPr lang="en-NZ" dirty="0"/>
              <a:t>It took us a bit longer to set up effective project management for something so large and complex, but we’re in a good position now.</a:t>
            </a:r>
          </a:p>
          <a:p>
            <a:endParaRPr lang="en-NZ" dirty="0"/>
          </a:p>
          <a:p>
            <a:r>
              <a:rPr lang="en-NZ" dirty="0"/>
              <a:t>*Each provider has tended to work in isolation, which means we’re not fully benefiting as a sector from our combined learning and experience.</a:t>
            </a:r>
          </a:p>
          <a:p>
            <a:endParaRPr lang="en-NZ" dirty="0"/>
          </a:p>
          <a:p>
            <a:r>
              <a:rPr lang="en-NZ" dirty="0"/>
              <a:t>*Each provider has done a lot of internal work to get up and running, and there’s a growing readiness for a more outward looking approach.</a:t>
            </a:r>
          </a:p>
          <a:p>
            <a:r>
              <a:rPr lang="en-NZ" dirty="0"/>
              <a:t>Clear standards and benchmarks would help the sector coalesce around this work and strengthen our plans.</a:t>
            </a:r>
          </a:p>
          <a:p>
            <a:endParaRPr lang="en-NZ" dirty="0"/>
          </a:p>
          <a:p>
            <a:endParaRPr lang="en-NZ" dirty="0"/>
          </a:p>
        </p:txBody>
      </p:sp>
      <p:sp>
        <p:nvSpPr>
          <p:cNvPr id="4" name="Slide Number Placeholder 3"/>
          <p:cNvSpPr>
            <a:spLocks noGrp="1"/>
          </p:cNvSpPr>
          <p:nvPr>
            <p:ph type="sldNum" sz="quarter" idx="5"/>
          </p:nvPr>
        </p:nvSpPr>
        <p:spPr/>
        <p:txBody>
          <a:bodyPr/>
          <a:lstStyle/>
          <a:p>
            <a:fld id="{2B68FB8F-3D81-4342-844F-AE2CCFEDE7C4}" type="slidenum">
              <a:rPr lang="en-NZ" smtClean="0"/>
              <a:t>23</a:t>
            </a:fld>
            <a:endParaRPr lang="en-NZ"/>
          </a:p>
        </p:txBody>
      </p:sp>
    </p:spTree>
    <p:extLst>
      <p:ext uri="{BB962C8B-B14F-4D97-AF65-F5344CB8AC3E}">
        <p14:creationId xmlns:p14="http://schemas.microsoft.com/office/powerpoint/2010/main" val="331037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E49F7-599C-0A49-6A2E-AFA3B23B2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EB06C-E11A-7A39-1DD6-2D064442B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FFDB2-5DA5-DD29-1C94-3C2F1F72CB1F}"/>
              </a:ext>
            </a:extLst>
          </p:cNvPr>
          <p:cNvSpPr>
            <a:spLocks noGrp="1"/>
          </p:cNvSpPr>
          <p:nvPr>
            <p:ph type="body" idx="1"/>
          </p:nvPr>
        </p:nvSpPr>
        <p:spPr/>
        <p:txBody>
          <a:bodyPr/>
          <a:lstStyle/>
          <a:p>
            <a:r>
              <a:rPr lang="en-NZ" dirty="0"/>
              <a:t>Learner Success Plans include initiatives for improving the access, participation and success of learners in need, loosely identified as follows:</a:t>
            </a:r>
          </a:p>
          <a:p>
            <a:r>
              <a:rPr lang="en-NZ" dirty="0"/>
              <a:t>Those from low socio-economic backgrounds</a:t>
            </a:r>
          </a:p>
          <a:p>
            <a:r>
              <a:rPr lang="en-NZ" dirty="0"/>
              <a:t>Low prior achievement</a:t>
            </a:r>
          </a:p>
          <a:p>
            <a:r>
              <a:rPr lang="en-NZ" dirty="0"/>
              <a:t>Disabled learners</a:t>
            </a:r>
          </a:p>
          <a:p>
            <a:r>
              <a:rPr lang="en-NZ" dirty="0"/>
              <a:t>Neurodiverse learners</a:t>
            </a:r>
          </a:p>
          <a:p>
            <a:r>
              <a:rPr lang="en-NZ" dirty="0"/>
              <a:t>Māori learners and</a:t>
            </a:r>
          </a:p>
          <a:p>
            <a:r>
              <a:rPr lang="en-NZ" dirty="0"/>
              <a:t>Pacific learners</a:t>
            </a:r>
          </a:p>
          <a:p>
            <a:endParaRPr lang="en-NZ" dirty="0"/>
          </a:p>
          <a:p>
            <a:r>
              <a:rPr lang="en-NZ" dirty="0"/>
              <a:t>The Disability Action Plan is specific to disabled and neurodiverse learners.</a:t>
            </a:r>
          </a:p>
          <a:p>
            <a:endParaRPr lang="en-NZ" dirty="0"/>
          </a:p>
        </p:txBody>
      </p:sp>
      <p:sp>
        <p:nvSpPr>
          <p:cNvPr id="4" name="Slide Number Placeholder 3">
            <a:extLst>
              <a:ext uri="{FF2B5EF4-FFF2-40B4-BE49-F238E27FC236}">
                <a16:creationId xmlns:a16="http://schemas.microsoft.com/office/drawing/2014/main" id="{E4AE98F5-5CFF-646A-BE4A-2486D0ECAAB3}"/>
              </a:ext>
            </a:extLst>
          </p:cNvPr>
          <p:cNvSpPr>
            <a:spLocks noGrp="1"/>
          </p:cNvSpPr>
          <p:nvPr>
            <p:ph type="sldNum" sz="quarter" idx="5"/>
          </p:nvPr>
        </p:nvSpPr>
        <p:spPr/>
        <p:txBody>
          <a:bodyPr/>
          <a:lstStyle/>
          <a:p>
            <a:fld id="{2B68FB8F-3D81-4342-844F-AE2CCFEDE7C4}" type="slidenum">
              <a:rPr lang="en-NZ" smtClean="0"/>
              <a:t>4</a:t>
            </a:fld>
            <a:endParaRPr lang="en-NZ"/>
          </a:p>
        </p:txBody>
      </p:sp>
    </p:spTree>
    <p:extLst>
      <p:ext uri="{BB962C8B-B14F-4D97-AF65-F5344CB8AC3E}">
        <p14:creationId xmlns:p14="http://schemas.microsoft.com/office/powerpoint/2010/main" val="138756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49BEA-1D61-0836-AA17-DF54C65F6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AAE2B-8332-9C75-AFFD-A55CCFA3F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43248-B007-7F19-A7F5-9D19F44A7D5F}"/>
              </a:ext>
            </a:extLst>
          </p:cNvPr>
          <p:cNvSpPr>
            <a:spLocks noGrp="1"/>
          </p:cNvSpPr>
          <p:nvPr>
            <p:ph type="body" idx="1"/>
          </p:nvPr>
        </p:nvSpPr>
        <p:spPr/>
        <p:txBody>
          <a:bodyPr/>
          <a:lstStyle/>
          <a:p>
            <a:r>
              <a:rPr lang="en-NZ" dirty="0"/>
              <a:t>In September 2021 the TEC introduced mandatory Disability Action Plans for all organisations that receive over $5 million dollars from TEC.</a:t>
            </a:r>
          </a:p>
          <a:p>
            <a:r>
              <a:rPr lang="en-NZ" dirty="0"/>
              <a:t>This was part of the government’s efforts to ensure that tertiary providers meet their responsibilities under the United Nations Convention on the Rights of Persons with Disabilities.</a:t>
            </a:r>
          </a:p>
          <a:p>
            <a:endParaRPr lang="en-NZ" dirty="0"/>
          </a:p>
          <a:p>
            <a:r>
              <a:rPr lang="en-NZ" dirty="0"/>
              <a:t>So providers had about six months or so to respond to the TEC’s requirement for a Disability Action Plan, and get them submitted by mid-2022. </a:t>
            </a:r>
          </a:p>
          <a:p>
            <a:r>
              <a:rPr lang="en-NZ" dirty="0"/>
              <a:t>Since then we’ve reported annually, and will be submitting our second three-year plans in the middle of this year.</a:t>
            </a:r>
          </a:p>
          <a:p>
            <a:endParaRPr lang="en-NZ" dirty="0"/>
          </a:p>
          <a:p>
            <a:r>
              <a:rPr lang="en-NZ" dirty="0"/>
              <a:t>In the next few minutes I’m going to share </a:t>
            </a:r>
          </a:p>
          <a:p>
            <a:pPr marL="171450" indent="-171450">
              <a:buFontTx/>
              <a:buChar char="-"/>
            </a:pPr>
            <a:r>
              <a:rPr lang="en-NZ" dirty="0"/>
              <a:t>How we’ve organised ourselves to deliver on our Disability Action Plan</a:t>
            </a:r>
          </a:p>
          <a:p>
            <a:pPr marL="171450" indent="-171450">
              <a:buFontTx/>
              <a:buChar char="-"/>
            </a:pPr>
            <a:r>
              <a:rPr lang="en-NZ" dirty="0"/>
              <a:t>What would have helped us in the process so far</a:t>
            </a:r>
          </a:p>
          <a:p>
            <a:endParaRPr lang="en-NZ" dirty="0"/>
          </a:p>
          <a:p>
            <a:endParaRPr lang="en-NZ" dirty="0"/>
          </a:p>
        </p:txBody>
      </p:sp>
      <p:sp>
        <p:nvSpPr>
          <p:cNvPr id="4" name="Slide Number Placeholder 3">
            <a:extLst>
              <a:ext uri="{FF2B5EF4-FFF2-40B4-BE49-F238E27FC236}">
                <a16:creationId xmlns:a16="http://schemas.microsoft.com/office/drawing/2014/main" id="{1A84C03E-5C08-3126-09A2-8703D920A3C2}"/>
              </a:ext>
            </a:extLst>
          </p:cNvPr>
          <p:cNvSpPr>
            <a:spLocks noGrp="1"/>
          </p:cNvSpPr>
          <p:nvPr>
            <p:ph type="sldNum" sz="quarter" idx="5"/>
          </p:nvPr>
        </p:nvSpPr>
        <p:spPr/>
        <p:txBody>
          <a:bodyPr/>
          <a:lstStyle/>
          <a:p>
            <a:fld id="{2B68FB8F-3D81-4342-844F-AE2CCFEDE7C4}" type="slidenum">
              <a:rPr lang="en-NZ" smtClean="0"/>
              <a:t>5</a:t>
            </a:fld>
            <a:endParaRPr lang="en-NZ"/>
          </a:p>
        </p:txBody>
      </p:sp>
    </p:spTree>
    <p:extLst>
      <p:ext uri="{BB962C8B-B14F-4D97-AF65-F5344CB8AC3E}">
        <p14:creationId xmlns:p14="http://schemas.microsoft.com/office/powerpoint/2010/main" val="208964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University of Auckland had some momentum coming into this, as we already a Disability Programme in place.</a:t>
            </a:r>
          </a:p>
          <a:p>
            <a:r>
              <a:rPr lang="en-NZ" dirty="0"/>
              <a:t>This had three workstreams, relating to: ….</a:t>
            </a:r>
          </a:p>
          <a:p>
            <a:r>
              <a:rPr lang="en-NZ" dirty="0"/>
              <a:t>Culture and the work/study environment</a:t>
            </a:r>
          </a:p>
          <a:p>
            <a:r>
              <a:rPr lang="en-NZ" dirty="0"/>
              <a:t>Communications and digital accessibility</a:t>
            </a:r>
          </a:p>
          <a:p>
            <a:r>
              <a:rPr lang="en-NZ" dirty="0"/>
              <a:t>Physical and built environment accessibility.</a:t>
            </a:r>
          </a:p>
          <a:p>
            <a:endParaRPr lang="en-NZ" dirty="0"/>
          </a:p>
          <a:p>
            <a:r>
              <a:rPr lang="en-NZ" dirty="0"/>
              <a:t>This programme of work involved gathering the perspectives and priorities of students and staff with disability, and partnering with several parts of the University’s professional services.</a:t>
            </a:r>
          </a:p>
          <a:p>
            <a:endParaRPr lang="en-NZ" dirty="0"/>
          </a:p>
          <a:p>
            <a:r>
              <a:rPr lang="en-NZ" dirty="0"/>
              <a:t>A key element of this work was the acceleration of technology enhanced learning, as well as improvements in inclusivity and accessibility of online learning and teaching. This came into sharp focus during the response to the Covid 19 pandemic in the final year of this programme. </a:t>
            </a:r>
          </a:p>
          <a:p>
            <a:endParaRPr lang="en-NZ" dirty="0"/>
          </a:p>
        </p:txBody>
      </p:sp>
      <p:sp>
        <p:nvSpPr>
          <p:cNvPr id="4" name="Slide Number Placeholder 3"/>
          <p:cNvSpPr>
            <a:spLocks noGrp="1"/>
          </p:cNvSpPr>
          <p:nvPr>
            <p:ph type="sldNum" sz="quarter" idx="5"/>
          </p:nvPr>
        </p:nvSpPr>
        <p:spPr/>
        <p:txBody>
          <a:bodyPr/>
          <a:lstStyle/>
          <a:p>
            <a:fld id="{2B68FB8F-3D81-4342-844F-AE2CCFEDE7C4}" type="slidenum">
              <a:rPr lang="en-NZ" smtClean="0"/>
              <a:t>6</a:t>
            </a:fld>
            <a:endParaRPr lang="en-NZ"/>
          </a:p>
        </p:txBody>
      </p:sp>
    </p:spTree>
    <p:extLst>
      <p:ext uri="{BB962C8B-B14F-4D97-AF65-F5344CB8AC3E}">
        <p14:creationId xmlns:p14="http://schemas.microsoft.com/office/powerpoint/2010/main" val="422420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Another key element of this work was improvement in the collection and reporting of data on students and staff who disclose disability.</a:t>
            </a:r>
          </a:p>
          <a:p>
            <a:endParaRPr lang="en-NZ" dirty="0"/>
          </a:p>
          <a:p>
            <a:r>
              <a:rPr lang="en-NZ" dirty="0"/>
              <a:t>As you can see, the number and percentage of students who tell us they experience disability has steadily risen since we improved our data collection methods in 2017.</a:t>
            </a:r>
          </a:p>
          <a:p>
            <a:r>
              <a:rPr lang="en-NZ" dirty="0"/>
              <a:t>Of course we can’t know to what extent this reflects greater disclosure or greater numbers of disabled learners.</a:t>
            </a:r>
          </a:p>
          <a:p>
            <a:r>
              <a:rPr lang="en-NZ" dirty="0"/>
              <a:t>But either way, between our disabled learners and disabled staff, there are well over 5,000 people with disability in our University community.</a:t>
            </a:r>
          </a:p>
          <a:p>
            <a:endParaRPr lang="en-NZ" dirty="0"/>
          </a:p>
          <a:p>
            <a:endParaRPr lang="en-NZ" dirty="0"/>
          </a:p>
        </p:txBody>
      </p:sp>
      <p:sp>
        <p:nvSpPr>
          <p:cNvPr id="4" name="Slide Number Placeholder 3"/>
          <p:cNvSpPr>
            <a:spLocks noGrp="1"/>
          </p:cNvSpPr>
          <p:nvPr>
            <p:ph type="sldNum" sz="quarter" idx="5"/>
          </p:nvPr>
        </p:nvSpPr>
        <p:spPr/>
        <p:txBody>
          <a:bodyPr/>
          <a:lstStyle/>
          <a:p>
            <a:fld id="{2B68FB8F-3D81-4342-844F-AE2CCFEDE7C4}" type="slidenum">
              <a:rPr lang="en-NZ" smtClean="0"/>
              <a:t>7</a:t>
            </a:fld>
            <a:endParaRPr lang="en-NZ"/>
          </a:p>
        </p:txBody>
      </p:sp>
    </p:spTree>
    <p:extLst>
      <p:ext uri="{BB962C8B-B14F-4D97-AF65-F5344CB8AC3E}">
        <p14:creationId xmlns:p14="http://schemas.microsoft.com/office/powerpoint/2010/main" val="22540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65265-ABDC-F82F-157C-3B5484C2E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E2496-4696-0FAB-3359-CC48C9C74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744D6-0788-ED51-A6C6-1CD4A2DD6797}"/>
              </a:ext>
            </a:extLst>
          </p:cNvPr>
          <p:cNvSpPr>
            <a:spLocks noGrp="1"/>
          </p:cNvSpPr>
          <p:nvPr>
            <p:ph type="body" idx="1"/>
          </p:nvPr>
        </p:nvSpPr>
        <p:spPr/>
        <p:txBody>
          <a:bodyPr/>
          <a:lstStyle/>
          <a:p>
            <a:r>
              <a:rPr lang="en-NZ" dirty="0"/>
              <a:t>In preparation for our first Disability Action Plan, we took a bottom-up approach and invited the student and staff communities to tell us what they thought should be in the plan.</a:t>
            </a:r>
          </a:p>
          <a:p>
            <a:r>
              <a:rPr lang="en-NZ" dirty="0"/>
              <a:t>This surfaced a wide range of ongoing issues, despite the work that had already been undertaken, and resulted in a set of over 100 initial tasks.</a:t>
            </a:r>
          </a:p>
          <a:p>
            <a:r>
              <a:rPr lang="en-NZ" dirty="0"/>
              <a:t>Each task was mapped to the portfolios and strategic priorities provided in Taumata Teitei, which is the University’s 10 year strategic plan.</a:t>
            </a:r>
          </a:p>
          <a:p>
            <a:r>
              <a:rPr lang="en-NZ" dirty="0"/>
              <a:t>Each task was also assigned an impact score, reflecting its importance.</a:t>
            </a:r>
          </a:p>
          <a:p>
            <a:r>
              <a:rPr lang="en-NZ" dirty="0"/>
              <a:t>A traffic light system was also used to code each task according to the gap between the current state and the desired future state.</a:t>
            </a:r>
          </a:p>
          <a:p>
            <a:endParaRPr lang="en-NZ" dirty="0"/>
          </a:p>
          <a:p>
            <a:r>
              <a:rPr lang="en-NZ" dirty="0"/>
              <a:t>This analysis created a very large and complex dataset, and I’m not sure that we’d take the same approach if we were at the beginning of the process again.</a:t>
            </a:r>
          </a:p>
          <a:p>
            <a:endParaRPr lang="en-NZ" dirty="0"/>
          </a:p>
          <a:p>
            <a:endParaRPr lang="en-NZ" dirty="0"/>
          </a:p>
          <a:p>
            <a:endParaRPr lang="en-NZ" dirty="0"/>
          </a:p>
        </p:txBody>
      </p:sp>
      <p:sp>
        <p:nvSpPr>
          <p:cNvPr id="4" name="Slide Number Placeholder 3">
            <a:extLst>
              <a:ext uri="{FF2B5EF4-FFF2-40B4-BE49-F238E27FC236}">
                <a16:creationId xmlns:a16="http://schemas.microsoft.com/office/drawing/2014/main" id="{877163EF-5969-6990-0FD6-391BC4C2A53A}"/>
              </a:ext>
            </a:extLst>
          </p:cNvPr>
          <p:cNvSpPr>
            <a:spLocks noGrp="1"/>
          </p:cNvSpPr>
          <p:nvPr>
            <p:ph type="sldNum" sz="quarter" idx="5"/>
          </p:nvPr>
        </p:nvSpPr>
        <p:spPr/>
        <p:txBody>
          <a:bodyPr/>
          <a:lstStyle/>
          <a:p>
            <a:fld id="{2B68FB8F-3D81-4342-844F-AE2CCFEDE7C4}" type="slidenum">
              <a:rPr lang="en-NZ" smtClean="0"/>
              <a:t>8</a:t>
            </a:fld>
            <a:endParaRPr lang="en-NZ"/>
          </a:p>
        </p:txBody>
      </p:sp>
    </p:spTree>
    <p:extLst>
      <p:ext uri="{BB962C8B-B14F-4D97-AF65-F5344CB8AC3E}">
        <p14:creationId xmlns:p14="http://schemas.microsoft.com/office/powerpoint/2010/main" val="53598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Our first obvious challenge was simply narrowing it down.</a:t>
            </a:r>
          </a:p>
          <a:p>
            <a:endParaRPr lang="en-NZ" dirty="0"/>
          </a:p>
          <a:p>
            <a:r>
              <a:rPr lang="en-NZ" dirty="0"/>
              <a:t>We had completed this massive, detailed analysis of over 100 tasks, and obviously couldn’t do it all.</a:t>
            </a:r>
          </a:p>
          <a:p>
            <a:endParaRPr lang="en-NZ" dirty="0"/>
          </a:p>
          <a:p>
            <a:r>
              <a:rPr lang="en-NZ" dirty="0"/>
              <a:t>Narrowing it down involved synthesising and refining the ideas, and</a:t>
            </a:r>
          </a:p>
          <a:p>
            <a:endParaRPr lang="en-NZ" dirty="0"/>
          </a:p>
          <a:p>
            <a:r>
              <a:rPr lang="en-NZ" dirty="0"/>
              <a:t>Developing concrete deliverables with expected timeframes for completion.</a:t>
            </a:r>
          </a:p>
          <a:p>
            <a:endParaRPr lang="en-NZ" dirty="0"/>
          </a:p>
          <a:p>
            <a:r>
              <a:rPr lang="en-NZ" dirty="0"/>
              <a:t>This crystallised the plan, and immediately created a new challenge.</a:t>
            </a:r>
          </a:p>
          <a:p>
            <a:endParaRPr lang="en-NZ" dirty="0"/>
          </a:p>
        </p:txBody>
      </p:sp>
      <p:sp>
        <p:nvSpPr>
          <p:cNvPr id="4" name="Slide Number Placeholder 3"/>
          <p:cNvSpPr>
            <a:spLocks noGrp="1"/>
          </p:cNvSpPr>
          <p:nvPr>
            <p:ph type="sldNum" sz="quarter" idx="5"/>
          </p:nvPr>
        </p:nvSpPr>
        <p:spPr/>
        <p:txBody>
          <a:bodyPr/>
          <a:lstStyle/>
          <a:p>
            <a:fld id="{2B68FB8F-3D81-4342-844F-AE2CCFEDE7C4}" type="slidenum">
              <a:rPr lang="en-NZ" smtClean="0"/>
              <a:t>9</a:t>
            </a:fld>
            <a:endParaRPr lang="en-NZ"/>
          </a:p>
        </p:txBody>
      </p:sp>
    </p:spTree>
    <p:extLst>
      <p:ext uri="{BB962C8B-B14F-4D97-AF65-F5344CB8AC3E}">
        <p14:creationId xmlns:p14="http://schemas.microsoft.com/office/powerpoint/2010/main" val="142482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E432-27E8-B115-D75F-8F5312182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7B084-1D1F-CAF0-4C78-0526FC60B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7166C-BB51-083C-26E6-414C3B99F02F}"/>
              </a:ext>
            </a:extLst>
          </p:cNvPr>
          <p:cNvSpPr>
            <a:spLocks noGrp="1"/>
          </p:cNvSpPr>
          <p:nvPr>
            <p:ph type="body" idx="1"/>
          </p:nvPr>
        </p:nvSpPr>
        <p:spPr/>
        <p:txBody>
          <a:bodyPr/>
          <a:lstStyle/>
          <a:p>
            <a:r>
              <a:rPr lang="en-NZ" dirty="0"/>
              <a:t>Which was managing expectations.</a:t>
            </a:r>
          </a:p>
          <a:p>
            <a:endParaRPr lang="en-NZ" dirty="0"/>
          </a:p>
          <a:p>
            <a:r>
              <a:rPr lang="en-NZ" dirty="0"/>
              <a:t>When you consult widely and scoop up all of the feedback and ideas you can from the disability community, this can create an expectation that everything will be acted upon.</a:t>
            </a:r>
          </a:p>
          <a:p>
            <a:endParaRPr lang="en-NZ" dirty="0"/>
          </a:p>
          <a:p>
            <a:r>
              <a:rPr lang="en-NZ" dirty="0"/>
              <a:t>So an important part of refining our plan was communicating with key interested parties so they understood the rationale for the decisions we were making.</a:t>
            </a:r>
          </a:p>
          <a:p>
            <a:endParaRPr lang="en-NZ" dirty="0"/>
          </a:p>
          <a:p>
            <a:r>
              <a:rPr lang="en-NZ" dirty="0"/>
              <a:t>Maintaining the trust of our students and staff was essential as we went through the process of deprioritising or setting aside altogether some of the things on their wishlist.</a:t>
            </a:r>
          </a:p>
        </p:txBody>
      </p:sp>
      <p:sp>
        <p:nvSpPr>
          <p:cNvPr id="4" name="Slide Number Placeholder 3">
            <a:extLst>
              <a:ext uri="{FF2B5EF4-FFF2-40B4-BE49-F238E27FC236}">
                <a16:creationId xmlns:a16="http://schemas.microsoft.com/office/drawing/2014/main" id="{904EF6BF-E69A-8CB0-8AE9-3DC1E12963B3}"/>
              </a:ext>
            </a:extLst>
          </p:cNvPr>
          <p:cNvSpPr>
            <a:spLocks noGrp="1"/>
          </p:cNvSpPr>
          <p:nvPr>
            <p:ph type="sldNum" sz="quarter" idx="5"/>
          </p:nvPr>
        </p:nvSpPr>
        <p:spPr/>
        <p:txBody>
          <a:bodyPr/>
          <a:lstStyle/>
          <a:p>
            <a:fld id="{2B68FB8F-3D81-4342-844F-AE2CCFEDE7C4}" type="slidenum">
              <a:rPr lang="en-NZ" smtClean="0"/>
              <a:t>10</a:t>
            </a:fld>
            <a:endParaRPr lang="en-NZ"/>
          </a:p>
        </p:txBody>
      </p:sp>
    </p:spTree>
    <p:extLst>
      <p:ext uri="{BB962C8B-B14F-4D97-AF65-F5344CB8AC3E}">
        <p14:creationId xmlns:p14="http://schemas.microsoft.com/office/powerpoint/2010/main" val="335009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2DF0-8AA3-4E3D-072C-12CBA72F45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5448DE8-1653-0B0C-E0D4-0409F9399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54C43EF-2D64-077A-8974-C6AA00D3752A}"/>
              </a:ext>
            </a:extLst>
          </p:cNvPr>
          <p:cNvSpPr>
            <a:spLocks noGrp="1"/>
          </p:cNvSpPr>
          <p:nvPr>
            <p:ph type="dt" sz="half" idx="10"/>
          </p:nvPr>
        </p:nvSpPr>
        <p:spPr/>
        <p:txBody>
          <a:bodyPr/>
          <a:lstStyle/>
          <a:p>
            <a:fld id="{3391A759-BFF8-4B5B-9ECE-D93AC303B331}" type="datetime1">
              <a:rPr lang="en-US" smtClean="0"/>
              <a:t>3/19/2025</a:t>
            </a:fld>
            <a:endParaRPr lang="en-US"/>
          </a:p>
        </p:txBody>
      </p:sp>
      <p:sp>
        <p:nvSpPr>
          <p:cNvPr id="5" name="Footer Placeholder 4">
            <a:extLst>
              <a:ext uri="{FF2B5EF4-FFF2-40B4-BE49-F238E27FC236}">
                <a16:creationId xmlns:a16="http://schemas.microsoft.com/office/drawing/2014/main" id="{B74E25D3-6172-CAD5-3305-08A44A64D8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D5DCEF-208C-64B5-6104-D4A2FA0F7BB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5359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3165-35D8-68AE-7EA5-58A9DB4C926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BE8B259-16FB-AB40-3E00-71DEE48DA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399EACC-2A34-78B5-222F-ABCFAA9C1B3E}"/>
              </a:ext>
            </a:extLst>
          </p:cNvPr>
          <p:cNvSpPr>
            <a:spLocks noGrp="1"/>
          </p:cNvSpPr>
          <p:nvPr>
            <p:ph type="dt" sz="half" idx="10"/>
          </p:nvPr>
        </p:nvSpPr>
        <p:spPr/>
        <p:txBody>
          <a:bodyPr/>
          <a:lstStyle/>
          <a:p>
            <a:fld id="{6DFDF398-5DA3-4937-BE3F-7CA1B9158252}" type="datetime1">
              <a:rPr lang="en-US" smtClean="0"/>
              <a:t>3/19/2025</a:t>
            </a:fld>
            <a:endParaRPr lang="en-US"/>
          </a:p>
        </p:txBody>
      </p:sp>
      <p:sp>
        <p:nvSpPr>
          <p:cNvPr id="5" name="Footer Placeholder 4">
            <a:extLst>
              <a:ext uri="{FF2B5EF4-FFF2-40B4-BE49-F238E27FC236}">
                <a16:creationId xmlns:a16="http://schemas.microsoft.com/office/drawing/2014/main" id="{25104E0C-3411-C52E-8A8F-FF9A13DA39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A8F0F9-55AD-387A-36C9-3CB7A44F198E}"/>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3076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07A4B5-9BA0-39B3-6EED-40B4A25E90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2D4886F-900D-DE3C-6933-2A98FC3265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DCB24CB-34DC-9451-B4B0-739A8FA27C86}"/>
              </a:ext>
            </a:extLst>
          </p:cNvPr>
          <p:cNvSpPr>
            <a:spLocks noGrp="1"/>
          </p:cNvSpPr>
          <p:nvPr>
            <p:ph type="dt" sz="half" idx="10"/>
          </p:nvPr>
        </p:nvSpPr>
        <p:spPr/>
        <p:txBody>
          <a:bodyPr/>
          <a:lstStyle/>
          <a:p>
            <a:fld id="{8F191ED9-F929-4A92-90F9-3C9C84ABBE83}" type="datetime1">
              <a:rPr lang="en-US" smtClean="0"/>
              <a:t>3/19/2025</a:t>
            </a:fld>
            <a:endParaRPr lang="en-US"/>
          </a:p>
        </p:txBody>
      </p:sp>
      <p:sp>
        <p:nvSpPr>
          <p:cNvPr id="5" name="Footer Placeholder 4">
            <a:extLst>
              <a:ext uri="{FF2B5EF4-FFF2-40B4-BE49-F238E27FC236}">
                <a16:creationId xmlns:a16="http://schemas.microsoft.com/office/drawing/2014/main" id="{CD3886CD-F034-D415-1A89-8A2F61810F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0C000-6F2A-6BC8-7C8E-4FD9254DE82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44969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BB90-2108-848D-2FB4-A67DDA9A403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0868EC6-E299-B523-5484-EC90B358F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16F6B34-8392-2DC3-B6F5-24E9662AB933}"/>
              </a:ext>
            </a:extLst>
          </p:cNvPr>
          <p:cNvSpPr>
            <a:spLocks noGrp="1"/>
          </p:cNvSpPr>
          <p:nvPr>
            <p:ph type="dt" sz="half" idx="10"/>
          </p:nvPr>
        </p:nvSpPr>
        <p:spPr/>
        <p:txBody>
          <a:bodyPr/>
          <a:lstStyle/>
          <a:p>
            <a:fld id="{EEBAB316-A2E6-49F2-825C-64AA951E4184}" type="datetime1">
              <a:rPr lang="en-US" smtClean="0"/>
              <a:t>3/19/2025</a:t>
            </a:fld>
            <a:endParaRPr lang="en-US"/>
          </a:p>
        </p:txBody>
      </p:sp>
      <p:sp>
        <p:nvSpPr>
          <p:cNvPr id="5" name="Footer Placeholder 4">
            <a:extLst>
              <a:ext uri="{FF2B5EF4-FFF2-40B4-BE49-F238E27FC236}">
                <a16:creationId xmlns:a16="http://schemas.microsoft.com/office/drawing/2014/main" id="{31EAC12C-EFB3-EA82-E1D8-C0AF2CAEB5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8C2176-C574-5503-A364-6F679114D36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962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99BE-F1B2-C00F-5C5F-5BD3AB3293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5D3C8AD-8228-4402-EF77-3B955F8B1D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45559F-0A79-3D3B-DBA6-415DB0016BB5}"/>
              </a:ext>
            </a:extLst>
          </p:cNvPr>
          <p:cNvSpPr>
            <a:spLocks noGrp="1"/>
          </p:cNvSpPr>
          <p:nvPr>
            <p:ph type="dt" sz="half" idx="10"/>
          </p:nvPr>
        </p:nvSpPr>
        <p:spPr/>
        <p:txBody>
          <a:bodyPr/>
          <a:lstStyle/>
          <a:p>
            <a:fld id="{5AE9748B-ADD6-4C5A-8C2A-A39721276E74}" type="datetime1">
              <a:rPr lang="en-US" smtClean="0"/>
              <a:t>3/19/2025</a:t>
            </a:fld>
            <a:endParaRPr lang="en-US"/>
          </a:p>
        </p:txBody>
      </p:sp>
      <p:sp>
        <p:nvSpPr>
          <p:cNvPr id="5" name="Footer Placeholder 4">
            <a:extLst>
              <a:ext uri="{FF2B5EF4-FFF2-40B4-BE49-F238E27FC236}">
                <a16:creationId xmlns:a16="http://schemas.microsoft.com/office/drawing/2014/main" id="{4508585E-C3EA-D0FA-B07A-C5DDAD35C2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637D58-EFE9-669E-EA25-0FD2FAEF36F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8095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A7A4-B6A9-E026-DDC3-617C3625A0E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3C4A4F4-3885-C111-B456-BE8C4D40C8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424E9F91-E730-D2AE-FF9B-02C70C09A3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E32B3DE9-6016-1F87-A1C9-E6B8F93EBC55}"/>
              </a:ext>
            </a:extLst>
          </p:cNvPr>
          <p:cNvSpPr>
            <a:spLocks noGrp="1"/>
          </p:cNvSpPr>
          <p:nvPr>
            <p:ph type="dt" sz="half" idx="10"/>
          </p:nvPr>
        </p:nvSpPr>
        <p:spPr/>
        <p:txBody>
          <a:bodyPr/>
          <a:lstStyle/>
          <a:p>
            <a:fld id="{7241FB0F-3C5C-4949-B933-9C7E511ED094}" type="datetime1">
              <a:rPr lang="en-US" smtClean="0"/>
              <a:t>3/19/2025</a:t>
            </a:fld>
            <a:endParaRPr lang="en-US"/>
          </a:p>
        </p:txBody>
      </p:sp>
      <p:sp>
        <p:nvSpPr>
          <p:cNvPr id="6" name="Footer Placeholder 5">
            <a:extLst>
              <a:ext uri="{FF2B5EF4-FFF2-40B4-BE49-F238E27FC236}">
                <a16:creationId xmlns:a16="http://schemas.microsoft.com/office/drawing/2014/main" id="{002764C0-B333-74B1-04A1-9122BE8295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7329E4-5561-88ED-039F-97E2FB204F97}"/>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37677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82A5-5AFC-4191-A04E-E67B5A6FD8AF}"/>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8C4FCA6-BF43-DE4A-2B02-E08A166AE6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EFF47F-FB14-475E-3590-5CF0CD2FAF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123E71A-FF67-EBCF-4BF9-A7C4424DB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A821CF-838F-B5F8-46FC-CF30D5C1A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0C882DC-A417-B3C4-A133-A30C0C497BA4}"/>
              </a:ext>
            </a:extLst>
          </p:cNvPr>
          <p:cNvSpPr>
            <a:spLocks noGrp="1"/>
          </p:cNvSpPr>
          <p:nvPr>
            <p:ph type="dt" sz="half" idx="10"/>
          </p:nvPr>
        </p:nvSpPr>
        <p:spPr/>
        <p:txBody>
          <a:bodyPr/>
          <a:lstStyle/>
          <a:p>
            <a:fld id="{C2F01D58-E949-4BCB-829A-BBF80E38D59C}" type="datetime1">
              <a:rPr lang="en-US" smtClean="0"/>
              <a:t>3/19/2025</a:t>
            </a:fld>
            <a:endParaRPr lang="en-US"/>
          </a:p>
        </p:txBody>
      </p:sp>
      <p:sp>
        <p:nvSpPr>
          <p:cNvPr id="8" name="Footer Placeholder 7">
            <a:extLst>
              <a:ext uri="{FF2B5EF4-FFF2-40B4-BE49-F238E27FC236}">
                <a16:creationId xmlns:a16="http://schemas.microsoft.com/office/drawing/2014/main" id="{79996477-281A-E146-080C-0C80BA0868E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0E7416-D72A-44FA-895F-D39964A21C88}"/>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96411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F515-06C5-0DA1-972B-49572E9DCEE1}"/>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C5B7C3C-14D3-BF7C-7495-60A3C534AA19}"/>
              </a:ext>
            </a:extLst>
          </p:cNvPr>
          <p:cNvSpPr>
            <a:spLocks noGrp="1"/>
          </p:cNvSpPr>
          <p:nvPr>
            <p:ph type="dt" sz="half" idx="10"/>
          </p:nvPr>
        </p:nvSpPr>
        <p:spPr/>
        <p:txBody>
          <a:bodyPr/>
          <a:lstStyle/>
          <a:p>
            <a:fld id="{FF10A846-0DA4-4D92-9BF1-DE8C52C1F4DF}" type="datetime1">
              <a:rPr lang="en-US" smtClean="0"/>
              <a:t>3/19/2025</a:t>
            </a:fld>
            <a:endParaRPr lang="en-US"/>
          </a:p>
        </p:txBody>
      </p:sp>
      <p:sp>
        <p:nvSpPr>
          <p:cNvPr id="4" name="Footer Placeholder 3">
            <a:extLst>
              <a:ext uri="{FF2B5EF4-FFF2-40B4-BE49-F238E27FC236}">
                <a16:creationId xmlns:a16="http://schemas.microsoft.com/office/drawing/2014/main" id="{41641F78-A2E8-43CB-40E3-5726A5E6DEC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6AC2A9-7177-E2D6-CFEE-8B59508630C3}"/>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69113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096FA-FADA-DB7B-06E0-CB2F4C146B72}"/>
              </a:ext>
            </a:extLst>
          </p:cNvPr>
          <p:cNvSpPr>
            <a:spLocks noGrp="1"/>
          </p:cNvSpPr>
          <p:nvPr>
            <p:ph type="dt" sz="half" idx="10"/>
          </p:nvPr>
        </p:nvSpPr>
        <p:spPr/>
        <p:txBody>
          <a:bodyPr/>
          <a:lstStyle/>
          <a:p>
            <a:fld id="{E9412331-4A9C-472F-A7FA-968157338839}" type="datetime1">
              <a:rPr lang="en-US" smtClean="0"/>
              <a:t>3/19/2025</a:t>
            </a:fld>
            <a:endParaRPr lang="en-US"/>
          </a:p>
        </p:txBody>
      </p:sp>
      <p:sp>
        <p:nvSpPr>
          <p:cNvPr id="3" name="Footer Placeholder 2">
            <a:extLst>
              <a:ext uri="{FF2B5EF4-FFF2-40B4-BE49-F238E27FC236}">
                <a16:creationId xmlns:a16="http://schemas.microsoft.com/office/drawing/2014/main" id="{6C6FF708-9EA0-025E-91DE-B1C20D45844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051281-A9F2-A899-17BD-2AC4443ECA9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5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5F90-CFA0-8FA3-8391-A9B2497D7B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DDAF5A9-47BD-D2E4-65A6-71C0A5D21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19C1E61-2FE0-96B9-2BA9-B477914E0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B1061-EF1D-B02E-F8A4-46B86B730984}"/>
              </a:ext>
            </a:extLst>
          </p:cNvPr>
          <p:cNvSpPr>
            <a:spLocks noGrp="1"/>
          </p:cNvSpPr>
          <p:nvPr>
            <p:ph type="dt" sz="half" idx="10"/>
          </p:nvPr>
        </p:nvSpPr>
        <p:spPr/>
        <p:txBody>
          <a:bodyPr/>
          <a:lstStyle/>
          <a:p>
            <a:fld id="{A2197F3D-ED52-43FD-A26D-318B71534485}" type="datetime1">
              <a:rPr lang="en-US" smtClean="0"/>
              <a:t>3/19/2025</a:t>
            </a:fld>
            <a:endParaRPr lang="en-US"/>
          </a:p>
        </p:txBody>
      </p:sp>
      <p:sp>
        <p:nvSpPr>
          <p:cNvPr id="6" name="Footer Placeholder 5">
            <a:extLst>
              <a:ext uri="{FF2B5EF4-FFF2-40B4-BE49-F238E27FC236}">
                <a16:creationId xmlns:a16="http://schemas.microsoft.com/office/drawing/2014/main" id="{5235E496-6F83-813D-412D-6CAF86BFE5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40E84E-1895-90DC-9833-5C89A71D56F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76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D1DC-67A3-3C51-7F77-81919F630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7A2FC06-1D42-5669-EAC5-C324EF682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3A4A772-6D67-B269-A7FF-CA55DC6D1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5B0DA-7FC1-5D02-6292-FAC16A525A4E}"/>
              </a:ext>
            </a:extLst>
          </p:cNvPr>
          <p:cNvSpPr>
            <a:spLocks noGrp="1"/>
          </p:cNvSpPr>
          <p:nvPr>
            <p:ph type="dt" sz="half" idx="10"/>
          </p:nvPr>
        </p:nvSpPr>
        <p:spPr/>
        <p:txBody>
          <a:bodyPr/>
          <a:lstStyle/>
          <a:p>
            <a:fld id="{3D291FA4-6264-4BB8-B3B5-77711EED2D82}" type="datetime1">
              <a:rPr lang="en-US" smtClean="0"/>
              <a:t>3/19/2025</a:t>
            </a:fld>
            <a:endParaRPr lang="en-US"/>
          </a:p>
        </p:txBody>
      </p:sp>
      <p:sp>
        <p:nvSpPr>
          <p:cNvPr id="6" name="Footer Placeholder 5">
            <a:extLst>
              <a:ext uri="{FF2B5EF4-FFF2-40B4-BE49-F238E27FC236}">
                <a16:creationId xmlns:a16="http://schemas.microsoft.com/office/drawing/2014/main" id="{C8328803-FFAE-C087-1669-6FA015C8A2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0FA4FB-0F37-7590-874A-F41FDEB3CDE8}"/>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27886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DAC9A-6251-B366-547B-3607DC8EEA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52E012D-F859-0A6E-D3AB-80C2EA62F8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C9B3674-36D4-F911-427F-4BBE2D88A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F6A1D9-D323-4F4E-8655-25E2D32CE742}" type="datetime1">
              <a:rPr lang="en-US" smtClean="0"/>
              <a:t>3/19/2025</a:t>
            </a:fld>
            <a:endParaRPr lang="en-US"/>
          </a:p>
        </p:txBody>
      </p:sp>
      <p:sp>
        <p:nvSpPr>
          <p:cNvPr id="5" name="Footer Placeholder 4">
            <a:extLst>
              <a:ext uri="{FF2B5EF4-FFF2-40B4-BE49-F238E27FC236}">
                <a16:creationId xmlns:a16="http://schemas.microsoft.com/office/drawing/2014/main" id="{0159870F-8F8B-3880-29DB-12EB7314F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E841A9A-1083-6758-C18C-EF54E8870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DF98CC-160E-494C-8C3C-8CDC5FA257DE}" type="slidenum">
              <a:rPr lang="en-US" smtClean="0"/>
              <a:pPr/>
              <a:t>‹#›</a:t>
            </a:fld>
            <a:endParaRPr lang="en-US" dirty="0"/>
          </a:p>
        </p:txBody>
      </p:sp>
    </p:spTree>
    <p:extLst>
      <p:ext uri="{BB962C8B-B14F-4D97-AF65-F5344CB8AC3E}">
        <p14:creationId xmlns:p14="http://schemas.microsoft.com/office/powerpoint/2010/main" val="32405705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1961-04D8-CB54-887D-A82506E6D2B6}"/>
              </a:ext>
            </a:extLst>
          </p:cNvPr>
          <p:cNvSpPr>
            <a:spLocks noGrp="1"/>
          </p:cNvSpPr>
          <p:nvPr>
            <p:ph type="ctrTitle"/>
          </p:nvPr>
        </p:nvSpPr>
        <p:spPr>
          <a:xfrm>
            <a:off x="192314" y="145824"/>
            <a:ext cx="11478769" cy="904823"/>
          </a:xfrm>
        </p:spPr>
        <p:txBody>
          <a:bodyPr anchor="b">
            <a:normAutofit/>
          </a:bodyPr>
          <a:lstStyle/>
          <a:p>
            <a:pPr algn="l"/>
            <a:r>
              <a:rPr lang="en-NZ" sz="4400" dirty="0">
                <a:solidFill>
                  <a:schemeClr val="accent3"/>
                </a:solidFill>
              </a:rPr>
              <a:t>Strategies Frameworks and Plans </a:t>
            </a:r>
            <a:r>
              <a:rPr lang="en-NZ" sz="4400" i="1" dirty="0">
                <a:solidFill>
                  <a:schemeClr val="accent3"/>
                </a:solidFill>
              </a:rPr>
              <a:t>Oh My!</a:t>
            </a:r>
          </a:p>
        </p:txBody>
      </p:sp>
      <p:sp>
        <p:nvSpPr>
          <p:cNvPr id="3" name="Subtitle 2">
            <a:extLst>
              <a:ext uri="{FF2B5EF4-FFF2-40B4-BE49-F238E27FC236}">
                <a16:creationId xmlns:a16="http://schemas.microsoft.com/office/drawing/2014/main" id="{48AA16CF-D8F5-1D09-5F6E-BA4777B863F2}"/>
              </a:ext>
            </a:extLst>
          </p:cNvPr>
          <p:cNvSpPr>
            <a:spLocks noGrp="1"/>
          </p:cNvSpPr>
          <p:nvPr>
            <p:ph type="subTitle" idx="1"/>
          </p:nvPr>
        </p:nvSpPr>
        <p:spPr>
          <a:xfrm>
            <a:off x="7646277" y="1991854"/>
            <a:ext cx="4024806" cy="1650110"/>
          </a:xfrm>
        </p:spPr>
        <p:txBody>
          <a:bodyPr anchor="t">
            <a:normAutofit/>
          </a:bodyPr>
          <a:lstStyle/>
          <a:p>
            <a:r>
              <a:rPr lang="en-NZ" sz="3200" dirty="0"/>
              <a:t>Organising ourselves to deliver accessible learning and teaching</a:t>
            </a:r>
          </a:p>
        </p:txBody>
      </p:sp>
      <p:pic>
        <p:nvPicPr>
          <p:cNvPr id="1026" name="Picture 2" descr="Lions, and Tigers, and Bears – Oh My! – filmizon">
            <a:extLst>
              <a:ext uri="{FF2B5EF4-FFF2-40B4-BE49-F238E27FC236}">
                <a16:creationId xmlns:a16="http://schemas.microsoft.com/office/drawing/2014/main" id="{51744B08-1FED-BA9F-921F-362CBA3539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869" y="1566185"/>
            <a:ext cx="6828862" cy="3841234"/>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EA758E5A-B04B-FB02-CAB6-956B8FADD71A}"/>
              </a:ext>
            </a:extLst>
          </p:cNvPr>
          <p:cNvSpPr txBox="1">
            <a:spLocks/>
          </p:cNvSpPr>
          <p:nvPr/>
        </p:nvSpPr>
        <p:spPr>
          <a:xfrm>
            <a:off x="517869" y="5655467"/>
            <a:ext cx="5497556" cy="904822"/>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200" i="1"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i="0" dirty="0"/>
              <a:t>Professor Cathy Stinear</a:t>
            </a:r>
            <a:br>
              <a:rPr lang="en-NZ" i="0" dirty="0"/>
            </a:br>
            <a:r>
              <a:rPr lang="en-NZ" i="0" dirty="0"/>
              <a:t>Ihonuku Tōkeke, Pro Vice-Chancellor Equity</a:t>
            </a:r>
            <a:br>
              <a:rPr lang="en-NZ" i="0" dirty="0"/>
            </a:br>
            <a:r>
              <a:rPr lang="en-NZ" i="0" dirty="0"/>
              <a:t>Waipapa Taumata Rau, University of Auckland</a:t>
            </a:r>
          </a:p>
        </p:txBody>
      </p:sp>
    </p:spTree>
    <p:extLst>
      <p:ext uri="{BB962C8B-B14F-4D97-AF65-F5344CB8AC3E}">
        <p14:creationId xmlns:p14="http://schemas.microsoft.com/office/powerpoint/2010/main" val="302582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43365-A42A-F024-90ED-A687598F99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EEFDA-6DAC-0049-D0C7-8F0AE62E6483}"/>
              </a:ext>
            </a:extLst>
          </p:cNvPr>
          <p:cNvSpPr>
            <a:spLocks noGrp="1"/>
          </p:cNvSpPr>
          <p:nvPr>
            <p:ph type="title"/>
          </p:nvPr>
        </p:nvSpPr>
        <p:spPr/>
        <p:txBody>
          <a:bodyPr/>
          <a:lstStyle/>
          <a:p>
            <a:r>
              <a:rPr lang="en-NZ" dirty="0">
                <a:solidFill>
                  <a:schemeClr val="accent3"/>
                </a:solidFill>
              </a:rPr>
              <a:t>Challenge 2</a:t>
            </a:r>
          </a:p>
        </p:txBody>
      </p:sp>
      <p:sp>
        <p:nvSpPr>
          <p:cNvPr id="3" name="Content Placeholder 2">
            <a:extLst>
              <a:ext uri="{FF2B5EF4-FFF2-40B4-BE49-F238E27FC236}">
                <a16:creationId xmlns:a16="http://schemas.microsoft.com/office/drawing/2014/main" id="{4E84EA73-8535-1FAF-469E-76F163AB2F31}"/>
              </a:ext>
            </a:extLst>
          </p:cNvPr>
          <p:cNvSpPr>
            <a:spLocks noGrp="1"/>
          </p:cNvSpPr>
          <p:nvPr>
            <p:ph idx="1"/>
          </p:nvPr>
        </p:nvSpPr>
        <p:spPr/>
        <p:txBody>
          <a:bodyPr>
            <a:normAutofit/>
          </a:bodyPr>
          <a:lstStyle/>
          <a:p>
            <a:pPr marL="361950" indent="-361950"/>
            <a:r>
              <a:rPr lang="en-NZ" sz="3600" dirty="0"/>
              <a:t>Managing expectations</a:t>
            </a:r>
          </a:p>
          <a:p>
            <a:pPr marL="361950" indent="-361950"/>
            <a:r>
              <a:rPr lang="en-NZ" dirty="0"/>
              <a:t>Communication with key interested parties</a:t>
            </a:r>
          </a:p>
          <a:p>
            <a:pPr marL="361950" indent="-361950"/>
            <a:r>
              <a:rPr lang="en-NZ" dirty="0"/>
              <a:t>Maintaining trust</a:t>
            </a:r>
          </a:p>
        </p:txBody>
      </p:sp>
      <p:pic>
        <p:nvPicPr>
          <p:cNvPr id="4" name="Picture 3">
            <a:extLst>
              <a:ext uri="{FF2B5EF4-FFF2-40B4-BE49-F238E27FC236}">
                <a16:creationId xmlns:a16="http://schemas.microsoft.com/office/drawing/2014/main" id="{9E1BA8C8-FA14-A767-5636-05C11D4971C1}"/>
              </a:ext>
            </a:extLst>
          </p:cNvPr>
          <p:cNvPicPr>
            <a:picLocks noChangeAspect="1"/>
          </p:cNvPicPr>
          <p:nvPr/>
        </p:nvPicPr>
        <p:blipFill>
          <a:blip r:embed="rId3"/>
          <a:stretch>
            <a:fillRect/>
          </a:stretch>
        </p:blipFill>
        <p:spPr>
          <a:xfrm flipH="1">
            <a:off x="6360468" y="2995448"/>
            <a:ext cx="5554321" cy="3704732"/>
          </a:xfrm>
          <a:prstGeom prst="rect">
            <a:avLst/>
          </a:prstGeom>
          <a:effectLst>
            <a:outerShdw blurRad="101600" dist="38100" dir="8100000" sx="103000" sy="103000" algn="tr" rotWithShape="0">
              <a:prstClr val="black">
                <a:alpha val="40000"/>
              </a:prstClr>
            </a:outerShdw>
          </a:effectLst>
        </p:spPr>
      </p:pic>
    </p:spTree>
    <p:extLst>
      <p:ext uri="{BB962C8B-B14F-4D97-AF65-F5344CB8AC3E}">
        <p14:creationId xmlns:p14="http://schemas.microsoft.com/office/powerpoint/2010/main" val="365072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8BE90-3652-6218-152C-0488F88AD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B3C56-5549-9B31-8A84-A7EF51632A63}"/>
              </a:ext>
            </a:extLst>
          </p:cNvPr>
          <p:cNvSpPr>
            <a:spLocks noGrp="1"/>
          </p:cNvSpPr>
          <p:nvPr>
            <p:ph type="title"/>
          </p:nvPr>
        </p:nvSpPr>
        <p:spPr/>
        <p:txBody>
          <a:bodyPr/>
          <a:lstStyle/>
          <a:p>
            <a:r>
              <a:rPr lang="en-NZ" dirty="0">
                <a:solidFill>
                  <a:schemeClr val="accent3"/>
                </a:solidFill>
              </a:rPr>
              <a:t>Challenge 3</a:t>
            </a:r>
          </a:p>
        </p:txBody>
      </p:sp>
      <p:sp>
        <p:nvSpPr>
          <p:cNvPr id="3" name="Content Placeholder 2">
            <a:extLst>
              <a:ext uri="{FF2B5EF4-FFF2-40B4-BE49-F238E27FC236}">
                <a16:creationId xmlns:a16="http://schemas.microsoft.com/office/drawing/2014/main" id="{71B551AF-41BD-C581-1BB0-B3E9253643E6}"/>
              </a:ext>
            </a:extLst>
          </p:cNvPr>
          <p:cNvSpPr>
            <a:spLocks noGrp="1"/>
          </p:cNvSpPr>
          <p:nvPr>
            <p:ph idx="1"/>
          </p:nvPr>
        </p:nvSpPr>
        <p:spPr/>
        <p:txBody>
          <a:bodyPr>
            <a:normAutofit/>
          </a:bodyPr>
          <a:lstStyle/>
          <a:p>
            <a:pPr marL="361950" indent="-361950"/>
            <a:r>
              <a:rPr lang="en-NZ" sz="3600" dirty="0"/>
              <a:t>Accountability</a:t>
            </a:r>
          </a:p>
          <a:p>
            <a:pPr marL="361950" indent="-361950"/>
            <a:r>
              <a:rPr lang="en-NZ" dirty="0"/>
              <a:t>Disability Action Plan Reference Group</a:t>
            </a:r>
          </a:p>
          <a:p>
            <a:pPr marL="361950" indent="-361950"/>
            <a:r>
              <a:rPr lang="en-NZ" dirty="0"/>
              <a:t>Over 20 members</a:t>
            </a:r>
          </a:p>
          <a:p>
            <a:pPr marL="361950" indent="-361950"/>
            <a:r>
              <a:rPr lang="en-NZ" dirty="0"/>
              <a:t>Balanced composition</a:t>
            </a:r>
          </a:p>
          <a:p>
            <a:pPr marL="361950" indent="-361950"/>
            <a:r>
              <a:rPr lang="en-NZ" dirty="0"/>
              <a:t>Co-chairs</a:t>
            </a:r>
          </a:p>
        </p:txBody>
      </p:sp>
      <p:pic>
        <p:nvPicPr>
          <p:cNvPr id="4" name="Picture 3">
            <a:extLst>
              <a:ext uri="{FF2B5EF4-FFF2-40B4-BE49-F238E27FC236}">
                <a16:creationId xmlns:a16="http://schemas.microsoft.com/office/drawing/2014/main" id="{5472B8E2-C5BF-6E80-FA41-AB2A8D32E313}"/>
              </a:ext>
            </a:extLst>
          </p:cNvPr>
          <p:cNvPicPr>
            <a:picLocks noChangeAspect="1"/>
          </p:cNvPicPr>
          <p:nvPr/>
        </p:nvPicPr>
        <p:blipFill>
          <a:blip r:embed="rId3"/>
          <a:stretch>
            <a:fillRect/>
          </a:stretch>
        </p:blipFill>
        <p:spPr>
          <a:xfrm>
            <a:off x="7657200" y="2330778"/>
            <a:ext cx="3846471" cy="4162097"/>
          </a:xfrm>
          <a:prstGeom prst="rect">
            <a:avLst/>
          </a:prstGeom>
        </p:spPr>
      </p:pic>
    </p:spTree>
    <p:extLst>
      <p:ext uri="{BB962C8B-B14F-4D97-AF65-F5344CB8AC3E}">
        <p14:creationId xmlns:p14="http://schemas.microsoft.com/office/powerpoint/2010/main" val="208931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07282-AAF9-16B8-8CFC-38374A634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22A51-FB53-FFD3-84A8-3D38D082CB0F}"/>
              </a:ext>
            </a:extLst>
          </p:cNvPr>
          <p:cNvSpPr>
            <a:spLocks noGrp="1"/>
          </p:cNvSpPr>
          <p:nvPr>
            <p:ph type="title"/>
          </p:nvPr>
        </p:nvSpPr>
        <p:spPr/>
        <p:txBody>
          <a:bodyPr/>
          <a:lstStyle/>
          <a:p>
            <a:r>
              <a:rPr lang="en-NZ" dirty="0">
                <a:solidFill>
                  <a:schemeClr val="accent3"/>
                </a:solidFill>
              </a:rPr>
              <a:t>Challenge 3</a:t>
            </a:r>
          </a:p>
        </p:txBody>
      </p:sp>
      <p:sp>
        <p:nvSpPr>
          <p:cNvPr id="3" name="Content Placeholder 2">
            <a:extLst>
              <a:ext uri="{FF2B5EF4-FFF2-40B4-BE49-F238E27FC236}">
                <a16:creationId xmlns:a16="http://schemas.microsoft.com/office/drawing/2014/main" id="{2F175BCB-B516-DE01-8456-F2987B20F290}"/>
              </a:ext>
            </a:extLst>
          </p:cNvPr>
          <p:cNvSpPr>
            <a:spLocks noGrp="1"/>
          </p:cNvSpPr>
          <p:nvPr>
            <p:ph idx="1"/>
          </p:nvPr>
        </p:nvSpPr>
        <p:spPr/>
        <p:txBody>
          <a:bodyPr>
            <a:normAutofit/>
          </a:bodyPr>
          <a:lstStyle/>
          <a:p>
            <a:pPr marL="361950" indent="-361950"/>
            <a:r>
              <a:rPr lang="en-NZ" sz="3600" dirty="0"/>
              <a:t>Accountability</a:t>
            </a:r>
          </a:p>
          <a:p>
            <a:pPr marL="361950" indent="-361950"/>
            <a:r>
              <a:rPr lang="en-NZ" dirty="0"/>
              <a:t>Disability Action Plan Reference Group</a:t>
            </a:r>
          </a:p>
          <a:p>
            <a:pPr marL="361950" indent="-361950"/>
            <a:r>
              <a:rPr lang="en-NZ" dirty="0"/>
              <a:t>Progress reports</a:t>
            </a:r>
          </a:p>
          <a:p>
            <a:pPr marL="361950" indent="-361950"/>
            <a:r>
              <a:rPr lang="en-NZ" dirty="0"/>
              <a:t>Collaboration on policies, procedures, guidelines, resources</a:t>
            </a:r>
          </a:p>
          <a:p>
            <a:pPr marL="361950" indent="-361950"/>
            <a:r>
              <a:rPr lang="en-NZ" dirty="0"/>
              <a:t>Open forum enabling influence</a:t>
            </a:r>
          </a:p>
        </p:txBody>
      </p:sp>
    </p:spTree>
    <p:extLst>
      <p:ext uri="{BB962C8B-B14F-4D97-AF65-F5344CB8AC3E}">
        <p14:creationId xmlns:p14="http://schemas.microsoft.com/office/powerpoint/2010/main" val="308481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05FDC-CC8C-C017-373F-BE4B6FC99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498A5-D261-E1B5-FD6D-1598043711CF}"/>
              </a:ext>
            </a:extLst>
          </p:cNvPr>
          <p:cNvSpPr>
            <a:spLocks noGrp="1"/>
          </p:cNvSpPr>
          <p:nvPr>
            <p:ph type="title"/>
          </p:nvPr>
        </p:nvSpPr>
        <p:spPr/>
        <p:txBody>
          <a:bodyPr/>
          <a:lstStyle/>
          <a:p>
            <a:r>
              <a:rPr lang="en-NZ" dirty="0">
                <a:solidFill>
                  <a:schemeClr val="accent3"/>
                </a:solidFill>
              </a:rPr>
              <a:t>Challenge 4</a:t>
            </a:r>
          </a:p>
        </p:txBody>
      </p:sp>
      <p:sp>
        <p:nvSpPr>
          <p:cNvPr id="3" name="Content Placeholder 2">
            <a:extLst>
              <a:ext uri="{FF2B5EF4-FFF2-40B4-BE49-F238E27FC236}">
                <a16:creationId xmlns:a16="http://schemas.microsoft.com/office/drawing/2014/main" id="{EB888EB1-2B19-6D4E-0711-6BC2C6E77877}"/>
              </a:ext>
            </a:extLst>
          </p:cNvPr>
          <p:cNvSpPr>
            <a:spLocks noGrp="1"/>
          </p:cNvSpPr>
          <p:nvPr>
            <p:ph idx="1"/>
          </p:nvPr>
        </p:nvSpPr>
        <p:spPr/>
        <p:txBody>
          <a:bodyPr>
            <a:normAutofit/>
          </a:bodyPr>
          <a:lstStyle/>
          <a:p>
            <a:pPr marL="361950" indent="-361950"/>
            <a:r>
              <a:rPr lang="en-NZ" sz="3600" dirty="0"/>
              <a:t>Getting organised</a:t>
            </a:r>
          </a:p>
          <a:p>
            <a:pPr marL="361950" indent="-361950">
              <a:buFont typeface="Arial" panose="020B0604020202020204" pitchFamily="34" charset="0"/>
              <a:buChar char="•"/>
            </a:pPr>
            <a:r>
              <a:rPr lang="en-NZ" dirty="0"/>
              <a:t>Workstream 1 Student experience</a:t>
            </a:r>
          </a:p>
          <a:p>
            <a:pPr marL="361950" indent="-361950">
              <a:buFont typeface="Arial" panose="020B0604020202020204" pitchFamily="34" charset="0"/>
              <a:buChar char="•"/>
            </a:pPr>
            <a:r>
              <a:rPr lang="en-NZ" dirty="0"/>
              <a:t>Workstream 2 Learning and teaching</a:t>
            </a:r>
          </a:p>
          <a:p>
            <a:pPr marL="361950" indent="-361950">
              <a:buFont typeface="Arial" panose="020B0604020202020204" pitchFamily="34" charset="0"/>
              <a:buChar char="•"/>
            </a:pPr>
            <a:r>
              <a:rPr lang="en-NZ" dirty="0"/>
              <a:t>Workstream 3 Staff experience</a:t>
            </a:r>
          </a:p>
          <a:p>
            <a:pPr marL="361950" indent="-361950">
              <a:buFont typeface="Arial" panose="020B0604020202020204" pitchFamily="34" charset="0"/>
              <a:buChar char="•"/>
            </a:pPr>
            <a:r>
              <a:rPr lang="en-NZ" dirty="0"/>
              <a:t>Workstream 4 Systems and policies</a:t>
            </a:r>
          </a:p>
          <a:p>
            <a:pPr marL="361950" indent="-361950">
              <a:buFont typeface="Arial" panose="020B0604020202020204" pitchFamily="34" charset="0"/>
              <a:buChar char="•"/>
            </a:pPr>
            <a:r>
              <a:rPr lang="en-NZ" dirty="0"/>
              <a:t>Workstream 5 Leadership and governance</a:t>
            </a:r>
          </a:p>
          <a:p>
            <a:pPr marL="361950" indent="-361950"/>
            <a:endParaRPr lang="en-NZ" sz="3200" dirty="0"/>
          </a:p>
          <a:p>
            <a:pPr marL="361950" indent="-361950"/>
            <a:endParaRPr lang="en-NZ" dirty="0"/>
          </a:p>
        </p:txBody>
      </p:sp>
      <p:pic>
        <p:nvPicPr>
          <p:cNvPr id="4" name="Picture 3">
            <a:extLst>
              <a:ext uri="{FF2B5EF4-FFF2-40B4-BE49-F238E27FC236}">
                <a16:creationId xmlns:a16="http://schemas.microsoft.com/office/drawing/2014/main" id="{250DD046-2F46-3E4D-5714-8E79C38FF21A}"/>
              </a:ext>
            </a:extLst>
          </p:cNvPr>
          <p:cNvPicPr>
            <a:picLocks noChangeAspect="1"/>
          </p:cNvPicPr>
          <p:nvPr/>
        </p:nvPicPr>
        <p:blipFill>
          <a:blip r:embed="rId3"/>
          <a:stretch>
            <a:fillRect/>
          </a:stretch>
        </p:blipFill>
        <p:spPr>
          <a:xfrm>
            <a:off x="6307192" y="5099652"/>
            <a:ext cx="5505450" cy="1514475"/>
          </a:xfrm>
          <a:prstGeom prst="rect">
            <a:avLst/>
          </a:prstGeom>
        </p:spPr>
      </p:pic>
    </p:spTree>
    <p:extLst>
      <p:ext uri="{BB962C8B-B14F-4D97-AF65-F5344CB8AC3E}">
        <p14:creationId xmlns:p14="http://schemas.microsoft.com/office/powerpoint/2010/main" val="3675916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DDB3-BFFE-814C-912C-513076F1D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9808A-4581-95A6-0B4D-F1139F6A867D}"/>
              </a:ext>
            </a:extLst>
          </p:cNvPr>
          <p:cNvSpPr>
            <a:spLocks noGrp="1"/>
          </p:cNvSpPr>
          <p:nvPr>
            <p:ph type="title"/>
          </p:nvPr>
        </p:nvSpPr>
        <p:spPr/>
        <p:txBody>
          <a:bodyPr/>
          <a:lstStyle/>
          <a:p>
            <a:r>
              <a:rPr lang="en-NZ" dirty="0">
                <a:solidFill>
                  <a:schemeClr val="accent3"/>
                </a:solidFill>
              </a:rPr>
              <a:t>Workstream 2 Learning and Teaching</a:t>
            </a:r>
          </a:p>
        </p:txBody>
      </p:sp>
      <p:sp>
        <p:nvSpPr>
          <p:cNvPr id="3" name="Content Placeholder 2">
            <a:extLst>
              <a:ext uri="{FF2B5EF4-FFF2-40B4-BE49-F238E27FC236}">
                <a16:creationId xmlns:a16="http://schemas.microsoft.com/office/drawing/2014/main" id="{C57FAD01-B594-E945-CEF6-E88E02B656E6}"/>
              </a:ext>
            </a:extLst>
          </p:cNvPr>
          <p:cNvSpPr>
            <a:spLocks noGrp="1"/>
          </p:cNvSpPr>
          <p:nvPr>
            <p:ph idx="1"/>
          </p:nvPr>
        </p:nvSpPr>
        <p:spPr/>
        <p:txBody>
          <a:bodyPr>
            <a:normAutofit/>
          </a:bodyPr>
          <a:lstStyle/>
          <a:p>
            <a:pPr marL="361950" indent="-361950"/>
            <a:r>
              <a:rPr lang="en-NZ" sz="3600" dirty="0"/>
              <a:t>Strategy elements</a:t>
            </a:r>
          </a:p>
          <a:p>
            <a:pPr marL="361950" indent="-361950"/>
            <a:r>
              <a:rPr lang="en-NZ" dirty="0"/>
              <a:t>The accessibility of online learning environments and materials is monitored and reported to support continual enhancements</a:t>
            </a:r>
          </a:p>
          <a:p>
            <a:pPr marL="361950" indent="-361950"/>
            <a:r>
              <a:rPr lang="en-NZ" dirty="0"/>
              <a:t>Online learning environments and materials meet Universal Design for Learning standards and Web Content Accessibility Guidelines</a:t>
            </a:r>
          </a:p>
          <a:p>
            <a:pPr marL="361950" indent="-361950"/>
            <a:r>
              <a:rPr lang="en-NZ" dirty="0"/>
              <a:t>Professional learning resources and experiences are available for teaching staff to deepen understanding of DEI, including UDL</a:t>
            </a:r>
          </a:p>
          <a:p>
            <a:pPr marL="361950" indent="-361950"/>
            <a:r>
              <a:rPr lang="en-NZ" dirty="0"/>
              <a:t>Data are used to inform areas for enhancement</a:t>
            </a:r>
          </a:p>
          <a:p>
            <a:pPr marL="361950" indent="-361950"/>
            <a:endParaRPr lang="en-NZ" sz="3200" dirty="0"/>
          </a:p>
          <a:p>
            <a:pPr marL="361950" indent="-361950"/>
            <a:endParaRPr lang="en-NZ" dirty="0"/>
          </a:p>
        </p:txBody>
      </p:sp>
    </p:spTree>
    <p:extLst>
      <p:ext uri="{BB962C8B-B14F-4D97-AF65-F5344CB8AC3E}">
        <p14:creationId xmlns:p14="http://schemas.microsoft.com/office/powerpoint/2010/main" val="42779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F539D-FEAD-6D59-FDAB-6782AAFE3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4EB66-39DB-8F63-F450-E1E3DE28D217}"/>
              </a:ext>
            </a:extLst>
          </p:cNvPr>
          <p:cNvSpPr>
            <a:spLocks noGrp="1"/>
          </p:cNvSpPr>
          <p:nvPr>
            <p:ph type="title"/>
          </p:nvPr>
        </p:nvSpPr>
        <p:spPr/>
        <p:txBody>
          <a:bodyPr/>
          <a:lstStyle/>
          <a:p>
            <a:r>
              <a:rPr lang="en-NZ" dirty="0">
                <a:solidFill>
                  <a:schemeClr val="accent3"/>
                </a:solidFill>
              </a:rPr>
              <a:t>Challenge 5</a:t>
            </a:r>
          </a:p>
        </p:txBody>
      </p:sp>
      <p:sp>
        <p:nvSpPr>
          <p:cNvPr id="3" name="Content Placeholder 2">
            <a:extLst>
              <a:ext uri="{FF2B5EF4-FFF2-40B4-BE49-F238E27FC236}">
                <a16:creationId xmlns:a16="http://schemas.microsoft.com/office/drawing/2014/main" id="{4C493E73-77B3-7C62-E872-DF2D679E5A06}"/>
              </a:ext>
            </a:extLst>
          </p:cNvPr>
          <p:cNvSpPr>
            <a:spLocks noGrp="1"/>
          </p:cNvSpPr>
          <p:nvPr>
            <p:ph idx="1"/>
          </p:nvPr>
        </p:nvSpPr>
        <p:spPr>
          <a:xfrm>
            <a:off x="838200" y="1825625"/>
            <a:ext cx="10970172" cy="4351338"/>
          </a:xfrm>
        </p:spPr>
        <p:txBody>
          <a:bodyPr>
            <a:normAutofit/>
          </a:bodyPr>
          <a:lstStyle/>
          <a:p>
            <a:pPr marL="361950" indent="-361950"/>
            <a:r>
              <a:rPr lang="en-NZ" sz="3600" dirty="0"/>
              <a:t>Leadership</a:t>
            </a:r>
          </a:p>
          <a:p>
            <a:pPr marL="361950" indent="-361950">
              <a:buFont typeface="Arial" panose="020B0604020202020204" pitchFamily="34" charset="0"/>
              <a:buChar char="•"/>
            </a:pPr>
            <a:r>
              <a:rPr lang="en-NZ" dirty="0"/>
              <a:t>WS1 Student experience – AD Student Engagement and Wellbeing</a:t>
            </a:r>
          </a:p>
          <a:p>
            <a:pPr marL="361950" indent="-361950">
              <a:buFont typeface="Arial" panose="020B0604020202020204" pitchFamily="34" charset="0"/>
              <a:buChar char="•"/>
            </a:pPr>
            <a:r>
              <a:rPr lang="en-NZ" dirty="0"/>
              <a:t>WS2 Learning and teaching – Director, Learning and Teaching</a:t>
            </a:r>
          </a:p>
          <a:p>
            <a:pPr marL="361950" indent="-361950">
              <a:buFont typeface="Arial" panose="020B0604020202020204" pitchFamily="34" charset="0"/>
              <a:buChar char="•"/>
            </a:pPr>
            <a:r>
              <a:rPr lang="en-NZ" dirty="0"/>
              <a:t>WS3 Staff experience – AD Staff DEI</a:t>
            </a:r>
          </a:p>
          <a:p>
            <a:pPr marL="361950" indent="-361950">
              <a:buFont typeface="Arial" panose="020B0604020202020204" pitchFamily="34" charset="0"/>
              <a:buChar char="•"/>
            </a:pPr>
            <a:r>
              <a:rPr lang="en-NZ" dirty="0"/>
              <a:t>WS4 Systems and policies – PVC Equity</a:t>
            </a:r>
          </a:p>
          <a:p>
            <a:pPr marL="361950" indent="-361950">
              <a:buFont typeface="Arial" panose="020B0604020202020204" pitchFamily="34" charset="0"/>
              <a:buChar char="•"/>
            </a:pPr>
            <a:r>
              <a:rPr lang="en-NZ" dirty="0"/>
              <a:t>WS5 Leadership and governance – PVC Equity</a:t>
            </a:r>
          </a:p>
          <a:p>
            <a:pPr marL="361950" indent="-361950"/>
            <a:endParaRPr lang="en-NZ" dirty="0"/>
          </a:p>
        </p:txBody>
      </p:sp>
      <p:pic>
        <p:nvPicPr>
          <p:cNvPr id="4" name="Picture 3">
            <a:extLst>
              <a:ext uri="{FF2B5EF4-FFF2-40B4-BE49-F238E27FC236}">
                <a16:creationId xmlns:a16="http://schemas.microsoft.com/office/drawing/2014/main" id="{2A83965A-985F-88C2-393C-F21B73636404}"/>
              </a:ext>
            </a:extLst>
          </p:cNvPr>
          <p:cNvPicPr>
            <a:picLocks noChangeAspect="1"/>
          </p:cNvPicPr>
          <p:nvPr/>
        </p:nvPicPr>
        <p:blipFill>
          <a:blip r:embed="rId3"/>
          <a:stretch>
            <a:fillRect/>
          </a:stretch>
        </p:blipFill>
        <p:spPr>
          <a:xfrm>
            <a:off x="6307192" y="5099652"/>
            <a:ext cx="5505450" cy="1514475"/>
          </a:xfrm>
          <a:prstGeom prst="rect">
            <a:avLst/>
          </a:prstGeom>
        </p:spPr>
      </p:pic>
    </p:spTree>
    <p:extLst>
      <p:ext uri="{BB962C8B-B14F-4D97-AF65-F5344CB8AC3E}">
        <p14:creationId xmlns:p14="http://schemas.microsoft.com/office/powerpoint/2010/main" val="354075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8A489-4B88-9FC3-8E47-99C17B5AA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EC7D1-2A7E-DC92-4C78-EFDDCF798E56}"/>
              </a:ext>
            </a:extLst>
          </p:cNvPr>
          <p:cNvSpPr>
            <a:spLocks noGrp="1"/>
          </p:cNvSpPr>
          <p:nvPr>
            <p:ph type="title"/>
          </p:nvPr>
        </p:nvSpPr>
        <p:spPr/>
        <p:txBody>
          <a:bodyPr/>
          <a:lstStyle/>
          <a:p>
            <a:r>
              <a:rPr lang="en-NZ" dirty="0">
                <a:solidFill>
                  <a:schemeClr val="accent3"/>
                </a:solidFill>
              </a:rPr>
              <a:t>Challenge 6</a:t>
            </a:r>
          </a:p>
        </p:txBody>
      </p:sp>
      <p:sp>
        <p:nvSpPr>
          <p:cNvPr id="3" name="Content Placeholder 2">
            <a:extLst>
              <a:ext uri="{FF2B5EF4-FFF2-40B4-BE49-F238E27FC236}">
                <a16:creationId xmlns:a16="http://schemas.microsoft.com/office/drawing/2014/main" id="{37A4813D-7279-BA12-210E-EED18826B1EA}"/>
              </a:ext>
            </a:extLst>
          </p:cNvPr>
          <p:cNvSpPr>
            <a:spLocks noGrp="1"/>
          </p:cNvSpPr>
          <p:nvPr>
            <p:ph idx="1"/>
          </p:nvPr>
        </p:nvSpPr>
        <p:spPr/>
        <p:txBody>
          <a:bodyPr>
            <a:normAutofit/>
          </a:bodyPr>
          <a:lstStyle/>
          <a:p>
            <a:pPr marL="361950" indent="-361950"/>
            <a:r>
              <a:rPr lang="en-NZ" sz="3600" dirty="0"/>
              <a:t>Governance</a:t>
            </a:r>
          </a:p>
          <a:p>
            <a:pPr marL="361950" indent="-361950"/>
            <a:r>
              <a:rPr lang="en-NZ" dirty="0"/>
              <a:t>University Equity Leadership Committee</a:t>
            </a:r>
          </a:p>
          <a:p>
            <a:pPr marL="361950" indent="-361950"/>
            <a:r>
              <a:rPr lang="en-NZ" dirty="0"/>
              <a:t>Chaired by the Vice-Chancellor</a:t>
            </a:r>
          </a:p>
          <a:p>
            <a:pPr marL="361950" indent="-361950"/>
            <a:endParaRPr lang="en-NZ" sz="3600" dirty="0"/>
          </a:p>
        </p:txBody>
      </p:sp>
      <p:pic>
        <p:nvPicPr>
          <p:cNvPr id="4" name="Picture 3">
            <a:extLst>
              <a:ext uri="{FF2B5EF4-FFF2-40B4-BE49-F238E27FC236}">
                <a16:creationId xmlns:a16="http://schemas.microsoft.com/office/drawing/2014/main" id="{54515230-C58B-F45F-69CB-514A9A508E96}"/>
              </a:ext>
            </a:extLst>
          </p:cNvPr>
          <p:cNvPicPr>
            <a:picLocks noChangeAspect="1"/>
          </p:cNvPicPr>
          <p:nvPr/>
        </p:nvPicPr>
        <p:blipFill>
          <a:blip r:embed="rId3"/>
          <a:stretch>
            <a:fillRect/>
          </a:stretch>
        </p:blipFill>
        <p:spPr>
          <a:xfrm flipH="1">
            <a:off x="7838090" y="1690688"/>
            <a:ext cx="3515710" cy="4693654"/>
          </a:xfrm>
          <a:prstGeom prst="rect">
            <a:avLst/>
          </a:prstGeom>
          <a:effectLst>
            <a:outerShdw blurRad="101600" dist="38100" dir="8100000" sx="104000" sy="104000" algn="tr" rotWithShape="0">
              <a:prstClr val="black">
                <a:alpha val="40000"/>
              </a:prstClr>
            </a:outerShdw>
          </a:effectLst>
        </p:spPr>
      </p:pic>
    </p:spTree>
    <p:extLst>
      <p:ext uri="{BB962C8B-B14F-4D97-AF65-F5344CB8AC3E}">
        <p14:creationId xmlns:p14="http://schemas.microsoft.com/office/powerpoint/2010/main" val="345882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3DEA4-45DA-6F78-4F02-5EBE80A8D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7F767-7770-F7F2-883C-2CB4997D2187}"/>
              </a:ext>
            </a:extLst>
          </p:cNvPr>
          <p:cNvSpPr>
            <a:spLocks noGrp="1"/>
          </p:cNvSpPr>
          <p:nvPr>
            <p:ph type="title"/>
          </p:nvPr>
        </p:nvSpPr>
        <p:spPr/>
        <p:txBody>
          <a:bodyPr/>
          <a:lstStyle/>
          <a:p>
            <a:r>
              <a:rPr lang="en-NZ" dirty="0">
                <a:solidFill>
                  <a:schemeClr val="accent3"/>
                </a:solidFill>
              </a:rPr>
              <a:t>Challenge 7</a:t>
            </a:r>
          </a:p>
        </p:txBody>
      </p:sp>
      <p:sp>
        <p:nvSpPr>
          <p:cNvPr id="3" name="Content Placeholder 2">
            <a:extLst>
              <a:ext uri="{FF2B5EF4-FFF2-40B4-BE49-F238E27FC236}">
                <a16:creationId xmlns:a16="http://schemas.microsoft.com/office/drawing/2014/main" id="{5B25192B-CA8C-AFA9-7F84-D95D1424CF13}"/>
              </a:ext>
            </a:extLst>
          </p:cNvPr>
          <p:cNvSpPr>
            <a:spLocks noGrp="1"/>
          </p:cNvSpPr>
          <p:nvPr>
            <p:ph idx="1"/>
          </p:nvPr>
        </p:nvSpPr>
        <p:spPr/>
        <p:txBody>
          <a:bodyPr>
            <a:normAutofit/>
          </a:bodyPr>
          <a:lstStyle/>
          <a:p>
            <a:pPr marL="361950" indent="-361950"/>
            <a:r>
              <a:rPr lang="en-NZ" sz="3600" dirty="0"/>
              <a:t>Project management</a:t>
            </a:r>
          </a:p>
          <a:p>
            <a:pPr marL="361950" indent="-361950"/>
            <a:r>
              <a:rPr lang="en-NZ" dirty="0"/>
              <a:t>Cascade project management</a:t>
            </a:r>
          </a:p>
          <a:p>
            <a:pPr marL="361950" indent="-361950"/>
            <a:r>
              <a:rPr lang="en-NZ" dirty="0"/>
              <a:t>Shared information</a:t>
            </a:r>
          </a:p>
          <a:p>
            <a:pPr marL="361950" indent="-361950"/>
            <a:r>
              <a:rPr lang="en-NZ" dirty="0"/>
              <a:t>Clear visualisation</a:t>
            </a:r>
          </a:p>
          <a:p>
            <a:pPr marL="361950" indent="-361950"/>
            <a:r>
              <a:rPr lang="en-NZ" dirty="0"/>
              <a:t>Easy reporting</a:t>
            </a:r>
          </a:p>
        </p:txBody>
      </p:sp>
      <p:pic>
        <p:nvPicPr>
          <p:cNvPr id="4" name="Picture 3">
            <a:extLst>
              <a:ext uri="{FF2B5EF4-FFF2-40B4-BE49-F238E27FC236}">
                <a16:creationId xmlns:a16="http://schemas.microsoft.com/office/drawing/2014/main" id="{BD7C86D5-3074-FE20-120A-B8AE18A9C420}"/>
              </a:ext>
            </a:extLst>
          </p:cNvPr>
          <p:cNvPicPr>
            <a:picLocks noChangeAspect="1"/>
          </p:cNvPicPr>
          <p:nvPr/>
        </p:nvPicPr>
        <p:blipFill>
          <a:blip r:embed="rId3"/>
          <a:stretch>
            <a:fillRect/>
          </a:stretch>
        </p:blipFill>
        <p:spPr>
          <a:xfrm>
            <a:off x="6290441" y="4396989"/>
            <a:ext cx="5552090" cy="2900967"/>
          </a:xfrm>
          <a:prstGeom prst="rect">
            <a:avLst/>
          </a:prstGeom>
        </p:spPr>
      </p:pic>
    </p:spTree>
    <p:extLst>
      <p:ext uri="{BB962C8B-B14F-4D97-AF65-F5344CB8AC3E}">
        <p14:creationId xmlns:p14="http://schemas.microsoft.com/office/powerpoint/2010/main" val="331573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8F743-9C88-1DD5-4098-61DC2BB85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E7F2D-5D7D-18F1-5C98-2CBFA84065C4}"/>
              </a:ext>
            </a:extLst>
          </p:cNvPr>
          <p:cNvSpPr>
            <a:spLocks noGrp="1"/>
          </p:cNvSpPr>
          <p:nvPr>
            <p:ph type="title"/>
          </p:nvPr>
        </p:nvSpPr>
        <p:spPr/>
        <p:txBody>
          <a:bodyPr/>
          <a:lstStyle/>
          <a:p>
            <a:r>
              <a:rPr lang="en-NZ" dirty="0">
                <a:solidFill>
                  <a:schemeClr val="accent3"/>
                </a:solidFill>
              </a:rPr>
              <a:t>Challenge 8</a:t>
            </a:r>
          </a:p>
        </p:txBody>
      </p:sp>
      <p:sp>
        <p:nvSpPr>
          <p:cNvPr id="3" name="Content Placeholder 2">
            <a:extLst>
              <a:ext uri="{FF2B5EF4-FFF2-40B4-BE49-F238E27FC236}">
                <a16:creationId xmlns:a16="http://schemas.microsoft.com/office/drawing/2014/main" id="{D4D7692E-094D-D2C6-A13F-9C1972063AC2}"/>
              </a:ext>
            </a:extLst>
          </p:cNvPr>
          <p:cNvSpPr>
            <a:spLocks noGrp="1"/>
          </p:cNvSpPr>
          <p:nvPr>
            <p:ph idx="1"/>
          </p:nvPr>
        </p:nvSpPr>
        <p:spPr/>
        <p:txBody>
          <a:bodyPr>
            <a:normAutofit/>
          </a:bodyPr>
          <a:lstStyle/>
          <a:p>
            <a:pPr marL="361950" indent="-361950"/>
            <a:r>
              <a:rPr lang="en-NZ" sz="3600" dirty="0"/>
              <a:t>Success indicators</a:t>
            </a:r>
          </a:p>
        </p:txBody>
      </p:sp>
    </p:spTree>
    <p:extLst>
      <p:ext uri="{BB962C8B-B14F-4D97-AF65-F5344CB8AC3E}">
        <p14:creationId xmlns:p14="http://schemas.microsoft.com/office/powerpoint/2010/main" val="28908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DCF7-A8A6-CFF2-ABD1-1689281E8ECB}"/>
              </a:ext>
            </a:extLst>
          </p:cNvPr>
          <p:cNvSpPr>
            <a:spLocks noGrp="1"/>
          </p:cNvSpPr>
          <p:nvPr>
            <p:ph type="title"/>
          </p:nvPr>
        </p:nvSpPr>
        <p:spPr/>
        <p:txBody>
          <a:bodyPr/>
          <a:lstStyle/>
          <a:p>
            <a:r>
              <a:rPr lang="en-NZ" dirty="0">
                <a:solidFill>
                  <a:schemeClr val="accent3"/>
                </a:solidFill>
              </a:rPr>
              <a:t>DAP Primary Success Indicators</a:t>
            </a:r>
          </a:p>
        </p:txBody>
      </p:sp>
      <p:graphicFrame>
        <p:nvGraphicFramePr>
          <p:cNvPr id="4" name="Content Placeholder 3">
            <a:extLst>
              <a:ext uri="{FF2B5EF4-FFF2-40B4-BE49-F238E27FC236}">
                <a16:creationId xmlns:a16="http://schemas.microsoft.com/office/drawing/2014/main" id="{DB1896F3-3DE7-441A-0C93-96E666D17D2A}"/>
              </a:ext>
            </a:extLst>
          </p:cNvPr>
          <p:cNvGraphicFramePr>
            <a:graphicFrameLocks noGrp="1"/>
          </p:cNvGraphicFramePr>
          <p:nvPr>
            <p:ph idx="1"/>
            <p:extLst>
              <p:ext uri="{D42A27DB-BD31-4B8C-83A1-F6EECF244321}">
                <p14:modId xmlns:p14="http://schemas.microsoft.com/office/powerpoint/2010/main" val="1128863643"/>
              </p:ext>
            </p:extLst>
          </p:nvPr>
        </p:nvGraphicFramePr>
        <p:xfrm>
          <a:off x="199696" y="1498967"/>
          <a:ext cx="11792607" cy="4993908"/>
        </p:xfrm>
        <a:graphic>
          <a:graphicData uri="http://schemas.openxmlformats.org/drawingml/2006/table">
            <a:tbl>
              <a:tblPr firstRow="1" firstCol="1" bandRow="1">
                <a:tableStyleId>{2D5ABB26-0587-4C30-8999-92F81FD0307C}</a:tableStyleId>
              </a:tblPr>
              <a:tblGrid>
                <a:gridCol w="2373125">
                  <a:extLst>
                    <a:ext uri="{9D8B030D-6E8A-4147-A177-3AD203B41FA5}">
                      <a16:colId xmlns:a16="http://schemas.microsoft.com/office/drawing/2014/main" val="2056195837"/>
                    </a:ext>
                  </a:extLst>
                </a:gridCol>
                <a:gridCol w="9419482">
                  <a:extLst>
                    <a:ext uri="{9D8B030D-6E8A-4147-A177-3AD203B41FA5}">
                      <a16:colId xmlns:a16="http://schemas.microsoft.com/office/drawing/2014/main" val="4066840702"/>
                    </a:ext>
                  </a:extLst>
                </a:gridCol>
              </a:tblGrid>
              <a:tr h="377932">
                <a:tc>
                  <a:txBody>
                    <a:bodyPr/>
                    <a:lstStyle/>
                    <a:p>
                      <a:pPr>
                        <a:lnSpc>
                          <a:spcPct val="107000"/>
                        </a:lnSpc>
                        <a:spcAft>
                          <a:spcPts val="800"/>
                        </a:spcAft>
                        <a:buNone/>
                      </a:pPr>
                      <a:r>
                        <a:rPr lang="en-NZ" sz="2400" b="1" kern="100" dirty="0">
                          <a:effectLst/>
                        </a:rPr>
                        <a:t>Domains</a:t>
                      </a:r>
                      <a:endParaRPr lang="en-NZ"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b="1" kern="100" dirty="0">
                          <a:effectLst/>
                        </a:rPr>
                        <a:t>Primary Success Indicators </a:t>
                      </a:r>
                      <a:endParaRPr lang="en-NZ"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747178"/>
                  </a:ext>
                </a:extLst>
              </a:tr>
              <a:tr h="769326">
                <a:tc>
                  <a:txBody>
                    <a:bodyPr/>
                    <a:lstStyle/>
                    <a:p>
                      <a:pPr algn="just">
                        <a:lnSpc>
                          <a:spcPct val="107000"/>
                        </a:lnSpc>
                        <a:spcAft>
                          <a:spcPts val="800"/>
                        </a:spcAft>
                        <a:buNone/>
                      </a:pPr>
                      <a:r>
                        <a:rPr lang="en-NZ" sz="2400" kern="100" dirty="0">
                          <a:effectLst/>
                        </a:rPr>
                        <a:t>Participation</a:t>
                      </a: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buNone/>
                      </a:pPr>
                      <a:r>
                        <a:rPr lang="en-NZ" sz="2400" kern="100">
                          <a:effectLst/>
                        </a:rPr>
                        <a:t>The percentage of students who disclose disability each year remains stable within 1% or increases.</a:t>
                      </a:r>
                      <a:endParaRPr lang="en-NZ"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9662265"/>
                  </a:ext>
                </a:extLst>
              </a:tr>
              <a:tr h="769326">
                <a:tc>
                  <a:txBody>
                    <a:bodyPr/>
                    <a:lstStyle/>
                    <a:p>
                      <a:endParaRPr lang="en-NZ" sz="2400" kern="100" dirty="0">
                        <a:effectLst/>
                        <a:latin typeface="Aptos" panose="020B00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rPr>
                        <a:t>The percentage of staff who disclose disability each year remains stable within 1% or increases.</a:t>
                      </a: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3570503"/>
                  </a:ext>
                </a:extLst>
              </a:tr>
              <a:tr h="769326">
                <a:tc>
                  <a:txBody>
                    <a:bodyPr/>
                    <a:lstStyle/>
                    <a:p>
                      <a:pPr algn="just">
                        <a:lnSpc>
                          <a:spcPct val="107000"/>
                        </a:lnSpc>
                        <a:spcAft>
                          <a:spcPts val="800"/>
                        </a:spcAft>
                        <a:buNone/>
                      </a:pPr>
                      <a:r>
                        <a:rPr lang="en-NZ" sz="2400" kern="100" dirty="0">
                          <a:effectLst/>
                        </a:rPr>
                        <a:t>Experience</a:t>
                      </a: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buNone/>
                      </a:pPr>
                      <a:r>
                        <a:rPr lang="en-NZ" sz="2400" kern="100" dirty="0">
                          <a:effectLst/>
                        </a:rPr>
                        <a:t>Learning and Teaching Survey: Average overall satisfaction scores for disabled learners are within 2% of non-disabled learners or higher.</a:t>
                      </a: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2881971"/>
                  </a:ext>
                </a:extLst>
              </a:tr>
              <a:tr h="769326">
                <a:tc>
                  <a:txBody>
                    <a:bodyPr/>
                    <a:lstStyle/>
                    <a:p>
                      <a:pPr algn="just">
                        <a:lnSpc>
                          <a:spcPct val="107000"/>
                        </a:lnSpc>
                        <a:spcAft>
                          <a:spcPts val="800"/>
                        </a:spcAft>
                        <a:buNone/>
                      </a:pPr>
                      <a:r>
                        <a:rPr lang="en-NZ" sz="2400" kern="100" dirty="0">
                          <a:effectLst/>
                        </a:rPr>
                        <a:t> </a:t>
                      </a: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rPr>
                        <a:t>Staff Experience Survey: Average overall satisfaction scores for staff with disability are within 2% of non-disabled staff or higher.</a:t>
                      </a: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245117"/>
                  </a:ext>
                </a:extLst>
              </a:tr>
              <a:tr h="769326">
                <a:tc>
                  <a:txBody>
                    <a:bodyPr/>
                    <a:lstStyle/>
                    <a:p>
                      <a:pPr algn="just">
                        <a:lnSpc>
                          <a:spcPct val="107000"/>
                        </a:lnSpc>
                        <a:spcAft>
                          <a:spcPts val="800"/>
                        </a:spcAft>
                        <a:buNone/>
                      </a:pPr>
                      <a:r>
                        <a:rPr lang="en-NZ" sz="2400" kern="100">
                          <a:effectLst/>
                        </a:rPr>
                        <a:t>Achievement</a:t>
                      </a:r>
                      <a:endParaRPr lang="en-NZ"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buNone/>
                      </a:pPr>
                      <a:r>
                        <a:rPr lang="en-NZ" sz="2400" kern="100" dirty="0">
                          <a:effectLst/>
                        </a:rPr>
                        <a:t>Overall course pass rates for disabled learners are within 2% of non-disabled learners or higher, at all levels.</a:t>
                      </a: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53589782"/>
                  </a:ext>
                </a:extLst>
              </a:tr>
              <a:tr h="769326">
                <a:tc>
                  <a:txBody>
                    <a:bodyPr/>
                    <a:lstStyle/>
                    <a:p>
                      <a:pPr algn="just">
                        <a:lnSpc>
                          <a:spcPct val="107000"/>
                        </a:lnSpc>
                        <a:spcAft>
                          <a:spcPts val="800"/>
                        </a:spcAft>
                        <a:buNone/>
                      </a:pPr>
                      <a:r>
                        <a:rPr lang="en-NZ" sz="2400" kern="100">
                          <a:effectLst/>
                        </a:rPr>
                        <a:t> </a:t>
                      </a:r>
                      <a:endParaRPr lang="en-NZ"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NZ" sz="2400" kern="100" dirty="0">
                          <a:effectLst/>
                        </a:rPr>
                        <a:t>Graduate Destination survey: The percentage of disabled learners entering the workforce is within 2% of non-disabled learners or higher.</a:t>
                      </a: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798183"/>
                  </a:ext>
                </a:extLst>
              </a:tr>
            </a:tbl>
          </a:graphicData>
        </a:graphic>
      </p:graphicFrame>
    </p:spTree>
    <p:extLst>
      <p:ext uri="{BB962C8B-B14F-4D97-AF65-F5344CB8AC3E}">
        <p14:creationId xmlns:p14="http://schemas.microsoft.com/office/powerpoint/2010/main" val="217269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0B3E4F-C44F-D84F-39D2-86CB449643DB}"/>
              </a:ext>
            </a:extLst>
          </p:cNvPr>
          <p:cNvSpPr>
            <a:spLocks noGrp="1"/>
          </p:cNvSpPr>
          <p:nvPr>
            <p:ph type="title"/>
          </p:nvPr>
        </p:nvSpPr>
        <p:spPr/>
        <p:txBody>
          <a:bodyPr/>
          <a:lstStyle/>
          <a:p>
            <a:r>
              <a:rPr lang="en-NZ" dirty="0">
                <a:solidFill>
                  <a:schemeClr val="accent3"/>
                </a:solidFill>
              </a:rPr>
              <a:t>Context</a:t>
            </a:r>
          </a:p>
        </p:txBody>
      </p:sp>
      <p:sp>
        <p:nvSpPr>
          <p:cNvPr id="3" name="Content Placeholder 2">
            <a:extLst>
              <a:ext uri="{FF2B5EF4-FFF2-40B4-BE49-F238E27FC236}">
                <a16:creationId xmlns:a16="http://schemas.microsoft.com/office/drawing/2014/main" id="{99A0EEBC-2ED4-95C1-65E7-DE780FB5F53E}"/>
              </a:ext>
            </a:extLst>
          </p:cNvPr>
          <p:cNvSpPr>
            <a:spLocks noGrp="1"/>
          </p:cNvSpPr>
          <p:nvPr>
            <p:ph idx="1"/>
          </p:nvPr>
        </p:nvSpPr>
        <p:spPr>
          <a:xfrm>
            <a:off x="5136170" y="2578608"/>
            <a:ext cx="6537960" cy="3767328"/>
          </a:xfrm>
        </p:spPr>
        <p:txBody>
          <a:bodyPr>
            <a:normAutofit/>
          </a:bodyPr>
          <a:lstStyle/>
          <a:p>
            <a:endParaRPr lang="en-NZ" sz="1800" dirty="0"/>
          </a:p>
        </p:txBody>
      </p:sp>
      <p:pic>
        <p:nvPicPr>
          <p:cNvPr id="2054" name="Picture 6" descr="TEC Logo - LINQ">
            <a:extLst>
              <a:ext uri="{FF2B5EF4-FFF2-40B4-BE49-F238E27FC236}">
                <a16:creationId xmlns:a16="http://schemas.microsoft.com/office/drawing/2014/main" id="{F4783E0E-B8EF-9A43-EDF1-1041439C4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38" y="2070167"/>
            <a:ext cx="11496675"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23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A3F7B-1DD1-7BD6-C8BF-E914EA655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04951-23E6-7369-1CB9-115904296431}"/>
              </a:ext>
            </a:extLst>
          </p:cNvPr>
          <p:cNvSpPr>
            <a:spLocks noGrp="1"/>
          </p:cNvSpPr>
          <p:nvPr>
            <p:ph type="title"/>
          </p:nvPr>
        </p:nvSpPr>
        <p:spPr/>
        <p:txBody>
          <a:bodyPr/>
          <a:lstStyle/>
          <a:p>
            <a:r>
              <a:rPr lang="en-NZ" dirty="0">
                <a:solidFill>
                  <a:schemeClr val="accent3"/>
                </a:solidFill>
              </a:rPr>
              <a:t>What has been helpful?</a:t>
            </a:r>
          </a:p>
        </p:txBody>
      </p:sp>
      <p:sp>
        <p:nvSpPr>
          <p:cNvPr id="3" name="Content Placeholder 2">
            <a:extLst>
              <a:ext uri="{FF2B5EF4-FFF2-40B4-BE49-F238E27FC236}">
                <a16:creationId xmlns:a16="http://schemas.microsoft.com/office/drawing/2014/main" id="{7FF2DAC1-CF3C-306A-6F68-23E3461E418F}"/>
              </a:ext>
            </a:extLst>
          </p:cNvPr>
          <p:cNvSpPr>
            <a:spLocks noGrp="1"/>
          </p:cNvSpPr>
          <p:nvPr>
            <p:ph idx="1"/>
          </p:nvPr>
        </p:nvSpPr>
        <p:spPr/>
        <p:txBody>
          <a:bodyPr>
            <a:normAutofit/>
          </a:bodyPr>
          <a:lstStyle/>
          <a:p>
            <a:pPr marL="571500" indent="-571500">
              <a:buFont typeface="Arial" panose="020B0604020202020204" pitchFamily="34" charset="0"/>
              <a:buChar char="•"/>
            </a:pPr>
            <a:r>
              <a:rPr lang="en-NZ" sz="3600" dirty="0"/>
              <a:t>Kia </a:t>
            </a:r>
            <a:r>
              <a:rPr lang="en-NZ" sz="3600" dirty="0" err="1"/>
              <a:t>Ōrite</a:t>
            </a:r>
            <a:r>
              <a:rPr lang="en-NZ" sz="3600" dirty="0"/>
              <a:t> toolkit</a:t>
            </a:r>
          </a:p>
          <a:p>
            <a:pPr marL="571500" indent="-571500">
              <a:buFont typeface="Arial" panose="020B0604020202020204" pitchFamily="34" charset="0"/>
              <a:buChar char="•"/>
            </a:pPr>
            <a:r>
              <a:rPr lang="en-NZ" sz="3600" dirty="0"/>
              <a:t>The early establishment of the DAPRG</a:t>
            </a:r>
          </a:p>
          <a:p>
            <a:pPr marL="571500" indent="-571500">
              <a:buFont typeface="Arial" panose="020B0604020202020204" pitchFamily="34" charset="0"/>
              <a:buChar char="•"/>
            </a:pPr>
            <a:r>
              <a:rPr lang="en-NZ" sz="3600" dirty="0"/>
              <a:t>Strong institutional support</a:t>
            </a:r>
          </a:p>
          <a:p>
            <a:pPr marL="571500" indent="-571500">
              <a:buFont typeface="Arial" panose="020B0604020202020204" pitchFamily="34" charset="0"/>
              <a:buChar char="•"/>
            </a:pPr>
            <a:r>
              <a:rPr lang="en-NZ" sz="3600" dirty="0"/>
              <a:t>Quality data</a:t>
            </a:r>
          </a:p>
          <a:p>
            <a:pPr marL="571500" indent="-571500">
              <a:buFont typeface="Arial" panose="020B0604020202020204" pitchFamily="34" charset="0"/>
              <a:buChar char="•"/>
            </a:pPr>
            <a:endParaRPr lang="en-NZ" sz="3600" dirty="0"/>
          </a:p>
          <a:p>
            <a:endParaRPr lang="en-NZ" sz="3600" dirty="0"/>
          </a:p>
        </p:txBody>
      </p:sp>
      <p:pic>
        <p:nvPicPr>
          <p:cNvPr id="6" name="Picture 5">
            <a:extLst>
              <a:ext uri="{FF2B5EF4-FFF2-40B4-BE49-F238E27FC236}">
                <a16:creationId xmlns:a16="http://schemas.microsoft.com/office/drawing/2014/main" id="{ECD95D10-9FE9-5A4D-95DD-896337809FA0}"/>
              </a:ext>
            </a:extLst>
          </p:cNvPr>
          <p:cNvPicPr>
            <a:picLocks noChangeAspect="1"/>
          </p:cNvPicPr>
          <p:nvPr/>
        </p:nvPicPr>
        <p:blipFill>
          <a:blip r:embed="rId3"/>
          <a:stretch>
            <a:fillRect/>
          </a:stretch>
        </p:blipFill>
        <p:spPr>
          <a:xfrm>
            <a:off x="6227380" y="4838543"/>
            <a:ext cx="5830120" cy="1780456"/>
          </a:xfrm>
          <a:prstGeom prst="rect">
            <a:avLst/>
          </a:prstGeom>
          <a:effectLst>
            <a:outerShdw blurRad="101600" dist="38100" dir="8100000" sx="103000" sy="103000" algn="tr" rotWithShape="0">
              <a:prstClr val="black">
                <a:alpha val="40000"/>
              </a:prstClr>
            </a:outerShdw>
          </a:effectLst>
        </p:spPr>
      </p:pic>
    </p:spTree>
    <p:extLst>
      <p:ext uri="{BB962C8B-B14F-4D97-AF65-F5344CB8AC3E}">
        <p14:creationId xmlns:p14="http://schemas.microsoft.com/office/powerpoint/2010/main" val="136398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71D2-56B7-9EEB-20C9-43DEBD7E8BCE}"/>
              </a:ext>
            </a:extLst>
          </p:cNvPr>
          <p:cNvSpPr>
            <a:spLocks noGrp="1"/>
          </p:cNvSpPr>
          <p:nvPr>
            <p:ph type="title"/>
          </p:nvPr>
        </p:nvSpPr>
        <p:spPr/>
        <p:txBody>
          <a:bodyPr/>
          <a:lstStyle/>
          <a:p>
            <a:r>
              <a:rPr lang="en-NZ" dirty="0">
                <a:solidFill>
                  <a:schemeClr val="accent3"/>
                </a:solidFill>
              </a:rPr>
              <a:t>What do we need?</a:t>
            </a:r>
          </a:p>
        </p:txBody>
      </p:sp>
      <p:sp>
        <p:nvSpPr>
          <p:cNvPr id="3" name="Content Placeholder 2">
            <a:extLst>
              <a:ext uri="{FF2B5EF4-FFF2-40B4-BE49-F238E27FC236}">
                <a16:creationId xmlns:a16="http://schemas.microsoft.com/office/drawing/2014/main" id="{9F1569BB-1A44-3087-D8C0-E8C3CE264D77}"/>
              </a:ext>
            </a:extLst>
          </p:cNvPr>
          <p:cNvSpPr>
            <a:spLocks noGrp="1"/>
          </p:cNvSpPr>
          <p:nvPr>
            <p:ph idx="1"/>
          </p:nvPr>
        </p:nvSpPr>
        <p:spPr/>
        <p:txBody>
          <a:bodyPr/>
          <a:lstStyle/>
          <a:p>
            <a:r>
              <a:rPr lang="en-NZ" dirty="0"/>
              <a:t>A joined up approach</a:t>
            </a:r>
          </a:p>
        </p:txBody>
      </p:sp>
      <p:grpSp>
        <p:nvGrpSpPr>
          <p:cNvPr id="11" name="Group 10">
            <a:extLst>
              <a:ext uri="{FF2B5EF4-FFF2-40B4-BE49-F238E27FC236}">
                <a16:creationId xmlns:a16="http://schemas.microsoft.com/office/drawing/2014/main" id="{ADE1FA42-D49A-D51B-8541-941F0FB6F5FF}"/>
              </a:ext>
            </a:extLst>
          </p:cNvPr>
          <p:cNvGrpSpPr/>
          <p:nvPr/>
        </p:nvGrpSpPr>
        <p:grpSpPr>
          <a:xfrm>
            <a:off x="1824859" y="2511425"/>
            <a:ext cx="9182100" cy="3800475"/>
            <a:chOff x="1504950" y="2376488"/>
            <a:chExt cx="9182100" cy="3800475"/>
          </a:xfrm>
        </p:grpSpPr>
        <p:pic>
          <p:nvPicPr>
            <p:cNvPr id="4" name="Picture 3">
              <a:extLst>
                <a:ext uri="{FF2B5EF4-FFF2-40B4-BE49-F238E27FC236}">
                  <a16:creationId xmlns:a16="http://schemas.microsoft.com/office/drawing/2014/main" id="{FA9ED84F-530E-91A6-D5DF-7CB6B51B0E5F}"/>
                </a:ext>
              </a:extLst>
            </p:cNvPr>
            <p:cNvPicPr>
              <a:picLocks noChangeAspect="1"/>
            </p:cNvPicPr>
            <p:nvPr/>
          </p:nvPicPr>
          <p:blipFill>
            <a:blip r:embed="rId3"/>
            <a:stretch>
              <a:fillRect/>
            </a:stretch>
          </p:blipFill>
          <p:spPr>
            <a:xfrm>
              <a:off x="1504950" y="2376488"/>
              <a:ext cx="9182100" cy="3800475"/>
            </a:xfrm>
            <a:prstGeom prst="rect">
              <a:avLst/>
            </a:prstGeom>
          </p:spPr>
        </p:pic>
        <p:sp>
          <p:nvSpPr>
            <p:cNvPr id="5" name="Rectangle: Rounded Corners 4">
              <a:extLst>
                <a:ext uri="{FF2B5EF4-FFF2-40B4-BE49-F238E27FC236}">
                  <a16:creationId xmlns:a16="http://schemas.microsoft.com/office/drawing/2014/main" id="{9E32BEBF-8538-750A-19E2-28988A62AF4B}"/>
                </a:ext>
              </a:extLst>
            </p:cNvPr>
            <p:cNvSpPr/>
            <p:nvPr/>
          </p:nvSpPr>
          <p:spPr>
            <a:xfrm>
              <a:off x="1734207" y="2427890"/>
              <a:ext cx="2727434" cy="882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Rounded Corners 6">
              <a:extLst>
                <a:ext uri="{FF2B5EF4-FFF2-40B4-BE49-F238E27FC236}">
                  <a16:creationId xmlns:a16="http://schemas.microsoft.com/office/drawing/2014/main" id="{D901FF6A-1D61-64FF-CEAC-597E7A0330A9}"/>
                </a:ext>
              </a:extLst>
            </p:cNvPr>
            <p:cNvSpPr/>
            <p:nvPr/>
          </p:nvSpPr>
          <p:spPr>
            <a:xfrm>
              <a:off x="4135821" y="4276725"/>
              <a:ext cx="1303282" cy="9342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Rounded Corners 5">
              <a:extLst>
                <a:ext uri="{FF2B5EF4-FFF2-40B4-BE49-F238E27FC236}">
                  <a16:creationId xmlns:a16="http://schemas.microsoft.com/office/drawing/2014/main" id="{7ABF2D58-CC1A-9E47-5A82-A5301E7C97E1}"/>
                </a:ext>
              </a:extLst>
            </p:cNvPr>
            <p:cNvSpPr/>
            <p:nvPr/>
          </p:nvSpPr>
          <p:spPr>
            <a:xfrm>
              <a:off x="6537435" y="2376488"/>
              <a:ext cx="3016468" cy="9342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8" name="Rectangle: Rounded Corners 17">
            <a:extLst>
              <a:ext uri="{FF2B5EF4-FFF2-40B4-BE49-F238E27FC236}">
                <a16:creationId xmlns:a16="http://schemas.microsoft.com/office/drawing/2014/main" id="{F8490E96-6D2D-A045-5DF5-37E074D62C16}"/>
              </a:ext>
            </a:extLst>
          </p:cNvPr>
          <p:cNvSpPr/>
          <p:nvPr/>
        </p:nvSpPr>
        <p:spPr>
          <a:xfrm>
            <a:off x="5628290" y="2511425"/>
            <a:ext cx="5607926" cy="43465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10708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C3014-99B9-370A-AEBB-5575ECD82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84C86-C91D-6FE3-1FC1-070515E2EC4D}"/>
              </a:ext>
            </a:extLst>
          </p:cNvPr>
          <p:cNvSpPr>
            <a:spLocks noGrp="1"/>
          </p:cNvSpPr>
          <p:nvPr>
            <p:ph type="title"/>
          </p:nvPr>
        </p:nvSpPr>
        <p:spPr/>
        <p:txBody>
          <a:bodyPr/>
          <a:lstStyle/>
          <a:p>
            <a:r>
              <a:rPr lang="en-NZ" dirty="0">
                <a:solidFill>
                  <a:schemeClr val="accent3"/>
                </a:solidFill>
              </a:rPr>
              <a:t>What do we need?</a:t>
            </a:r>
          </a:p>
        </p:txBody>
      </p:sp>
      <p:sp>
        <p:nvSpPr>
          <p:cNvPr id="3" name="Content Placeholder 2">
            <a:extLst>
              <a:ext uri="{FF2B5EF4-FFF2-40B4-BE49-F238E27FC236}">
                <a16:creationId xmlns:a16="http://schemas.microsoft.com/office/drawing/2014/main" id="{7D022025-0D99-0646-8395-02420A457A46}"/>
              </a:ext>
            </a:extLst>
          </p:cNvPr>
          <p:cNvSpPr>
            <a:spLocks noGrp="1"/>
          </p:cNvSpPr>
          <p:nvPr>
            <p:ph idx="1"/>
          </p:nvPr>
        </p:nvSpPr>
        <p:spPr/>
        <p:txBody>
          <a:bodyPr/>
          <a:lstStyle/>
          <a:p>
            <a:r>
              <a:rPr lang="en-NZ" dirty="0"/>
              <a:t>A joined up approach</a:t>
            </a:r>
          </a:p>
        </p:txBody>
      </p:sp>
      <p:grpSp>
        <p:nvGrpSpPr>
          <p:cNvPr id="11" name="Group 10">
            <a:extLst>
              <a:ext uri="{FF2B5EF4-FFF2-40B4-BE49-F238E27FC236}">
                <a16:creationId xmlns:a16="http://schemas.microsoft.com/office/drawing/2014/main" id="{AA4D06FA-2210-F2D0-F2C8-F72E2FAF6B4A}"/>
              </a:ext>
            </a:extLst>
          </p:cNvPr>
          <p:cNvGrpSpPr/>
          <p:nvPr/>
        </p:nvGrpSpPr>
        <p:grpSpPr>
          <a:xfrm>
            <a:off x="1824859" y="2511425"/>
            <a:ext cx="9182100" cy="3800475"/>
            <a:chOff x="1504950" y="2376488"/>
            <a:chExt cx="9182100" cy="3800475"/>
          </a:xfrm>
        </p:grpSpPr>
        <p:pic>
          <p:nvPicPr>
            <p:cNvPr id="4" name="Picture 3">
              <a:extLst>
                <a:ext uri="{FF2B5EF4-FFF2-40B4-BE49-F238E27FC236}">
                  <a16:creationId xmlns:a16="http://schemas.microsoft.com/office/drawing/2014/main" id="{066DE459-9AB1-9A53-B7DE-3BEF15BA5724}"/>
                </a:ext>
              </a:extLst>
            </p:cNvPr>
            <p:cNvPicPr>
              <a:picLocks noChangeAspect="1"/>
            </p:cNvPicPr>
            <p:nvPr/>
          </p:nvPicPr>
          <p:blipFill>
            <a:blip r:embed="rId3"/>
            <a:stretch>
              <a:fillRect/>
            </a:stretch>
          </p:blipFill>
          <p:spPr>
            <a:xfrm>
              <a:off x="1504950" y="2376488"/>
              <a:ext cx="9182100" cy="3800475"/>
            </a:xfrm>
            <a:prstGeom prst="rect">
              <a:avLst/>
            </a:prstGeom>
          </p:spPr>
        </p:pic>
        <p:sp>
          <p:nvSpPr>
            <p:cNvPr id="5" name="Rectangle: Rounded Corners 4">
              <a:extLst>
                <a:ext uri="{FF2B5EF4-FFF2-40B4-BE49-F238E27FC236}">
                  <a16:creationId xmlns:a16="http://schemas.microsoft.com/office/drawing/2014/main" id="{637B7EC8-B1A0-478A-701B-96211B02705A}"/>
                </a:ext>
              </a:extLst>
            </p:cNvPr>
            <p:cNvSpPr/>
            <p:nvPr/>
          </p:nvSpPr>
          <p:spPr>
            <a:xfrm>
              <a:off x="1734207" y="2427890"/>
              <a:ext cx="2727434" cy="882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Rounded Corners 6">
              <a:extLst>
                <a:ext uri="{FF2B5EF4-FFF2-40B4-BE49-F238E27FC236}">
                  <a16:creationId xmlns:a16="http://schemas.microsoft.com/office/drawing/2014/main" id="{34D05707-E161-69FB-DF19-81DC5B9AF703}"/>
                </a:ext>
              </a:extLst>
            </p:cNvPr>
            <p:cNvSpPr/>
            <p:nvPr/>
          </p:nvSpPr>
          <p:spPr>
            <a:xfrm>
              <a:off x="4135821" y="4276725"/>
              <a:ext cx="1303282" cy="9342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Rounded Corners 5">
              <a:extLst>
                <a:ext uri="{FF2B5EF4-FFF2-40B4-BE49-F238E27FC236}">
                  <a16:creationId xmlns:a16="http://schemas.microsoft.com/office/drawing/2014/main" id="{B4FDD838-03EB-9103-E9EE-C07DA48EA59B}"/>
                </a:ext>
              </a:extLst>
            </p:cNvPr>
            <p:cNvSpPr/>
            <p:nvPr/>
          </p:nvSpPr>
          <p:spPr>
            <a:xfrm>
              <a:off x="6537435" y="2376488"/>
              <a:ext cx="3016468" cy="9342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21253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64D8-63B3-2445-D9D9-CA470F06AE7D}"/>
              </a:ext>
            </a:extLst>
          </p:cNvPr>
          <p:cNvSpPr>
            <a:spLocks noGrp="1"/>
          </p:cNvSpPr>
          <p:nvPr>
            <p:ph type="title"/>
          </p:nvPr>
        </p:nvSpPr>
        <p:spPr/>
        <p:txBody>
          <a:bodyPr/>
          <a:lstStyle/>
          <a:p>
            <a:r>
              <a:rPr lang="en-NZ" dirty="0">
                <a:solidFill>
                  <a:schemeClr val="accent3"/>
                </a:solidFill>
              </a:rPr>
              <a:t>Conclusions</a:t>
            </a:r>
          </a:p>
        </p:txBody>
      </p:sp>
      <p:sp>
        <p:nvSpPr>
          <p:cNvPr id="3" name="Content Placeholder 2">
            <a:extLst>
              <a:ext uri="{FF2B5EF4-FFF2-40B4-BE49-F238E27FC236}">
                <a16:creationId xmlns:a16="http://schemas.microsoft.com/office/drawing/2014/main" id="{E95E4E05-ED7E-8579-3743-25A7AA2AB8A7}"/>
              </a:ext>
            </a:extLst>
          </p:cNvPr>
          <p:cNvSpPr>
            <a:spLocks noGrp="1"/>
          </p:cNvSpPr>
          <p:nvPr>
            <p:ph idx="1"/>
          </p:nvPr>
        </p:nvSpPr>
        <p:spPr/>
        <p:txBody>
          <a:bodyPr/>
          <a:lstStyle/>
          <a:p>
            <a:r>
              <a:rPr lang="en-NZ" dirty="0"/>
              <a:t>Fortune favours the prepared</a:t>
            </a:r>
          </a:p>
          <a:p>
            <a:r>
              <a:rPr lang="en-NZ" dirty="0"/>
              <a:t>Isolationism is counterproductive</a:t>
            </a:r>
          </a:p>
          <a:p>
            <a:r>
              <a:rPr lang="en-NZ" dirty="0"/>
              <a:t>We’re ready for external standards and benchmarks</a:t>
            </a:r>
          </a:p>
        </p:txBody>
      </p:sp>
    </p:spTree>
    <p:extLst>
      <p:ext uri="{BB962C8B-B14F-4D97-AF65-F5344CB8AC3E}">
        <p14:creationId xmlns:p14="http://schemas.microsoft.com/office/powerpoint/2010/main" val="31591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E7141-9C54-97B0-7BE8-CE5210627BEA}"/>
              </a:ext>
            </a:extLst>
          </p:cNvPr>
          <p:cNvSpPr>
            <a:spLocks noGrp="1"/>
          </p:cNvSpPr>
          <p:nvPr>
            <p:ph type="title"/>
          </p:nvPr>
        </p:nvSpPr>
        <p:spPr/>
        <p:txBody>
          <a:bodyPr/>
          <a:lstStyle/>
          <a:p>
            <a:r>
              <a:rPr lang="en-NZ" dirty="0">
                <a:solidFill>
                  <a:schemeClr val="accent3"/>
                </a:solidFill>
              </a:rPr>
              <a:t>Coda</a:t>
            </a:r>
          </a:p>
        </p:txBody>
      </p:sp>
      <p:graphicFrame>
        <p:nvGraphicFramePr>
          <p:cNvPr id="4" name="Content Placeholder 3">
            <a:extLst>
              <a:ext uri="{FF2B5EF4-FFF2-40B4-BE49-F238E27FC236}">
                <a16:creationId xmlns:a16="http://schemas.microsoft.com/office/drawing/2014/main" id="{20099A90-AF67-0F82-0E6D-3CCDB02755A1}"/>
              </a:ext>
            </a:extLst>
          </p:cNvPr>
          <p:cNvGraphicFramePr>
            <a:graphicFrameLocks noGrp="1"/>
          </p:cNvGraphicFramePr>
          <p:nvPr>
            <p:ph idx="1"/>
            <p:extLst>
              <p:ext uri="{D42A27DB-BD31-4B8C-83A1-F6EECF244321}">
                <p14:modId xmlns:p14="http://schemas.microsoft.com/office/powerpoint/2010/main" val="1502612404"/>
              </p:ext>
            </p:extLst>
          </p:nvPr>
        </p:nvGraphicFramePr>
        <p:xfrm>
          <a:off x="199696" y="1498967"/>
          <a:ext cx="10899227" cy="4224536"/>
        </p:xfrm>
        <a:graphic>
          <a:graphicData uri="http://schemas.openxmlformats.org/drawingml/2006/table">
            <a:tbl>
              <a:tblPr firstRow="1" firstCol="1" bandRow="1">
                <a:tableStyleId>{2D5ABB26-0587-4C30-8999-92F81FD0307C}</a:tableStyleId>
              </a:tblPr>
              <a:tblGrid>
                <a:gridCol w="7386869">
                  <a:extLst>
                    <a:ext uri="{9D8B030D-6E8A-4147-A177-3AD203B41FA5}">
                      <a16:colId xmlns:a16="http://schemas.microsoft.com/office/drawing/2014/main" val="4066840702"/>
                    </a:ext>
                  </a:extLst>
                </a:gridCol>
                <a:gridCol w="1756179">
                  <a:extLst>
                    <a:ext uri="{9D8B030D-6E8A-4147-A177-3AD203B41FA5}">
                      <a16:colId xmlns:a16="http://schemas.microsoft.com/office/drawing/2014/main" val="2221202503"/>
                    </a:ext>
                  </a:extLst>
                </a:gridCol>
                <a:gridCol w="1756179">
                  <a:extLst>
                    <a:ext uri="{9D8B030D-6E8A-4147-A177-3AD203B41FA5}">
                      <a16:colId xmlns:a16="http://schemas.microsoft.com/office/drawing/2014/main" val="615180913"/>
                    </a:ext>
                  </a:extLst>
                </a:gridCol>
              </a:tblGrid>
              <a:tr h="377932">
                <a:tc>
                  <a:txBody>
                    <a:bodyPr/>
                    <a:lstStyle/>
                    <a:p>
                      <a:pPr>
                        <a:lnSpc>
                          <a:spcPct val="107000"/>
                        </a:lnSpc>
                        <a:spcAft>
                          <a:spcPts val="800"/>
                        </a:spcAft>
                        <a:buNone/>
                      </a:pPr>
                      <a:r>
                        <a:rPr lang="en-NZ" sz="2400" b="1" kern="100" dirty="0">
                          <a:effectLst/>
                        </a:rPr>
                        <a:t>Draft benchmark</a:t>
                      </a:r>
                      <a:endParaRPr lang="en-NZ"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b="1" kern="100" dirty="0">
                          <a:effectLst/>
                          <a:latin typeface="Aptos" panose="020B0004020202020204" pitchFamily="34" charset="0"/>
                          <a:ea typeface="Aptos" panose="020B0004020202020204" pitchFamily="34" charset="0"/>
                          <a:cs typeface="Times New Roman" panose="02020603050405020304" pitchFamily="18" charset="0"/>
                        </a:rPr>
                        <a:t>Status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b="1" kern="100" dirty="0">
                          <a:effectLst/>
                          <a:latin typeface="Aptos" panose="020B0004020202020204" pitchFamily="34" charset="0"/>
                          <a:ea typeface="Aptos" panose="020B0004020202020204" pitchFamily="34" charset="0"/>
                          <a:cs typeface="Times New Roman" panose="02020603050405020304" pitchFamily="18" charset="0"/>
                        </a:rPr>
                        <a:t>Queries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747178"/>
                  </a:ext>
                </a:extLst>
              </a:tr>
              <a:tr h="550971">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1. The institution has governance oversight of TEL accessibility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9662265"/>
                  </a:ext>
                </a:extLst>
              </a:tr>
              <a:tr h="551793">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2. The institution’s strategic plan addresses TEL accessibility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addresses?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3570503"/>
                  </a:ext>
                </a:extLst>
              </a:tr>
              <a:tr h="769326">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3. Policies, procedures and guidelines provide a framework for how TEL accessibility is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In progress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881971"/>
                  </a:ext>
                </a:extLst>
              </a:tr>
              <a:tr h="769326">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4. Staff development on creating accessible content and integrating accessible technologies is provided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In progress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245117"/>
                  </a:ext>
                </a:extLst>
              </a:tr>
              <a:tr h="769326">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5. Students have support in their use of TEL accessibility services and resources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589782"/>
                  </a:ext>
                </a:extLst>
              </a:tr>
            </a:tbl>
          </a:graphicData>
        </a:graphic>
      </p:graphicFrame>
      <p:sp>
        <p:nvSpPr>
          <p:cNvPr id="5" name="Rectangle: Rounded Corners 4">
            <a:extLst>
              <a:ext uri="{FF2B5EF4-FFF2-40B4-BE49-F238E27FC236}">
                <a16:creationId xmlns:a16="http://schemas.microsoft.com/office/drawing/2014/main" id="{D02A57B5-56DB-F5BB-67B6-FDE73C54610D}"/>
              </a:ext>
            </a:extLst>
          </p:cNvPr>
          <p:cNvSpPr/>
          <p:nvPr/>
        </p:nvSpPr>
        <p:spPr>
          <a:xfrm>
            <a:off x="9348952" y="977462"/>
            <a:ext cx="2004848" cy="523415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9086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6D3EA-9E8E-FB09-37AB-95BB18236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172CA-6E24-344D-D57B-17D3F6DCA0F9}"/>
              </a:ext>
            </a:extLst>
          </p:cNvPr>
          <p:cNvSpPr>
            <a:spLocks noGrp="1"/>
          </p:cNvSpPr>
          <p:nvPr>
            <p:ph type="title"/>
          </p:nvPr>
        </p:nvSpPr>
        <p:spPr/>
        <p:txBody>
          <a:bodyPr/>
          <a:lstStyle/>
          <a:p>
            <a:r>
              <a:rPr lang="en-NZ" dirty="0">
                <a:solidFill>
                  <a:schemeClr val="accent3"/>
                </a:solidFill>
              </a:rPr>
              <a:t>Coda</a:t>
            </a:r>
          </a:p>
        </p:txBody>
      </p:sp>
      <p:graphicFrame>
        <p:nvGraphicFramePr>
          <p:cNvPr id="4" name="Content Placeholder 3">
            <a:extLst>
              <a:ext uri="{FF2B5EF4-FFF2-40B4-BE49-F238E27FC236}">
                <a16:creationId xmlns:a16="http://schemas.microsoft.com/office/drawing/2014/main" id="{E9E1FB27-371B-CAAA-CAD0-BBE797829DB9}"/>
              </a:ext>
            </a:extLst>
          </p:cNvPr>
          <p:cNvGraphicFramePr>
            <a:graphicFrameLocks noGrp="1"/>
          </p:cNvGraphicFramePr>
          <p:nvPr>
            <p:ph idx="1"/>
            <p:extLst>
              <p:ext uri="{D42A27DB-BD31-4B8C-83A1-F6EECF244321}">
                <p14:modId xmlns:p14="http://schemas.microsoft.com/office/powerpoint/2010/main" val="3663035378"/>
              </p:ext>
            </p:extLst>
          </p:nvPr>
        </p:nvGraphicFramePr>
        <p:xfrm>
          <a:off x="199696" y="1498967"/>
          <a:ext cx="10899227" cy="2801013"/>
        </p:xfrm>
        <a:graphic>
          <a:graphicData uri="http://schemas.openxmlformats.org/drawingml/2006/table">
            <a:tbl>
              <a:tblPr firstRow="1" firstCol="1" bandRow="1">
                <a:tableStyleId>{2D5ABB26-0587-4C30-8999-92F81FD0307C}</a:tableStyleId>
              </a:tblPr>
              <a:tblGrid>
                <a:gridCol w="7386869">
                  <a:extLst>
                    <a:ext uri="{9D8B030D-6E8A-4147-A177-3AD203B41FA5}">
                      <a16:colId xmlns:a16="http://schemas.microsoft.com/office/drawing/2014/main" val="4066840702"/>
                    </a:ext>
                  </a:extLst>
                </a:gridCol>
                <a:gridCol w="1756179">
                  <a:extLst>
                    <a:ext uri="{9D8B030D-6E8A-4147-A177-3AD203B41FA5}">
                      <a16:colId xmlns:a16="http://schemas.microsoft.com/office/drawing/2014/main" val="2221202503"/>
                    </a:ext>
                  </a:extLst>
                </a:gridCol>
                <a:gridCol w="1756179">
                  <a:extLst>
                    <a:ext uri="{9D8B030D-6E8A-4147-A177-3AD203B41FA5}">
                      <a16:colId xmlns:a16="http://schemas.microsoft.com/office/drawing/2014/main" val="1300143448"/>
                    </a:ext>
                  </a:extLst>
                </a:gridCol>
              </a:tblGrid>
              <a:tr h="377932">
                <a:tc>
                  <a:txBody>
                    <a:bodyPr/>
                    <a:lstStyle/>
                    <a:p>
                      <a:pPr>
                        <a:lnSpc>
                          <a:spcPct val="107000"/>
                        </a:lnSpc>
                        <a:spcAft>
                          <a:spcPts val="800"/>
                        </a:spcAft>
                        <a:buNone/>
                      </a:pPr>
                      <a:r>
                        <a:rPr lang="en-NZ" sz="2400" b="1" kern="100" dirty="0">
                          <a:effectLst/>
                        </a:rPr>
                        <a:t>Draft benchmark</a:t>
                      </a:r>
                      <a:endParaRPr lang="en-NZ"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b="1" kern="100" dirty="0">
                          <a:effectLst/>
                          <a:latin typeface="Aptos" panose="020B0004020202020204" pitchFamily="34" charset="0"/>
                          <a:ea typeface="Aptos" panose="020B0004020202020204" pitchFamily="34" charset="0"/>
                          <a:cs typeface="Times New Roman" panose="02020603050405020304" pitchFamily="18" charset="0"/>
                        </a:rPr>
                        <a:t>Status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b="1" kern="100" dirty="0">
                          <a:effectLst/>
                          <a:latin typeface="Aptos" panose="020B0004020202020204" pitchFamily="34" charset="0"/>
                          <a:ea typeface="Aptos" panose="020B0004020202020204" pitchFamily="34" charset="0"/>
                          <a:cs typeface="Times New Roman" panose="02020603050405020304" pitchFamily="18" charset="0"/>
                        </a:rPr>
                        <a:t>Queries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747178"/>
                  </a:ext>
                </a:extLst>
              </a:tr>
              <a:tr h="550971">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6. Physical learning spaces are accessible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3375742"/>
                  </a:ext>
                </a:extLst>
              </a:tr>
              <a:tr h="550971">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7. Digital learning platforms are accessible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In progress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9662265"/>
                  </a:ext>
                </a:extLst>
              </a:tr>
              <a:tr h="551793">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8. TEL accessibility is resourced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resourced?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3570503"/>
                  </a:ext>
                </a:extLst>
              </a:tr>
              <a:tr h="769326">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9. TEL accessibility services and resources are regularly evaluated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NZ" sz="24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881971"/>
                  </a:ext>
                </a:extLst>
              </a:tr>
            </a:tbl>
          </a:graphicData>
        </a:graphic>
      </p:graphicFrame>
    </p:spTree>
    <p:extLst>
      <p:ext uri="{BB962C8B-B14F-4D97-AF65-F5344CB8AC3E}">
        <p14:creationId xmlns:p14="http://schemas.microsoft.com/office/powerpoint/2010/main" val="111774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DFBDE-B338-9CD7-F9FF-1E804B991EFD}"/>
              </a:ext>
            </a:extLst>
          </p:cNvPr>
          <p:cNvPicPr>
            <a:picLocks noChangeAspect="1"/>
          </p:cNvPicPr>
          <p:nvPr/>
        </p:nvPicPr>
        <p:blipFill>
          <a:blip r:embed="rId2"/>
          <a:stretch>
            <a:fillRect/>
          </a:stretch>
        </p:blipFill>
        <p:spPr>
          <a:xfrm>
            <a:off x="1024759" y="48173"/>
            <a:ext cx="10184524" cy="6789682"/>
          </a:xfrm>
          <a:prstGeom prst="rect">
            <a:avLst/>
          </a:prstGeom>
        </p:spPr>
      </p:pic>
    </p:spTree>
    <p:extLst>
      <p:ext uri="{BB962C8B-B14F-4D97-AF65-F5344CB8AC3E}">
        <p14:creationId xmlns:p14="http://schemas.microsoft.com/office/powerpoint/2010/main" val="39519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2FFE8-DAC5-9084-9FEE-C4D6BF76100A}"/>
              </a:ext>
            </a:extLst>
          </p:cNvPr>
          <p:cNvSpPr>
            <a:spLocks noGrp="1"/>
          </p:cNvSpPr>
          <p:nvPr>
            <p:ph type="title"/>
          </p:nvPr>
        </p:nvSpPr>
        <p:spPr/>
        <p:txBody>
          <a:bodyPr/>
          <a:lstStyle/>
          <a:p>
            <a:r>
              <a:rPr lang="en-NZ" dirty="0">
                <a:solidFill>
                  <a:schemeClr val="accent3"/>
                </a:solidFill>
              </a:rPr>
              <a:t>Investment Plans</a:t>
            </a:r>
          </a:p>
        </p:txBody>
      </p:sp>
      <p:sp>
        <p:nvSpPr>
          <p:cNvPr id="3" name="Content Placeholder 2">
            <a:extLst>
              <a:ext uri="{FF2B5EF4-FFF2-40B4-BE49-F238E27FC236}">
                <a16:creationId xmlns:a16="http://schemas.microsoft.com/office/drawing/2014/main" id="{431F254D-0ABC-25B1-B107-CC54BC6B3A3D}"/>
              </a:ext>
            </a:extLst>
          </p:cNvPr>
          <p:cNvSpPr>
            <a:spLocks noGrp="1"/>
          </p:cNvSpPr>
          <p:nvPr>
            <p:ph idx="1"/>
          </p:nvPr>
        </p:nvSpPr>
        <p:spPr/>
        <p:txBody>
          <a:bodyPr>
            <a:normAutofit/>
          </a:bodyPr>
          <a:lstStyle/>
          <a:p>
            <a:pPr marL="342900" indent="-342900">
              <a:buFont typeface="Arial" panose="020B0604020202020204" pitchFamily="34" charset="0"/>
              <a:buChar char="•"/>
            </a:pPr>
            <a:r>
              <a:rPr lang="en-NZ" sz="3600" dirty="0"/>
              <a:t>3-year plans prepared by providers and submitted to TEC</a:t>
            </a:r>
          </a:p>
          <a:p>
            <a:pPr marL="342900" indent="-342900">
              <a:buFont typeface="Arial" panose="020B0604020202020204" pitchFamily="34" charset="0"/>
              <a:buChar char="•"/>
            </a:pPr>
            <a:r>
              <a:rPr lang="en-NZ" sz="3600" dirty="0"/>
              <a:t>Learner Success Plan</a:t>
            </a:r>
          </a:p>
          <a:p>
            <a:pPr marL="342900" indent="-342900">
              <a:buFont typeface="Arial" panose="020B0604020202020204" pitchFamily="34" charset="0"/>
              <a:buChar char="•"/>
            </a:pPr>
            <a:r>
              <a:rPr lang="en-NZ" sz="3600" dirty="0"/>
              <a:t>Disability Action Plan</a:t>
            </a:r>
          </a:p>
        </p:txBody>
      </p:sp>
    </p:spTree>
    <p:extLst>
      <p:ext uri="{BB962C8B-B14F-4D97-AF65-F5344CB8AC3E}">
        <p14:creationId xmlns:p14="http://schemas.microsoft.com/office/powerpoint/2010/main" val="418802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47E2-A549-4A50-6995-3AF9A4D1C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B0462-5C33-02F8-B8F1-225459522DBA}"/>
              </a:ext>
            </a:extLst>
          </p:cNvPr>
          <p:cNvSpPr>
            <a:spLocks noGrp="1"/>
          </p:cNvSpPr>
          <p:nvPr>
            <p:ph type="title"/>
          </p:nvPr>
        </p:nvSpPr>
        <p:spPr/>
        <p:txBody>
          <a:bodyPr/>
          <a:lstStyle/>
          <a:p>
            <a:r>
              <a:rPr lang="en-NZ" dirty="0">
                <a:solidFill>
                  <a:schemeClr val="accent3"/>
                </a:solidFill>
              </a:rPr>
              <a:t>Learner Success Plans</a:t>
            </a:r>
          </a:p>
        </p:txBody>
      </p:sp>
      <p:sp>
        <p:nvSpPr>
          <p:cNvPr id="3" name="Content Placeholder 2">
            <a:extLst>
              <a:ext uri="{FF2B5EF4-FFF2-40B4-BE49-F238E27FC236}">
                <a16:creationId xmlns:a16="http://schemas.microsoft.com/office/drawing/2014/main" id="{6B1B44CE-D131-0FFF-BFCD-DCC6B86B5CC2}"/>
              </a:ext>
            </a:extLst>
          </p:cNvPr>
          <p:cNvSpPr>
            <a:spLocks noGrp="1"/>
          </p:cNvSpPr>
          <p:nvPr>
            <p:ph idx="1"/>
          </p:nvPr>
        </p:nvSpPr>
        <p:spPr/>
        <p:txBody>
          <a:bodyPr>
            <a:normAutofit/>
          </a:bodyPr>
          <a:lstStyle/>
          <a:p>
            <a:pPr marL="342900" indent="-342900">
              <a:buFont typeface="Arial" panose="020B0604020202020204" pitchFamily="34" charset="0"/>
              <a:buChar char="•"/>
            </a:pPr>
            <a:r>
              <a:rPr lang="en-NZ" sz="3600" dirty="0"/>
              <a:t>Low socio-economic backgrounds</a:t>
            </a:r>
          </a:p>
          <a:p>
            <a:pPr marL="342900" indent="-342900">
              <a:buFont typeface="Arial" panose="020B0604020202020204" pitchFamily="34" charset="0"/>
              <a:buChar char="•"/>
            </a:pPr>
            <a:r>
              <a:rPr lang="en-NZ" sz="3600" dirty="0"/>
              <a:t>Low prior achievement</a:t>
            </a:r>
          </a:p>
          <a:p>
            <a:pPr marL="342900" indent="-342900">
              <a:buFont typeface="Arial" panose="020B0604020202020204" pitchFamily="34" charset="0"/>
              <a:buChar char="•"/>
            </a:pPr>
            <a:r>
              <a:rPr lang="en-NZ" sz="3600" dirty="0"/>
              <a:t>Disabled</a:t>
            </a:r>
          </a:p>
          <a:p>
            <a:pPr marL="342900" indent="-342900">
              <a:buFont typeface="Arial" panose="020B0604020202020204" pitchFamily="34" charset="0"/>
              <a:buChar char="•"/>
            </a:pPr>
            <a:r>
              <a:rPr lang="en-NZ" sz="3600" dirty="0"/>
              <a:t>Neurodiverse</a:t>
            </a:r>
          </a:p>
          <a:p>
            <a:pPr marL="342900" indent="-342900">
              <a:buFont typeface="Arial" panose="020B0604020202020204" pitchFamily="34" charset="0"/>
              <a:buChar char="•"/>
            </a:pPr>
            <a:r>
              <a:rPr lang="en-NZ" sz="3600" dirty="0"/>
              <a:t>Māori</a:t>
            </a:r>
          </a:p>
          <a:p>
            <a:pPr marL="342900" indent="-342900">
              <a:buFont typeface="Arial" panose="020B0604020202020204" pitchFamily="34" charset="0"/>
              <a:buChar char="•"/>
            </a:pPr>
            <a:r>
              <a:rPr lang="en-NZ" sz="3600" dirty="0"/>
              <a:t>Pacific</a:t>
            </a:r>
          </a:p>
        </p:txBody>
      </p:sp>
      <p:sp>
        <p:nvSpPr>
          <p:cNvPr id="4" name="Rectangle 3">
            <a:extLst>
              <a:ext uri="{FF2B5EF4-FFF2-40B4-BE49-F238E27FC236}">
                <a16:creationId xmlns:a16="http://schemas.microsoft.com/office/drawing/2014/main" id="{CCBB2F7F-92A0-BDE9-1F51-0F88A9EC1577}"/>
              </a:ext>
            </a:extLst>
          </p:cNvPr>
          <p:cNvSpPr/>
          <p:nvPr/>
        </p:nvSpPr>
        <p:spPr>
          <a:xfrm>
            <a:off x="497850" y="2987566"/>
            <a:ext cx="5021182" cy="1325564"/>
          </a:xfrm>
          <a:prstGeom prst="rect">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solidFill>
                <a:schemeClr val="accent3"/>
              </a:solidFill>
            </a:endParaRPr>
          </a:p>
        </p:txBody>
      </p:sp>
    </p:spTree>
    <p:extLst>
      <p:ext uri="{BB962C8B-B14F-4D97-AF65-F5344CB8AC3E}">
        <p14:creationId xmlns:p14="http://schemas.microsoft.com/office/powerpoint/2010/main" val="176103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1A05-ECFC-24AB-A4D0-3FA468165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8E543-7F11-F38C-FDE6-BCA797573A88}"/>
              </a:ext>
            </a:extLst>
          </p:cNvPr>
          <p:cNvSpPr>
            <a:spLocks noGrp="1"/>
          </p:cNvSpPr>
          <p:nvPr>
            <p:ph type="title"/>
          </p:nvPr>
        </p:nvSpPr>
        <p:spPr/>
        <p:txBody>
          <a:bodyPr/>
          <a:lstStyle/>
          <a:p>
            <a:r>
              <a:rPr lang="en-NZ" dirty="0">
                <a:solidFill>
                  <a:schemeClr val="accent3"/>
                </a:solidFill>
              </a:rPr>
              <a:t>Disability Action Plans</a:t>
            </a:r>
          </a:p>
        </p:txBody>
      </p:sp>
      <p:cxnSp>
        <p:nvCxnSpPr>
          <p:cNvPr id="13" name="Straight Arrow Connector 12">
            <a:extLst>
              <a:ext uri="{FF2B5EF4-FFF2-40B4-BE49-F238E27FC236}">
                <a16:creationId xmlns:a16="http://schemas.microsoft.com/office/drawing/2014/main" id="{D02CB75A-5697-E108-6BE6-3B497B885656}"/>
              </a:ext>
            </a:extLst>
          </p:cNvPr>
          <p:cNvCxnSpPr/>
          <p:nvPr/>
        </p:nvCxnSpPr>
        <p:spPr>
          <a:xfrm>
            <a:off x="917027" y="5029200"/>
            <a:ext cx="10357945" cy="0"/>
          </a:xfrm>
          <a:prstGeom prst="straightConnector1">
            <a:avLst/>
          </a:prstGeom>
          <a:ln w="666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AC9644-EF73-98BF-88C7-7D1D7608EB04}"/>
              </a:ext>
            </a:extLst>
          </p:cNvPr>
          <p:cNvSpPr txBox="1"/>
          <p:nvPr/>
        </p:nvSpPr>
        <p:spPr>
          <a:xfrm>
            <a:off x="917027" y="4067849"/>
            <a:ext cx="1892254" cy="715089"/>
          </a:xfrm>
          <a:prstGeom prst="roundRect">
            <a:avLst/>
          </a:prstGeom>
          <a:noFill/>
          <a:ln>
            <a:solidFill>
              <a:srgbClr val="0070C0"/>
            </a:solidFill>
          </a:ln>
        </p:spPr>
        <p:txBody>
          <a:bodyPr wrap="none" rtlCol="0">
            <a:spAutoFit/>
          </a:bodyPr>
          <a:lstStyle/>
          <a:p>
            <a:r>
              <a:rPr lang="en-NZ" dirty="0"/>
              <a:t>Sept 2021</a:t>
            </a:r>
          </a:p>
          <a:p>
            <a:r>
              <a:rPr lang="en-NZ" dirty="0"/>
              <a:t>DAPs mandated </a:t>
            </a:r>
          </a:p>
        </p:txBody>
      </p:sp>
      <p:sp>
        <p:nvSpPr>
          <p:cNvPr id="16" name="TextBox 15">
            <a:extLst>
              <a:ext uri="{FF2B5EF4-FFF2-40B4-BE49-F238E27FC236}">
                <a16:creationId xmlns:a16="http://schemas.microsoft.com/office/drawing/2014/main" id="{B2D6DFEE-A424-A191-03F8-2BC360365A04}"/>
              </a:ext>
            </a:extLst>
          </p:cNvPr>
          <p:cNvSpPr txBox="1"/>
          <p:nvPr/>
        </p:nvSpPr>
        <p:spPr>
          <a:xfrm>
            <a:off x="3028460" y="3413635"/>
            <a:ext cx="2412000" cy="720000"/>
          </a:xfrm>
          <a:prstGeom prst="roundRect">
            <a:avLst/>
          </a:prstGeom>
          <a:noFill/>
          <a:ln>
            <a:solidFill>
              <a:srgbClr val="0070C0"/>
            </a:solidFill>
          </a:ln>
        </p:spPr>
        <p:txBody>
          <a:bodyPr wrap="none" rtlCol="0">
            <a:spAutoFit/>
          </a:bodyPr>
          <a:lstStyle/>
          <a:p>
            <a:r>
              <a:rPr lang="en-NZ" dirty="0"/>
              <a:t>June 2022</a:t>
            </a:r>
          </a:p>
          <a:p>
            <a:r>
              <a:rPr lang="en-NZ" dirty="0"/>
              <a:t>First DAPs submitted</a:t>
            </a:r>
          </a:p>
        </p:txBody>
      </p:sp>
      <p:sp>
        <p:nvSpPr>
          <p:cNvPr id="17" name="TextBox 16">
            <a:extLst>
              <a:ext uri="{FF2B5EF4-FFF2-40B4-BE49-F238E27FC236}">
                <a16:creationId xmlns:a16="http://schemas.microsoft.com/office/drawing/2014/main" id="{AFA2E0EA-3FE7-CC96-2A6C-6F948E057AE4}"/>
              </a:ext>
            </a:extLst>
          </p:cNvPr>
          <p:cNvSpPr txBox="1"/>
          <p:nvPr/>
        </p:nvSpPr>
        <p:spPr>
          <a:xfrm>
            <a:off x="4680026" y="5275462"/>
            <a:ext cx="2412000" cy="720000"/>
          </a:xfrm>
          <a:prstGeom prst="roundRect">
            <a:avLst/>
          </a:prstGeom>
          <a:noFill/>
          <a:ln>
            <a:solidFill>
              <a:srgbClr val="0070C0"/>
            </a:solidFill>
          </a:ln>
        </p:spPr>
        <p:txBody>
          <a:bodyPr wrap="none" rtlCol="0">
            <a:spAutoFit/>
          </a:bodyPr>
          <a:lstStyle/>
          <a:p>
            <a:r>
              <a:rPr lang="en-NZ" dirty="0"/>
              <a:t>June 2023</a:t>
            </a:r>
          </a:p>
          <a:p>
            <a:r>
              <a:rPr lang="en-NZ" dirty="0"/>
              <a:t>First annual report</a:t>
            </a:r>
          </a:p>
        </p:txBody>
      </p:sp>
      <p:sp>
        <p:nvSpPr>
          <p:cNvPr id="18" name="TextBox 17">
            <a:extLst>
              <a:ext uri="{FF2B5EF4-FFF2-40B4-BE49-F238E27FC236}">
                <a16:creationId xmlns:a16="http://schemas.microsoft.com/office/drawing/2014/main" id="{A9421862-2EA4-39E7-FD95-7BBFDC60015F}"/>
              </a:ext>
            </a:extLst>
          </p:cNvPr>
          <p:cNvSpPr txBox="1"/>
          <p:nvPr/>
        </p:nvSpPr>
        <p:spPr>
          <a:xfrm>
            <a:off x="7387126" y="5275462"/>
            <a:ext cx="2412000" cy="720000"/>
          </a:xfrm>
          <a:prstGeom prst="roundRect">
            <a:avLst/>
          </a:prstGeom>
          <a:noFill/>
          <a:ln>
            <a:solidFill>
              <a:srgbClr val="0070C0"/>
            </a:solidFill>
          </a:ln>
        </p:spPr>
        <p:txBody>
          <a:bodyPr wrap="none" rtlCol="0">
            <a:spAutoFit/>
          </a:bodyPr>
          <a:lstStyle/>
          <a:p>
            <a:r>
              <a:rPr lang="en-NZ" dirty="0"/>
              <a:t>June 2024</a:t>
            </a:r>
          </a:p>
          <a:p>
            <a:r>
              <a:rPr lang="en-NZ" dirty="0"/>
              <a:t>Second annual report</a:t>
            </a:r>
          </a:p>
        </p:txBody>
      </p:sp>
      <p:sp>
        <p:nvSpPr>
          <p:cNvPr id="19" name="TextBox 18">
            <a:extLst>
              <a:ext uri="{FF2B5EF4-FFF2-40B4-BE49-F238E27FC236}">
                <a16:creationId xmlns:a16="http://schemas.microsoft.com/office/drawing/2014/main" id="{6047BF2D-FF60-E9BB-1BFB-6AE076054375}"/>
              </a:ext>
            </a:extLst>
          </p:cNvPr>
          <p:cNvSpPr txBox="1"/>
          <p:nvPr/>
        </p:nvSpPr>
        <p:spPr>
          <a:xfrm>
            <a:off x="8887978" y="3428999"/>
            <a:ext cx="2664000" cy="720000"/>
          </a:xfrm>
          <a:prstGeom prst="roundRect">
            <a:avLst/>
          </a:prstGeom>
          <a:noFill/>
          <a:ln>
            <a:solidFill>
              <a:srgbClr val="0070C0"/>
            </a:solidFill>
          </a:ln>
        </p:spPr>
        <p:txBody>
          <a:bodyPr wrap="none" rtlCol="0">
            <a:spAutoFit/>
          </a:bodyPr>
          <a:lstStyle/>
          <a:p>
            <a:r>
              <a:rPr lang="en-NZ" dirty="0"/>
              <a:t>June 2022</a:t>
            </a:r>
          </a:p>
          <a:p>
            <a:r>
              <a:rPr lang="en-NZ" dirty="0"/>
              <a:t>Second DAPs submitted</a:t>
            </a:r>
          </a:p>
        </p:txBody>
      </p:sp>
      <p:cxnSp>
        <p:nvCxnSpPr>
          <p:cNvPr id="21" name="Straight Connector 20">
            <a:extLst>
              <a:ext uri="{FF2B5EF4-FFF2-40B4-BE49-F238E27FC236}">
                <a16:creationId xmlns:a16="http://schemas.microsoft.com/office/drawing/2014/main" id="{7EF12249-453A-D062-0153-87E050511584}"/>
              </a:ext>
            </a:extLst>
          </p:cNvPr>
          <p:cNvCxnSpPr>
            <a:stCxn id="15" idx="2"/>
          </p:cNvCxnSpPr>
          <p:nvPr/>
        </p:nvCxnSpPr>
        <p:spPr>
          <a:xfrm flipH="1">
            <a:off x="1861702" y="4782938"/>
            <a:ext cx="1452" cy="24626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BDC8A84-5E33-5C49-F612-AE7FEE058C7C}"/>
              </a:ext>
            </a:extLst>
          </p:cNvPr>
          <p:cNvCxnSpPr>
            <a:stCxn id="16" idx="2"/>
          </p:cNvCxnSpPr>
          <p:nvPr/>
        </p:nvCxnSpPr>
        <p:spPr>
          <a:xfrm>
            <a:off x="4234460" y="4133635"/>
            <a:ext cx="0" cy="895565"/>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2FC9D1F-BC84-6367-A85E-1A85998BF3BA}"/>
              </a:ext>
            </a:extLst>
          </p:cNvPr>
          <p:cNvCxnSpPr>
            <a:stCxn id="17" idx="0"/>
          </p:cNvCxnSpPr>
          <p:nvPr/>
        </p:nvCxnSpPr>
        <p:spPr>
          <a:xfrm flipV="1">
            <a:off x="5886026" y="5029200"/>
            <a:ext cx="0" cy="246262"/>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3CA044-1738-561C-A77E-6F5C73AF4AFA}"/>
              </a:ext>
            </a:extLst>
          </p:cNvPr>
          <p:cNvCxnSpPr>
            <a:cxnSpLocks/>
            <a:stCxn id="18" idx="0"/>
          </p:cNvCxnSpPr>
          <p:nvPr/>
        </p:nvCxnSpPr>
        <p:spPr>
          <a:xfrm flipV="1">
            <a:off x="8593126" y="5029200"/>
            <a:ext cx="0" cy="246262"/>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D17035-BC1E-04C3-4387-59DF4FA88B48}"/>
              </a:ext>
            </a:extLst>
          </p:cNvPr>
          <p:cNvCxnSpPr/>
          <p:nvPr/>
        </p:nvCxnSpPr>
        <p:spPr>
          <a:xfrm>
            <a:off x="10251632" y="4148999"/>
            <a:ext cx="0" cy="895565"/>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2B2F4C15-3861-70AB-9BD2-3EF7421D3612}"/>
              </a:ext>
            </a:extLst>
          </p:cNvPr>
          <p:cNvPicPr>
            <a:picLocks noChangeAspect="1"/>
          </p:cNvPicPr>
          <p:nvPr/>
        </p:nvPicPr>
        <p:blipFill>
          <a:blip r:embed="rId3"/>
          <a:stretch>
            <a:fillRect/>
          </a:stretch>
        </p:blipFill>
        <p:spPr>
          <a:xfrm>
            <a:off x="7618153" y="420488"/>
            <a:ext cx="3933825" cy="1162050"/>
          </a:xfrm>
          <a:prstGeom prst="rect">
            <a:avLst/>
          </a:prstGeom>
          <a:effectLst>
            <a:outerShdw blurRad="101600" dist="38100" dir="8100000" sx="103000" sy="103000" algn="tr" rotWithShape="0">
              <a:prstClr val="black">
                <a:alpha val="40000"/>
              </a:prstClr>
            </a:outerShdw>
          </a:effectLst>
        </p:spPr>
      </p:pic>
    </p:spTree>
    <p:extLst>
      <p:ext uri="{BB962C8B-B14F-4D97-AF65-F5344CB8AC3E}">
        <p14:creationId xmlns:p14="http://schemas.microsoft.com/office/powerpoint/2010/main" val="322160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5DDA-2EF0-9D7C-ECA6-3DB42ED5A58B}"/>
              </a:ext>
            </a:extLst>
          </p:cNvPr>
          <p:cNvSpPr>
            <a:spLocks noGrp="1"/>
          </p:cNvSpPr>
          <p:nvPr>
            <p:ph type="title"/>
          </p:nvPr>
        </p:nvSpPr>
        <p:spPr/>
        <p:txBody>
          <a:bodyPr/>
          <a:lstStyle/>
          <a:p>
            <a:r>
              <a:rPr lang="en-NZ" dirty="0">
                <a:solidFill>
                  <a:schemeClr val="accent3"/>
                </a:solidFill>
              </a:rPr>
              <a:t>Momentum</a:t>
            </a:r>
          </a:p>
        </p:txBody>
      </p:sp>
      <p:sp>
        <p:nvSpPr>
          <p:cNvPr id="3" name="Content Placeholder 2">
            <a:extLst>
              <a:ext uri="{FF2B5EF4-FFF2-40B4-BE49-F238E27FC236}">
                <a16:creationId xmlns:a16="http://schemas.microsoft.com/office/drawing/2014/main" id="{FF1FEE79-0972-AC55-D0AE-9C9342249856}"/>
              </a:ext>
            </a:extLst>
          </p:cNvPr>
          <p:cNvSpPr>
            <a:spLocks noGrp="1"/>
          </p:cNvSpPr>
          <p:nvPr>
            <p:ph idx="1"/>
          </p:nvPr>
        </p:nvSpPr>
        <p:spPr/>
        <p:txBody>
          <a:bodyPr>
            <a:normAutofit/>
          </a:bodyPr>
          <a:lstStyle/>
          <a:p>
            <a:pPr marL="361950" indent="-361950"/>
            <a:r>
              <a:rPr lang="en-NZ" sz="3600" dirty="0"/>
              <a:t>Disability Programme 2017 – 2020</a:t>
            </a:r>
          </a:p>
          <a:p>
            <a:pPr marL="361950" indent="-361950">
              <a:buFont typeface="Arial" panose="020B0604020202020204" pitchFamily="34" charset="0"/>
              <a:buChar char="•"/>
            </a:pPr>
            <a:r>
              <a:rPr lang="en-NZ" dirty="0"/>
              <a:t>Culture</a:t>
            </a:r>
          </a:p>
          <a:p>
            <a:pPr marL="361950" indent="-361950">
              <a:buFont typeface="Arial" panose="020B0604020202020204" pitchFamily="34" charset="0"/>
              <a:buChar char="•"/>
            </a:pPr>
            <a:r>
              <a:rPr lang="en-NZ" dirty="0"/>
              <a:t>Communications and digital</a:t>
            </a:r>
          </a:p>
          <a:p>
            <a:pPr marL="361950" indent="-361950">
              <a:buFont typeface="Arial" panose="020B0604020202020204" pitchFamily="34" charset="0"/>
              <a:buChar char="•"/>
            </a:pPr>
            <a:r>
              <a:rPr lang="en-NZ" dirty="0"/>
              <a:t>Physical and built environment</a:t>
            </a:r>
          </a:p>
        </p:txBody>
      </p:sp>
      <p:pic>
        <p:nvPicPr>
          <p:cNvPr id="4" name="Picture 3">
            <a:extLst>
              <a:ext uri="{FF2B5EF4-FFF2-40B4-BE49-F238E27FC236}">
                <a16:creationId xmlns:a16="http://schemas.microsoft.com/office/drawing/2014/main" id="{45D99A04-A9F1-C4FA-18B0-85A0159C58DC}"/>
              </a:ext>
            </a:extLst>
          </p:cNvPr>
          <p:cNvPicPr>
            <a:picLocks noChangeAspect="1"/>
          </p:cNvPicPr>
          <p:nvPr/>
        </p:nvPicPr>
        <p:blipFill>
          <a:blip r:embed="rId3"/>
          <a:stretch>
            <a:fillRect/>
          </a:stretch>
        </p:blipFill>
        <p:spPr>
          <a:xfrm flipH="1">
            <a:off x="6965965" y="3173687"/>
            <a:ext cx="5011963" cy="3508374"/>
          </a:xfrm>
          <a:prstGeom prst="rect">
            <a:avLst/>
          </a:prstGeom>
          <a:effectLst>
            <a:outerShdw blurRad="101600" dist="38100" dir="8100000" sx="103000" sy="103000" algn="tr" rotWithShape="0">
              <a:prstClr val="black">
                <a:alpha val="40000"/>
              </a:prstClr>
            </a:outerShdw>
          </a:effectLst>
        </p:spPr>
      </p:pic>
    </p:spTree>
    <p:extLst>
      <p:ext uri="{BB962C8B-B14F-4D97-AF65-F5344CB8AC3E}">
        <p14:creationId xmlns:p14="http://schemas.microsoft.com/office/powerpoint/2010/main" val="97551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0B811F-1AE4-0E4F-ED11-384106F911FC}"/>
              </a:ext>
            </a:extLst>
          </p:cNvPr>
          <p:cNvGraphicFramePr>
            <a:graphicFrameLocks/>
          </p:cNvGraphicFramePr>
          <p:nvPr>
            <p:extLst>
              <p:ext uri="{D42A27DB-BD31-4B8C-83A1-F6EECF244321}">
                <p14:modId xmlns:p14="http://schemas.microsoft.com/office/powerpoint/2010/main" val="2612406238"/>
              </p:ext>
            </p:extLst>
          </p:nvPr>
        </p:nvGraphicFramePr>
        <p:xfrm>
          <a:off x="915987" y="1480820"/>
          <a:ext cx="10360025" cy="3896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36444D1A-1FFF-7D88-036E-EB05B0B7299C}"/>
              </a:ext>
            </a:extLst>
          </p:cNvPr>
          <p:cNvSpPr txBox="1"/>
          <p:nvPr/>
        </p:nvSpPr>
        <p:spPr>
          <a:xfrm>
            <a:off x="361541" y="2289393"/>
            <a:ext cx="1587500" cy="148279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NZ" sz="2000" dirty="0"/>
              <a:t>THEN:</a:t>
            </a:r>
          </a:p>
          <a:p>
            <a:pPr algn="ctr"/>
            <a:r>
              <a:rPr lang="en-NZ" sz="3200" dirty="0">
                <a:solidFill>
                  <a:schemeClr val="accent3"/>
                </a:solidFill>
              </a:rPr>
              <a:t>3%</a:t>
            </a:r>
          </a:p>
          <a:p>
            <a:pPr algn="ctr"/>
            <a:r>
              <a:rPr lang="en-NZ" sz="3200" dirty="0"/>
              <a:t>1,367</a:t>
            </a:r>
          </a:p>
        </p:txBody>
      </p:sp>
      <p:sp>
        <p:nvSpPr>
          <p:cNvPr id="6" name="TextBox 2">
            <a:extLst>
              <a:ext uri="{FF2B5EF4-FFF2-40B4-BE49-F238E27FC236}">
                <a16:creationId xmlns:a16="http://schemas.microsoft.com/office/drawing/2014/main" id="{DD19F178-65A8-4309-956F-792948A8B161}"/>
              </a:ext>
            </a:extLst>
          </p:cNvPr>
          <p:cNvSpPr txBox="1"/>
          <p:nvPr/>
        </p:nvSpPr>
        <p:spPr>
          <a:xfrm>
            <a:off x="9900572" y="2289393"/>
            <a:ext cx="1593850" cy="148600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NZ" sz="2000" dirty="0"/>
              <a:t>NOW:</a:t>
            </a:r>
          </a:p>
          <a:p>
            <a:pPr algn="ctr"/>
            <a:r>
              <a:rPr lang="en-NZ" sz="3200" dirty="0">
                <a:solidFill>
                  <a:schemeClr val="accent3"/>
                </a:solidFill>
              </a:rPr>
              <a:t>10%</a:t>
            </a:r>
          </a:p>
          <a:p>
            <a:pPr algn="ctr"/>
            <a:r>
              <a:rPr lang="en-NZ" sz="3200" dirty="0"/>
              <a:t>4,485</a:t>
            </a:r>
          </a:p>
        </p:txBody>
      </p:sp>
    </p:spTree>
    <p:extLst>
      <p:ext uri="{BB962C8B-B14F-4D97-AF65-F5344CB8AC3E}">
        <p14:creationId xmlns:p14="http://schemas.microsoft.com/office/powerpoint/2010/main" val="219511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8B860-2DE0-F12A-26D4-C7B68CEA0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C0CA1-F70D-58CC-8892-1F17F6EE6C1A}"/>
              </a:ext>
            </a:extLst>
          </p:cNvPr>
          <p:cNvSpPr>
            <a:spLocks noGrp="1"/>
          </p:cNvSpPr>
          <p:nvPr>
            <p:ph type="title"/>
          </p:nvPr>
        </p:nvSpPr>
        <p:spPr/>
        <p:txBody>
          <a:bodyPr/>
          <a:lstStyle/>
          <a:p>
            <a:r>
              <a:rPr lang="en-NZ" dirty="0">
                <a:solidFill>
                  <a:schemeClr val="accent3"/>
                </a:solidFill>
              </a:rPr>
              <a:t>Disability Action Plan 2022</a:t>
            </a:r>
          </a:p>
        </p:txBody>
      </p:sp>
      <p:sp>
        <p:nvSpPr>
          <p:cNvPr id="3" name="Content Placeholder 2">
            <a:extLst>
              <a:ext uri="{FF2B5EF4-FFF2-40B4-BE49-F238E27FC236}">
                <a16:creationId xmlns:a16="http://schemas.microsoft.com/office/drawing/2014/main" id="{A38F86F9-BFF3-7777-44DD-4DE09831E81E}"/>
              </a:ext>
            </a:extLst>
          </p:cNvPr>
          <p:cNvSpPr>
            <a:spLocks noGrp="1"/>
          </p:cNvSpPr>
          <p:nvPr>
            <p:ph idx="1"/>
          </p:nvPr>
        </p:nvSpPr>
        <p:spPr/>
        <p:txBody>
          <a:bodyPr>
            <a:normAutofit/>
          </a:bodyPr>
          <a:lstStyle/>
          <a:p>
            <a:pPr marL="361950" indent="-361950"/>
            <a:r>
              <a:rPr lang="en-NZ" sz="3600" dirty="0"/>
              <a:t>100+ Tasks</a:t>
            </a:r>
          </a:p>
          <a:p>
            <a:pPr marL="361950" indent="-361950">
              <a:buFont typeface="Arial" panose="020B0604020202020204" pitchFamily="34" charset="0"/>
              <a:buChar char="•"/>
            </a:pPr>
            <a:r>
              <a:rPr lang="en-NZ" dirty="0"/>
              <a:t>Mapped to Taumata Teitei</a:t>
            </a:r>
          </a:p>
          <a:p>
            <a:pPr marL="361950" indent="-361950">
              <a:buFont typeface="Arial" panose="020B0604020202020204" pitchFamily="34" charset="0"/>
              <a:buChar char="•"/>
            </a:pPr>
            <a:r>
              <a:rPr lang="en-NZ" dirty="0"/>
              <a:t>Impact score</a:t>
            </a:r>
          </a:p>
          <a:p>
            <a:pPr marL="361950" indent="-361950">
              <a:buFont typeface="Arial" panose="020B0604020202020204" pitchFamily="34" charset="0"/>
              <a:buChar char="•"/>
            </a:pPr>
            <a:r>
              <a:rPr lang="en-NZ" dirty="0"/>
              <a:t>Gap analysis</a:t>
            </a:r>
          </a:p>
          <a:p>
            <a:pPr marL="361950" indent="-361950">
              <a:buFont typeface="Arial" panose="020B0604020202020204" pitchFamily="34" charset="0"/>
              <a:buChar char="•"/>
            </a:pPr>
            <a:endParaRPr lang="en-NZ" dirty="0"/>
          </a:p>
        </p:txBody>
      </p:sp>
      <p:pic>
        <p:nvPicPr>
          <p:cNvPr id="5" name="Picture 4">
            <a:extLst>
              <a:ext uri="{FF2B5EF4-FFF2-40B4-BE49-F238E27FC236}">
                <a16:creationId xmlns:a16="http://schemas.microsoft.com/office/drawing/2014/main" id="{FC126918-047A-4D88-0F1C-4270D38F4931}"/>
              </a:ext>
            </a:extLst>
          </p:cNvPr>
          <p:cNvPicPr>
            <a:picLocks noChangeAspect="1"/>
          </p:cNvPicPr>
          <p:nvPr/>
        </p:nvPicPr>
        <p:blipFill>
          <a:blip r:embed="rId3"/>
          <a:srcRect t="727" r="3" b="735"/>
          <a:stretch/>
        </p:blipFill>
        <p:spPr>
          <a:xfrm>
            <a:off x="7947950" y="1312779"/>
            <a:ext cx="3996980" cy="5377029"/>
          </a:xfrm>
          <a:prstGeom prst="rect">
            <a:avLst/>
          </a:prstGeom>
          <a:effectLst>
            <a:outerShdw blurRad="101600" dist="38100" dir="8100000" sx="103000" sy="103000" algn="tr" rotWithShape="0">
              <a:prstClr val="black">
                <a:alpha val="40000"/>
              </a:prstClr>
            </a:outerShdw>
          </a:effectLst>
        </p:spPr>
      </p:pic>
    </p:spTree>
    <p:extLst>
      <p:ext uri="{BB962C8B-B14F-4D97-AF65-F5344CB8AC3E}">
        <p14:creationId xmlns:p14="http://schemas.microsoft.com/office/powerpoint/2010/main" val="43886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3370D-09F6-C141-233A-924999348CD0}"/>
              </a:ext>
            </a:extLst>
          </p:cNvPr>
          <p:cNvPicPr>
            <a:picLocks noChangeAspect="1"/>
          </p:cNvPicPr>
          <p:nvPr/>
        </p:nvPicPr>
        <p:blipFill>
          <a:blip r:embed="rId3"/>
          <a:stretch>
            <a:fillRect/>
          </a:stretch>
        </p:blipFill>
        <p:spPr>
          <a:xfrm>
            <a:off x="6741729" y="1825625"/>
            <a:ext cx="4762500" cy="4762500"/>
          </a:xfrm>
          <a:prstGeom prst="rect">
            <a:avLst/>
          </a:prstGeom>
        </p:spPr>
      </p:pic>
      <p:sp>
        <p:nvSpPr>
          <p:cNvPr id="2" name="Title 1">
            <a:extLst>
              <a:ext uri="{FF2B5EF4-FFF2-40B4-BE49-F238E27FC236}">
                <a16:creationId xmlns:a16="http://schemas.microsoft.com/office/drawing/2014/main" id="{7AF03085-57F9-1216-301B-CA1AC3DE214A}"/>
              </a:ext>
            </a:extLst>
          </p:cNvPr>
          <p:cNvSpPr>
            <a:spLocks noGrp="1"/>
          </p:cNvSpPr>
          <p:nvPr>
            <p:ph type="title"/>
          </p:nvPr>
        </p:nvSpPr>
        <p:spPr/>
        <p:txBody>
          <a:bodyPr/>
          <a:lstStyle/>
          <a:p>
            <a:r>
              <a:rPr lang="en-NZ" dirty="0">
                <a:solidFill>
                  <a:schemeClr val="accent3"/>
                </a:solidFill>
              </a:rPr>
              <a:t>Challenge 1</a:t>
            </a:r>
          </a:p>
        </p:txBody>
      </p:sp>
      <p:sp>
        <p:nvSpPr>
          <p:cNvPr id="3" name="Content Placeholder 2">
            <a:extLst>
              <a:ext uri="{FF2B5EF4-FFF2-40B4-BE49-F238E27FC236}">
                <a16:creationId xmlns:a16="http://schemas.microsoft.com/office/drawing/2014/main" id="{F37D3575-B304-1961-7723-B169757AE8F5}"/>
              </a:ext>
            </a:extLst>
          </p:cNvPr>
          <p:cNvSpPr>
            <a:spLocks noGrp="1"/>
          </p:cNvSpPr>
          <p:nvPr>
            <p:ph idx="1"/>
          </p:nvPr>
        </p:nvSpPr>
        <p:spPr/>
        <p:txBody>
          <a:bodyPr>
            <a:normAutofit/>
          </a:bodyPr>
          <a:lstStyle/>
          <a:p>
            <a:pPr marL="361950" indent="-361950"/>
            <a:r>
              <a:rPr lang="en-NZ" sz="3600" dirty="0"/>
              <a:t>Narrowing it down</a:t>
            </a:r>
          </a:p>
          <a:p>
            <a:pPr marL="361950" indent="-361950"/>
            <a:r>
              <a:rPr lang="en-NZ" dirty="0"/>
              <a:t>Synthesis and refinement</a:t>
            </a:r>
          </a:p>
          <a:p>
            <a:pPr marL="361950" indent="-361950"/>
            <a:r>
              <a:rPr lang="en-NZ" dirty="0"/>
              <a:t>Concrete deliverables with timeframes</a:t>
            </a:r>
          </a:p>
        </p:txBody>
      </p:sp>
    </p:spTree>
    <p:extLst>
      <p:ext uri="{BB962C8B-B14F-4D97-AF65-F5344CB8AC3E}">
        <p14:creationId xmlns:p14="http://schemas.microsoft.com/office/powerpoint/2010/main" val="445724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9D66DA2208BA4181296D52A9C2CE87" ma:contentTypeVersion="17" ma:contentTypeDescription="Create a new document." ma:contentTypeScope="" ma:versionID="7bc80ec4dc959838a095bed4479d6070">
  <xsd:schema xmlns:xsd="http://www.w3.org/2001/XMLSchema" xmlns:xs="http://www.w3.org/2001/XMLSchema" xmlns:p="http://schemas.microsoft.com/office/2006/metadata/properties" xmlns:ns2="d15c2e26-15a5-4ffc-a566-cc01b0c4277b" xmlns:ns3="503a33b5-3336-4f5b-9093-cd11d7f91502" targetNamespace="http://schemas.microsoft.com/office/2006/metadata/properties" ma:root="true" ma:fieldsID="0e9c5378c3c20b2a51cfa5f7c9e08abe" ns2:_="" ns3:_="">
    <xsd:import namespace="d15c2e26-15a5-4ffc-a566-cc01b0c4277b"/>
    <xsd:import namespace="503a33b5-3336-4f5b-9093-cd11d7f915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c2e26-15a5-4ffc-a566-cc01b0c42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ac334c-b2d4-40a5-86de-246fe4d3b11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3a33b5-3336-4f5b-9093-cd11d7f915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47a6c4a-f6c9-4b9a-9acf-3e8730994499}" ma:internalName="TaxCatchAll" ma:showField="CatchAllData" ma:web="503a33b5-3336-4f5b-9093-cd11d7f9150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3a33b5-3336-4f5b-9093-cd11d7f91502" xsi:nil="true"/>
    <lcf76f155ced4ddcb4097134ff3c332f xmlns="d15c2e26-15a5-4ffc-a566-cc01b0c427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696D37-903F-4175-BB60-6C1AEEFF4CBA}"/>
</file>

<file path=customXml/itemProps2.xml><?xml version="1.0" encoding="utf-8"?>
<ds:datastoreItem xmlns:ds="http://schemas.openxmlformats.org/officeDocument/2006/customXml" ds:itemID="{39BEDD68-B3CE-43C8-AC91-55029B98FE9C}"/>
</file>

<file path=customXml/itemProps3.xml><?xml version="1.0" encoding="utf-8"?>
<ds:datastoreItem xmlns:ds="http://schemas.openxmlformats.org/officeDocument/2006/customXml" ds:itemID="{FB1B3C9A-9D46-4316-B7E6-1EB2364FA8F5}"/>
</file>

<file path=docMetadata/LabelInfo.xml><?xml version="1.0" encoding="utf-8"?>
<clbl:labelList xmlns:clbl="http://schemas.microsoft.com/office/2020/mipLabelMetadata">
  <clbl:label id="{d1b36e95-0d50-42e9-958f-b63fa906beaa}" enabled="0" method="" siteId="{d1b36e95-0d50-42e9-958f-b63fa906beaa}" removed="1"/>
</clbl:labelList>
</file>

<file path=docProps/app.xml><?xml version="1.0" encoding="utf-8"?>
<Properties xmlns="http://schemas.openxmlformats.org/officeDocument/2006/extended-properties" xmlns:vt="http://schemas.openxmlformats.org/officeDocument/2006/docPropsVTypes">
  <Template/>
  <TotalTime>1666</TotalTime>
  <Words>3252</Words>
  <Application>Microsoft Office PowerPoint</Application>
  <PresentationFormat>Widescreen</PresentationFormat>
  <Paragraphs>344</Paragraphs>
  <Slides>26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Segoe UI</vt:lpstr>
      <vt:lpstr>Segoe UI semibold</vt:lpstr>
      <vt:lpstr>Office Theme</vt:lpstr>
      <vt:lpstr>Strategies Frameworks and Plans Oh My!</vt:lpstr>
      <vt:lpstr>Context</vt:lpstr>
      <vt:lpstr>Investment Plans</vt:lpstr>
      <vt:lpstr>Learner Success Plans</vt:lpstr>
      <vt:lpstr>Disability Action Plans</vt:lpstr>
      <vt:lpstr>Momentum</vt:lpstr>
      <vt:lpstr>PowerPoint Presentation</vt:lpstr>
      <vt:lpstr>Disability Action Plan 2022</vt:lpstr>
      <vt:lpstr>Challenge 1</vt:lpstr>
      <vt:lpstr>Challenge 2</vt:lpstr>
      <vt:lpstr>Challenge 3</vt:lpstr>
      <vt:lpstr>Challenge 3</vt:lpstr>
      <vt:lpstr>Challenge 4</vt:lpstr>
      <vt:lpstr>Workstream 2 Learning and Teaching</vt:lpstr>
      <vt:lpstr>Challenge 5</vt:lpstr>
      <vt:lpstr>Challenge 6</vt:lpstr>
      <vt:lpstr>Challenge 7</vt:lpstr>
      <vt:lpstr>Challenge 8</vt:lpstr>
      <vt:lpstr>DAP Primary Success Indicators</vt:lpstr>
      <vt:lpstr>What has been helpful?</vt:lpstr>
      <vt:lpstr>What do we need?</vt:lpstr>
      <vt:lpstr>What do we need?</vt:lpstr>
      <vt:lpstr>Conclusions</vt:lpstr>
      <vt:lpstr>Coda</vt:lpstr>
      <vt:lpstr>Coda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Cathy Stinear</dc:creator>
  <cp:lastModifiedBy>Cathy Stinear</cp:lastModifiedBy>
  <cp:revision>2</cp:revision>
  <dcterms:created xsi:type="dcterms:W3CDTF">2025-03-16T00:49:36Z</dcterms:created>
  <dcterms:modified xsi:type="dcterms:W3CDTF">2025-03-19T05:21:54Z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0x0101003E9D66DA2208BA4181296D52A9C2CE87</vt:lpwstr>
  </property>
</Properties>
</file>