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  <p:sldMasterId id="2147483685" r:id="rId6"/>
    <p:sldMasterId id="2147483733" r:id="rId7"/>
  </p:sldMasterIdLst>
  <p:notesMasterIdLst>
    <p:notesMasterId r:id="rId19"/>
  </p:notesMasterIdLst>
  <p:handoutMasterIdLst>
    <p:handoutMasterId r:id="rId20"/>
  </p:handoutMasterIdLst>
  <p:sldIdLst>
    <p:sldId id="420" r:id="rId8"/>
    <p:sldId id="834" r:id="rId9"/>
    <p:sldId id="825" r:id="rId10"/>
    <p:sldId id="837" r:id="rId11"/>
    <p:sldId id="826" r:id="rId12"/>
    <p:sldId id="828" r:id="rId13"/>
    <p:sldId id="827" r:id="rId14"/>
    <p:sldId id="830" r:id="rId15"/>
    <p:sldId id="831" r:id="rId16"/>
    <p:sldId id="839" r:id="rId17"/>
    <p:sldId id="838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F0C7F0-8640-4D16-884D-18682720366B}">
          <p14:sldIdLst>
            <p14:sldId id="420"/>
            <p14:sldId id="834"/>
            <p14:sldId id="825"/>
            <p14:sldId id="837"/>
            <p14:sldId id="826"/>
            <p14:sldId id="828"/>
            <p14:sldId id="827"/>
            <p14:sldId id="830"/>
            <p14:sldId id="831"/>
            <p14:sldId id="839"/>
            <p14:sldId id="8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anie Carroll" initials="MC" lastIdx="3" clrIdx="0"/>
  <p:cmAuthor id="1" name="Lowri Bolton" initials="LB" lastIdx="41" clrIdx="1">
    <p:extLst>
      <p:ext uri="{19B8F6BF-5375-455C-9EA6-DF929625EA0E}">
        <p15:presenceInfo xmlns:p15="http://schemas.microsoft.com/office/powerpoint/2012/main" userId="Lowri Bolton" providerId="None"/>
      </p:ext>
    </p:extLst>
  </p:cmAuthor>
  <p:cmAuthor id="2" name="Gabrielle Ingram" initials="GI" lastIdx="13" clrIdx="2">
    <p:extLst>
      <p:ext uri="{19B8F6BF-5375-455C-9EA6-DF929625EA0E}">
        <p15:presenceInfo xmlns:p15="http://schemas.microsoft.com/office/powerpoint/2012/main" userId="S::g.ingram@griffith.edu.au::b124c9d2-a796-460d-8717-2c75df692a30" providerId="AD"/>
      </p:ext>
    </p:extLst>
  </p:cmAuthor>
  <p:cmAuthor id="3" name="Giuseppe Poli" initials="GP" lastIdx="12" clrIdx="3">
    <p:extLst>
      <p:ext uri="{19B8F6BF-5375-455C-9EA6-DF929625EA0E}">
        <p15:presenceInfo xmlns:p15="http://schemas.microsoft.com/office/powerpoint/2012/main" userId="S::g.poli@griffith.edu.au::3de7331d-d15c-4335-a584-f85778a4c2c6" providerId="AD"/>
      </p:ext>
    </p:extLst>
  </p:cmAuthor>
  <p:cmAuthor id="4" name="Indianna Rapsey" initials="IR" lastIdx="7" clrIdx="4">
    <p:extLst>
      <p:ext uri="{19B8F6BF-5375-455C-9EA6-DF929625EA0E}">
        <p15:presenceInfo xmlns:p15="http://schemas.microsoft.com/office/powerpoint/2012/main" userId="S::i.rapsey@griffith.edu.au::20ef1fd6-b450-43a9-8889-18a90441f559" providerId="AD"/>
      </p:ext>
    </p:extLst>
  </p:cmAuthor>
  <p:cmAuthor id="5" name="Cristy Evans" initials="CE" lastIdx="1" clrIdx="5">
    <p:extLst>
      <p:ext uri="{19B8F6BF-5375-455C-9EA6-DF929625EA0E}">
        <p15:presenceInfo xmlns:p15="http://schemas.microsoft.com/office/powerpoint/2012/main" userId="S::c.evans@griffith.edu.au::3f63dc6c-ceda-4b0e-8cfe-743360b716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C79"/>
    <a:srgbClr val="E6E6E6"/>
    <a:srgbClr val="E30918"/>
    <a:srgbClr val="ACACAC"/>
    <a:srgbClr val="EC251D"/>
    <a:srgbClr val="DA1E12"/>
    <a:srgbClr val="D90011"/>
    <a:srgbClr val="DA0012"/>
    <a:srgbClr val="FF2F92"/>
    <a:srgbClr val="D70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57BE80-FF57-F84D-9CD2-7CADB4FA8AB2}" v="44" dt="2020-11-04T03:45:52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83"/>
    <p:restoredTop sz="94694"/>
  </p:normalViewPr>
  <p:slideViewPr>
    <p:cSldViewPr snapToGrid="0">
      <p:cViewPr varScale="1">
        <p:scale>
          <a:sx n="121" d="100"/>
          <a:sy n="121" d="100"/>
        </p:scale>
        <p:origin x="192" y="7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Sankey" userId="e0463542-206b-4d48-8b1d-c2c42f072371" providerId="ADAL" clId="{AA57BE80-FF57-F84D-9CD2-7CADB4FA8AB2}"/>
    <pc:docChg chg="custSel addSld delSld modSld modSection">
      <pc:chgData name="Michael Sankey" userId="e0463542-206b-4d48-8b1d-c2c42f072371" providerId="ADAL" clId="{AA57BE80-FF57-F84D-9CD2-7CADB4FA8AB2}" dt="2020-11-04T03:45:52.310" v="89" actId="403"/>
      <pc:docMkLst>
        <pc:docMk/>
      </pc:docMkLst>
      <pc:sldChg chg="modSp">
        <pc:chgData name="Michael Sankey" userId="e0463542-206b-4d48-8b1d-c2c42f072371" providerId="ADAL" clId="{AA57BE80-FF57-F84D-9CD2-7CADB4FA8AB2}" dt="2020-11-04T03:34:34.529" v="0"/>
        <pc:sldMkLst>
          <pc:docMk/>
          <pc:sldMk cId="2706626900" sldId="420"/>
        </pc:sldMkLst>
        <pc:spChg chg="mod">
          <ac:chgData name="Michael Sankey" userId="e0463542-206b-4d48-8b1d-c2c42f072371" providerId="ADAL" clId="{AA57BE80-FF57-F84D-9CD2-7CADB4FA8AB2}" dt="2020-11-04T03:34:34.529" v="0"/>
          <ac:spMkLst>
            <pc:docMk/>
            <pc:sldMk cId="2706626900" sldId="420"/>
            <ac:spMk id="2" creationId="{BC377FB1-8717-47DB-B0E1-611DEBE72D60}"/>
          </ac:spMkLst>
        </pc:spChg>
      </pc:sldChg>
      <pc:sldChg chg="del">
        <pc:chgData name="Michael Sankey" userId="e0463542-206b-4d48-8b1d-c2c42f072371" providerId="ADAL" clId="{AA57BE80-FF57-F84D-9CD2-7CADB4FA8AB2}" dt="2020-11-04T03:45:07.804" v="86" actId="2696"/>
        <pc:sldMkLst>
          <pc:docMk/>
          <pc:sldMk cId="685592360" sldId="835"/>
        </pc:sldMkLst>
      </pc:sldChg>
      <pc:sldChg chg="del">
        <pc:chgData name="Michael Sankey" userId="e0463542-206b-4d48-8b1d-c2c42f072371" providerId="ADAL" clId="{AA57BE80-FF57-F84D-9CD2-7CADB4FA8AB2}" dt="2020-11-04T03:45:09.690" v="87" actId="2696"/>
        <pc:sldMkLst>
          <pc:docMk/>
          <pc:sldMk cId="2622804196" sldId="836"/>
        </pc:sldMkLst>
      </pc:sldChg>
      <pc:sldChg chg="modSp">
        <pc:chgData name="Michael Sankey" userId="e0463542-206b-4d48-8b1d-c2c42f072371" providerId="ADAL" clId="{AA57BE80-FF57-F84D-9CD2-7CADB4FA8AB2}" dt="2020-11-04T03:45:52.310" v="89" actId="403"/>
        <pc:sldMkLst>
          <pc:docMk/>
          <pc:sldMk cId="3045186996" sldId="837"/>
        </pc:sldMkLst>
        <pc:spChg chg="mod">
          <ac:chgData name="Michael Sankey" userId="e0463542-206b-4d48-8b1d-c2c42f072371" providerId="ADAL" clId="{AA57BE80-FF57-F84D-9CD2-7CADB4FA8AB2}" dt="2020-11-04T03:45:52.310" v="89" actId="403"/>
          <ac:spMkLst>
            <pc:docMk/>
            <pc:sldMk cId="3045186996" sldId="837"/>
            <ac:spMk id="3" creationId="{281EF3E0-FFBF-1640-AF58-367344A02DC5}"/>
          </ac:spMkLst>
        </pc:spChg>
      </pc:sldChg>
      <pc:sldChg chg="addSp delSp modSp new mod">
        <pc:chgData name="Michael Sankey" userId="e0463542-206b-4d48-8b1d-c2c42f072371" providerId="ADAL" clId="{AA57BE80-FF57-F84D-9CD2-7CADB4FA8AB2}" dt="2020-11-04T03:42:20.150" v="85" actId="1038"/>
        <pc:sldMkLst>
          <pc:docMk/>
          <pc:sldMk cId="425865378" sldId="839"/>
        </pc:sldMkLst>
        <pc:spChg chg="del">
          <ac:chgData name="Michael Sankey" userId="e0463542-206b-4d48-8b1d-c2c42f072371" providerId="ADAL" clId="{AA57BE80-FF57-F84D-9CD2-7CADB4FA8AB2}" dt="2020-11-04T03:38:19.767" v="2" actId="478"/>
          <ac:spMkLst>
            <pc:docMk/>
            <pc:sldMk cId="425865378" sldId="839"/>
            <ac:spMk id="2" creationId="{CFC18328-4A1A-2E41-B1A0-F28DF77FC258}"/>
          </ac:spMkLst>
        </pc:spChg>
        <pc:spChg chg="mod">
          <ac:chgData name="Michael Sankey" userId="e0463542-206b-4d48-8b1d-c2c42f072371" providerId="ADAL" clId="{AA57BE80-FF57-F84D-9CD2-7CADB4FA8AB2}" dt="2020-11-04T03:39:14.652" v="8" actId="1076"/>
          <ac:spMkLst>
            <pc:docMk/>
            <pc:sldMk cId="425865378" sldId="839"/>
            <ac:spMk id="3" creationId="{B88CAD66-2B8F-E143-9A45-982591CBACBA}"/>
          </ac:spMkLst>
        </pc:spChg>
        <pc:spChg chg="add mod">
          <ac:chgData name="Michael Sankey" userId="e0463542-206b-4d48-8b1d-c2c42f072371" providerId="ADAL" clId="{AA57BE80-FF57-F84D-9CD2-7CADB4FA8AB2}" dt="2020-11-04T03:42:20.150" v="85" actId="1038"/>
          <ac:spMkLst>
            <pc:docMk/>
            <pc:sldMk cId="425865378" sldId="839"/>
            <ac:spMk id="4" creationId="{5E452B42-4D69-D148-876F-61527DE7F852}"/>
          </ac:spMkLst>
        </pc:spChg>
        <pc:spChg chg="add del mod">
          <ac:chgData name="Michael Sankey" userId="e0463542-206b-4d48-8b1d-c2c42f072371" providerId="ADAL" clId="{AA57BE80-FF57-F84D-9CD2-7CADB4FA8AB2}" dt="2020-11-04T03:40:30.807" v="20" actId="478"/>
          <ac:spMkLst>
            <pc:docMk/>
            <pc:sldMk cId="425865378" sldId="839"/>
            <ac:spMk id="5" creationId="{745C2259-3338-5E40-A3D0-2680EEB8B84D}"/>
          </ac:spMkLst>
        </pc:spChg>
        <pc:spChg chg="mod">
          <ac:chgData name="Michael Sankey" userId="e0463542-206b-4d48-8b1d-c2c42f072371" providerId="ADAL" clId="{AA57BE80-FF57-F84D-9CD2-7CADB4FA8AB2}" dt="2020-11-04T03:41:30.584" v="29"/>
          <ac:spMkLst>
            <pc:docMk/>
            <pc:sldMk cId="425865378" sldId="839"/>
            <ac:spMk id="11" creationId="{BE96053B-03D5-5744-8BBA-B8CB0D8894EA}"/>
          </ac:spMkLst>
        </pc:spChg>
        <pc:grpChg chg="add mod">
          <ac:chgData name="Michael Sankey" userId="e0463542-206b-4d48-8b1d-c2c42f072371" providerId="ADAL" clId="{AA57BE80-FF57-F84D-9CD2-7CADB4FA8AB2}" dt="2020-11-04T03:41:30.584" v="29"/>
          <ac:grpSpMkLst>
            <pc:docMk/>
            <pc:sldMk cId="425865378" sldId="839"/>
            <ac:grpSpMk id="10" creationId="{ED5C43A4-34DC-9447-A413-4462016466DB}"/>
          </ac:grpSpMkLst>
        </pc:grpChg>
        <pc:picChg chg="add mod">
          <ac:chgData name="Michael Sankey" userId="e0463542-206b-4d48-8b1d-c2c42f072371" providerId="ADAL" clId="{AA57BE80-FF57-F84D-9CD2-7CADB4FA8AB2}" dt="2020-11-04T03:41:50.823" v="33" actId="14100"/>
          <ac:picMkLst>
            <pc:docMk/>
            <pc:sldMk cId="425865378" sldId="839"/>
            <ac:picMk id="7" creationId="{2411F4BC-56D4-3843-BFE8-D1FD837B04DE}"/>
          </ac:picMkLst>
        </pc:picChg>
        <pc:picChg chg="add mod">
          <ac:chgData name="Michael Sankey" userId="e0463542-206b-4d48-8b1d-c2c42f072371" providerId="ADAL" clId="{AA57BE80-FF57-F84D-9CD2-7CADB4FA8AB2}" dt="2020-11-04T03:41:30.584" v="29"/>
          <ac:picMkLst>
            <pc:docMk/>
            <pc:sldMk cId="425865378" sldId="839"/>
            <ac:picMk id="9" creationId="{BA93D04E-F630-EF43-A6E7-87430CD24CF5}"/>
          </ac:picMkLst>
        </pc:picChg>
        <pc:picChg chg="mod">
          <ac:chgData name="Michael Sankey" userId="e0463542-206b-4d48-8b1d-c2c42f072371" providerId="ADAL" clId="{AA57BE80-FF57-F84D-9CD2-7CADB4FA8AB2}" dt="2020-11-04T03:41:30.584" v="29"/>
          <ac:picMkLst>
            <pc:docMk/>
            <pc:sldMk cId="425865378" sldId="839"/>
            <ac:picMk id="12" creationId="{83105621-D9BC-3742-A4E7-45242C79EAD5}"/>
          </ac:picMkLst>
        </pc:picChg>
        <pc:picChg chg="add mod">
          <ac:chgData name="Michael Sankey" userId="e0463542-206b-4d48-8b1d-c2c42f072371" providerId="ADAL" clId="{AA57BE80-FF57-F84D-9CD2-7CADB4FA8AB2}" dt="2020-11-04T03:42:13.127" v="71" actId="1037"/>
          <ac:picMkLst>
            <pc:docMk/>
            <pc:sldMk cId="425865378" sldId="839"/>
            <ac:picMk id="1026" creationId="{9B59E823-A5B7-1441-8334-A7C73069F3C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riffitheduau-my.sharepoint.com/personal/jesse_jones_griffith_edu_au/Documents/ACODE_CAUDIT_COVID19_Exam_Software_Survey_cle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riffitheduau-my.sharepoint.com/personal/jesse_jones_griffith_edu_au/Documents/ACODE_CAUDIT_COVID19_Exam_Software_Survey_clea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Software use per institution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'Column B (Separate Tools)'!$W$96:$W$114</c:f>
              <c:strCache>
                <c:ptCount val="19"/>
                <c:pt idx="0">
                  <c:v>Collaborate Ultra</c:v>
                </c:pt>
                <c:pt idx="1">
                  <c:v>eVigilation</c:v>
                </c:pt>
                <c:pt idx="2">
                  <c:v>GradeScope</c:v>
                </c:pt>
                <c:pt idx="3">
                  <c:v>IRIS</c:v>
                </c:pt>
                <c:pt idx="4">
                  <c:v>Wiley</c:v>
                </c:pt>
                <c:pt idx="5">
                  <c:v>Brightspace LMS</c:v>
                </c:pt>
                <c:pt idx="6">
                  <c:v>Cadmus</c:v>
                </c:pt>
                <c:pt idx="7">
                  <c:v>Mobius</c:v>
                </c:pt>
                <c:pt idx="8">
                  <c:v>Proctorio</c:v>
                </c:pt>
                <c:pt idx="9">
                  <c:v>RPNow</c:v>
                </c:pt>
                <c:pt idx="10">
                  <c:v>Examity</c:v>
                </c:pt>
                <c:pt idx="11">
                  <c:v>ExamSoft</c:v>
                </c:pt>
                <c:pt idx="12">
                  <c:v>Respondus</c:v>
                </c:pt>
                <c:pt idx="13">
                  <c:v>Canvas LMS Tools</c:v>
                </c:pt>
                <c:pt idx="14">
                  <c:v>Zoom</c:v>
                </c:pt>
                <c:pt idx="15">
                  <c:v>ProctorU</c:v>
                </c:pt>
                <c:pt idx="16">
                  <c:v>TurnItIn</c:v>
                </c:pt>
                <c:pt idx="17">
                  <c:v>Moodle LMS Tools</c:v>
                </c:pt>
                <c:pt idx="18">
                  <c:v>Blackboard LMS Tools</c:v>
                </c:pt>
              </c:strCache>
            </c:strRef>
          </c:cat>
          <c:val>
            <c:numRef>
              <c:f>'Column B (Separate Tools)'!$X$96:$X$114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11</c:v>
                </c:pt>
                <c:pt idx="17">
                  <c:v>15</c:v>
                </c:pt>
                <c:pt idx="1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D-DB48-82A5-9D6D44B23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48458600"/>
        <c:axId val="948458272"/>
      </c:barChart>
      <c:catAx>
        <c:axId val="948458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458272"/>
        <c:crosses val="autoZero"/>
        <c:auto val="1"/>
        <c:lblAlgn val="ctr"/>
        <c:lblOffset val="100"/>
        <c:noMultiLvlLbl val="0"/>
      </c:catAx>
      <c:valAx>
        <c:axId val="948458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458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Institutions Online Assessment and </a:t>
            </a:r>
          </a:p>
          <a:p>
            <a:pPr>
              <a:defRPr/>
            </a:pPr>
            <a:r>
              <a:rPr lang="en-AU"/>
              <a:t>Proctoring Tool Outlook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'Column I'!$E$50:$F$50</c:f>
              <c:strCache>
                <c:ptCount val="2"/>
                <c:pt idx="0">
                  <c:v>Retain Existing  Solution</c:v>
                </c:pt>
                <c:pt idx="1">
                  <c:v>Reviewing Future Examination Requirements</c:v>
                </c:pt>
              </c:strCache>
            </c:strRef>
          </c:cat>
          <c:val>
            <c:numRef>
              <c:f>'Column I'!$E$51:$F$51</c:f>
              <c:numCache>
                <c:formatCode>General</c:formatCode>
                <c:ptCount val="2"/>
                <c:pt idx="0">
                  <c:v>13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0-D941-B29F-2005669A0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7874512"/>
        <c:axId val="1607868608"/>
      </c:barChart>
      <c:catAx>
        <c:axId val="160787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868608"/>
        <c:crosses val="autoZero"/>
        <c:auto val="1"/>
        <c:lblAlgn val="ctr"/>
        <c:lblOffset val="100"/>
        <c:noMultiLvlLbl val="0"/>
      </c:catAx>
      <c:valAx>
        <c:axId val="160786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87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FFCA2-BF6D-CE44-A430-3AEE88891A9E}" type="datetimeFigureOut">
              <a:rPr lang="en-US" smtClean="0">
                <a:latin typeface="Arial"/>
              </a:rPr>
              <a:t>11/4/20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A992C-4394-4E4E-9793-4EB1E3E1D25A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2212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16A57A62-2764-F542-B86B-77C5E138D015}" type="datetimeFigureOut">
              <a:rPr lang="en-US" smtClean="0"/>
              <a:pPr/>
              <a:t>11/4/20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19A93E2E-41BE-9948-9CD4-5372A3778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06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93E2E-41BE-9948-9CD4-5372A37788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9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185"/>
            <a:ext cx="8229600" cy="34977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b="0" i="0"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  <a:p>
            <a:pPr lvl="0"/>
            <a:endParaRPr lang="en-AU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55816"/>
            <a:ext cx="8229600" cy="3497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EC251D"/>
                </a:solidFill>
              </a:defRPr>
            </a:lvl1pPr>
          </a:lstStyle>
          <a:p>
            <a:r>
              <a:rPr lang="en-AU"/>
              <a:t>Click to edit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9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" y="0"/>
            <a:ext cx="9142853" cy="514285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45712" y="1292162"/>
            <a:ext cx="5382860" cy="317877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on ‘New Slide’ button in tool bar above to select alternative image options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345712" y="436711"/>
            <a:ext cx="5382860" cy="73764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>
                <a:solidFill>
                  <a:srgbClr val="EC251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/>
              <a:t>Click to edit heading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skinn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40C38-AE23-E943-92CB-DE4269896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" y="0"/>
            <a:ext cx="9142851" cy="514285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53116" y="1292162"/>
            <a:ext cx="7275456" cy="317877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on ‘New Slide’ button in tool bar above to select alternative image options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53116" y="436711"/>
            <a:ext cx="7275456" cy="73764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>
                <a:solidFill>
                  <a:srgbClr val="EC251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/>
              <a:t>Click to edit heading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skinn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" y="0"/>
            <a:ext cx="9142848" cy="514285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53116" y="1292162"/>
            <a:ext cx="7275456" cy="3178773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on ‘New Slide’ button in tool bar above to select alternative image options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53116" y="436711"/>
            <a:ext cx="7275456" cy="73764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>
                <a:solidFill>
                  <a:srgbClr val="EC251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/>
              <a:t>Click to edit heading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77B411-ED1D-CC4B-815F-EF0D9B4F2F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" y="0"/>
            <a:ext cx="9142855" cy="5142856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DBE54A-0723-F648-B814-5A958BB8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5816"/>
            <a:ext cx="8229600" cy="64146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EC251D"/>
                </a:solidFill>
              </a:defRPr>
            </a:lvl1pPr>
          </a:lstStyle>
          <a:p>
            <a:r>
              <a:rPr lang="en-AU"/>
              <a:t>Click to edit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9DD39D-53BD-E846-8C76-5F65464F2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" y="0"/>
            <a:ext cx="9142853" cy="5142854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CD6ABB9-8DB6-3C4F-8DD9-4C2FD12E8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851475"/>
            <a:ext cx="4026701" cy="30915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32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9268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slide ski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" y="0"/>
            <a:ext cx="9142851" cy="514285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53116" y="1292162"/>
            <a:ext cx="7275456" cy="282618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on ‘New Slide’ button in tool bar above to select alternative image options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53116" y="436711"/>
            <a:ext cx="7275456" cy="73764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>
                <a:solidFill>
                  <a:srgbClr val="EC251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/>
              <a:t>Click to edit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" y="0"/>
            <a:ext cx="9142851" cy="5142854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4198478"/>
            <a:ext cx="6417425" cy="3497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/>
              <a:t>Click to edit heading</a:t>
            </a:r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629115"/>
            <a:ext cx="6417425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 b="0" i="0">
                <a:solidFill>
                  <a:schemeClr val="bg1"/>
                </a:solidFill>
                <a:latin typeface="FoundrySterling-Book" charset="0"/>
                <a:ea typeface="FoundrySterling-Book" charset="0"/>
                <a:cs typeface="FoundrySterling-Book" charset="0"/>
              </a:defRPr>
            </a:lvl2pPr>
            <a:lvl3pPr>
              <a:defRPr sz="2000" b="0" i="0">
                <a:solidFill>
                  <a:schemeClr val="bg1"/>
                </a:solidFill>
                <a:latin typeface="FoundrySterling-Book" charset="0"/>
                <a:ea typeface="FoundrySterling-Book" charset="0"/>
                <a:cs typeface="FoundrySterling-Book" charset="0"/>
              </a:defRPr>
            </a:lvl3pPr>
            <a:lvl4pPr>
              <a:defRPr sz="2000" b="0" i="0">
                <a:solidFill>
                  <a:schemeClr val="bg1"/>
                </a:solidFill>
                <a:latin typeface="FoundrySterling-Book" charset="0"/>
                <a:ea typeface="FoundrySterling-Book" charset="0"/>
                <a:cs typeface="FoundrySterling-Book" charset="0"/>
              </a:defRPr>
            </a:lvl4pPr>
            <a:lvl5pPr>
              <a:defRPr sz="2000" b="0" i="0">
                <a:solidFill>
                  <a:schemeClr val="bg1"/>
                </a:solidFill>
                <a:latin typeface="FoundrySterling-Book" charset="0"/>
                <a:ea typeface="FoundrySterling-Book" charset="0"/>
                <a:cs typeface="FoundrySterling-Book" charset="0"/>
              </a:defRPr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3637527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4198478"/>
            <a:ext cx="6417425" cy="3497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/>
              <a:t>Click to edit heading</a:t>
            </a:r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629115"/>
            <a:ext cx="6417425" cy="361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 b="0" i="0">
                <a:solidFill>
                  <a:schemeClr val="bg1"/>
                </a:solidFill>
                <a:latin typeface="FoundrySterling-Book" charset="0"/>
                <a:ea typeface="FoundrySterling-Book" charset="0"/>
                <a:cs typeface="FoundrySterling-Book" charset="0"/>
              </a:defRPr>
            </a:lvl2pPr>
            <a:lvl3pPr>
              <a:defRPr sz="2000" b="0" i="0">
                <a:solidFill>
                  <a:schemeClr val="bg1"/>
                </a:solidFill>
                <a:latin typeface="FoundrySterling-Book" charset="0"/>
                <a:ea typeface="FoundrySterling-Book" charset="0"/>
                <a:cs typeface="FoundrySterling-Book" charset="0"/>
              </a:defRPr>
            </a:lvl3pPr>
            <a:lvl4pPr>
              <a:defRPr sz="2000" b="0" i="0">
                <a:solidFill>
                  <a:schemeClr val="bg1"/>
                </a:solidFill>
                <a:latin typeface="FoundrySterling-Book" charset="0"/>
                <a:ea typeface="FoundrySterling-Book" charset="0"/>
                <a:cs typeface="FoundrySterling-Book" charset="0"/>
              </a:defRPr>
            </a:lvl4pPr>
            <a:lvl5pPr>
              <a:defRPr sz="2000" b="0" i="0">
                <a:solidFill>
                  <a:schemeClr val="bg1"/>
                </a:solidFill>
                <a:latin typeface="FoundrySterling-Book" charset="0"/>
                <a:ea typeface="FoundrySterling-Book" charset="0"/>
                <a:cs typeface="FoundrySterling-Book" charset="0"/>
              </a:defRPr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571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77B411-ED1D-CC4B-815F-EF0D9B4F2F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" y="0"/>
            <a:ext cx="9142855" cy="5142856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DBE54A-0723-F648-B814-5A958BB8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5816"/>
            <a:ext cx="8229600" cy="64146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EC251D"/>
                </a:solidFill>
              </a:defRPr>
            </a:lvl1pPr>
          </a:lstStyle>
          <a:p>
            <a:r>
              <a:rPr lang="en-AU"/>
              <a:t>Click to edit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9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: 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" y="643"/>
            <a:ext cx="9142855" cy="514285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67399" y="973185"/>
            <a:ext cx="4733999" cy="345548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1" y="455817"/>
            <a:ext cx="3467100" cy="401511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FoundrySterling-Book" charset="0"/>
                <a:ea typeface="FoundrySterling-Book" charset="0"/>
                <a:cs typeface="FoundrySterling-Book" charset="0"/>
              </a:defRPr>
            </a:lvl1pPr>
          </a:lstStyle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167398" y="455816"/>
            <a:ext cx="4519401" cy="3497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70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" y="321"/>
            <a:ext cx="9141712" cy="514221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990600"/>
            <a:ext cx="4288970" cy="30915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32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FB796B-8576-A249-9846-A598C3FFEF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5"/>
            <a:ext cx="9142853" cy="5142855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990600"/>
            <a:ext cx="4288970" cy="30915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32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"/>
            <a:ext cx="9142851" cy="51428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6DD929-5F13-FC41-ABB3-F1831C108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" y="0"/>
            <a:ext cx="9142849" cy="51428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450B34-BB63-0D4E-BE9B-486B5F625D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" y="0"/>
            <a:ext cx="9142855" cy="5142856"/>
          </a:xfrm>
          <a:prstGeom prst="rect">
            <a:avLst/>
          </a:prstGeom>
        </p:spPr>
      </p:pic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927857" y="455815"/>
            <a:ext cx="2933113" cy="40151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73186"/>
            <a:ext cx="5225143" cy="34977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b="0" i="0"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  <a:p>
            <a:pPr lvl="0"/>
            <a:endParaRPr lang="en-A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5816"/>
            <a:ext cx="5225143" cy="3497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EC251D"/>
                </a:solidFill>
              </a:defRPr>
            </a:lvl1pPr>
          </a:lstStyle>
          <a:p>
            <a:r>
              <a:rPr lang="en-AU"/>
              <a:t>Click to edit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5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94BC33A-A7A5-6B49-8E17-B914BB28C7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" y="0"/>
            <a:ext cx="9142855" cy="5142856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927858" y="2350209"/>
            <a:ext cx="2922228" cy="21207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927858" y="455816"/>
            <a:ext cx="2922228" cy="18394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973185"/>
            <a:ext cx="5225143" cy="34977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b="0" i="0"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  <a:p>
            <a:pPr lvl="0"/>
            <a:endParaRPr lang="en-AU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55816"/>
            <a:ext cx="5225143" cy="3497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EC251D"/>
                </a:solidFill>
              </a:defRPr>
            </a:lvl1pPr>
          </a:lstStyle>
          <a:p>
            <a:r>
              <a:rPr lang="en-AU"/>
              <a:t>Click to edit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8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57B20-DFE3-3341-BDA7-B313052A44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" y="322"/>
            <a:ext cx="9141712" cy="5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3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arkable cop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" y="0"/>
            <a:ext cx="9142851" cy="514285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77274" y="1113905"/>
            <a:ext cx="3951298" cy="335703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on ‘New Slide’ button in tool bar above to select alternative image options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77274" y="436711"/>
            <a:ext cx="3951298" cy="677194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/>
              <a:t>Click to edit heading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arkable cop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0398A9A-EC9F-7C4B-ADB1-FBE7B9027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"/>
            <a:ext cx="9142851" cy="514285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77274" y="1462275"/>
            <a:ext cx="3951298" cy="300866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on ‘New Slide’ button in tool bar above to select alternative image options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77274" y="436711"/>
            <a:ext cx="3951298" cy="1025564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/>
              <a:t>Click to edit 2 line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Coast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590502-B923-D143-A571-28665C02BD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" y="0"/>
            <a:ext cx="9142853" cy="514285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77274" y="1462275"/>
            <a:ext cx="3951298" cy="300866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on ‘New Slide’ button in tool bar above to select alternative image options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77274" y="436711"/>
            <a:ext cx="3951298" cy="1025564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>
                <a:solidFill>
                  <a:srgbClr val="EC251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/>
              <a:t>Click to edit 2 line heading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than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" y="0"/>
            <a:ext cx="9142851" cy="51428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77274" y="436711"/>
            <a:ext cx="3951298" cy="1025564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>
                <a:solidFill>
                  <a:srgbClr val="EC251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/>
              <a:t>Click to edit 2 line heading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77274" y="1462275"/>
            <a:ext cx="3951298" cy="300866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on ‘New Slide’ button in tool bar above to select alternative image options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55816"/>
            <a:ext cx="8229600" cy="3497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AU"/>
              <a:t>Click to edit heading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3185"/>
            <a:ext cx="8229600" cy="34977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4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60" r:id="rId3"/>
    <p:sldLayoutId id="2147483659" r:id="rId4"/>
    <p:sldLayoutId id="2147483677" r:id="rId5"/>
    <p:sldLayoutId id="2147483723" r:id="rId6"/>
    <p:sldLayoutId id="2147483679" r:id="rId7"/>
    <p:sldLayoutId id="2147483725" r:id="rId8"/>
    <p:sldLayoutId id="2147483704" r:id="rId9"/>
    <p:sldLayoutId id="2147483694" r:id="rId10"/>
    <p:sldLayoutId id="2147483695" r:id="rId11"/>
    <p:sldLayoutId id="2147483718" r:id="rId12"/>
    <p:sldLayoutId id="2147483664" r:id="rId13"/>
    <p:sldLayoutId id="2147483649" r:id="rId14"/>
    <p:sldLayoutId id="2147483734" r:id="rId15"/>
  </p:sldLayoutIdLst>
  <p:hf sldNum="0"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EC251D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lnSpc>
          <a:spcPct val="114000"/>
        </a:lnSpc>
        <a:spcBef>
          <a:spcPts val="0"/>
        </a:spcBef>
        <a:spcAft>
          <a:spcPts val="800"/>
        </a:spcAft>
        <a:buFont typeface="Arial" charset="0"/>
        <a:buChar char="•"/>
        <a:defRPr sz="2000" b="0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lnSpc>
          <a:spcPct val="114000"/>
        </a:lnSpc>
        <a:spcBef>
          <a:spcPts val="0"/>
        </a:spcBef>
        <a:spcAft>
          <a:spcPts val="800"/>
        </a:spcAft>
        <a:buFont typeface="Arial" charset="0"/>
        <a:buChar char="•"/>
        <a:defRPr sz="2000" b="0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lnSpc>
          <a:spcPct val="114000"/>
        </a:lnSpc>
        <a:spcBef>
          <a:spcPts val="0"/>
        </a:spcBef>
        <a:spcAft>
          <a:spcPts val="800"/>
        </a:spcAft>
        <a:buFont typeface="Arial" charset="0"/>
        <a:buChar char="•"/>
        <a:defRPr sz="2000" b="0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lnSpc>
          <a:spcPct val="114000"/>
        </a:lnSpc>
        <a:spcBef>
          <a:spcPts val="0"/>
        </a:spcBef>
        <a:spcAft>
          <a:spcPts val="800"/>
        </a:spcAft>
        <a:buFont typeface="Arial" charset="0"/>
        <a:buChar char="•"/>
        <a:defRPr sz="2000" b="0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lnSpc>
          <a:spcPct val="114000"/>
        </a:lnSpc>
        <a:spcBef>
          <a:spcPts val="0"/>
        </a:spcBef>
        <a:spcAft>
          <a:spcPts val="800"/>
        </a:spcAft>
        <a:buFont typeface="Arial" charset="0"/>
        <a:buChar char="•"/>
        <a:defRPr sz="2000" b="0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89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9" r:id="rId2"/>
    <p:sldLayoutId id="2147483735" r:id="rId3"/>
    <p:sldLayoutId id="214748373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5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02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6186D3-C9B7-EA4F-A7CC-8CC22E7545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709" y="-2922"/>
            <a:ext cx="9168416" cy="5146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377FB1-8717-47DB-B0E1-611DEBE72D60}"/>
              </a:ext>
            </a:extLst>
          </p:cNvPr>
          <p:cNvSpPr txBox="1"/>
          <p:nvPr/>
        </p:nvSpPr>
        <p:spPr>
          <a:xfrm>
            <a:off x="239954" y="857122"/>
            <a:ext cx="547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ACODE/CAUDIT Survey Assessment/Examination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DEA423-9397-42A9-ABA1-D02A68DFD5D8}"/>
              </a:ext>
            </a:extLst>
          </p:cNvPr>
          <p:cNvSpPr/>
          <p:nvPr/>
        </p:nvSpPr>
        <p:spPr>
          <a:xfrm>
            <a:off x="239954" y="2247767"/>
            <a:ext cx="4680758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  <a:latin typeface="Arial"/>
                <a:cs typeface="Arial"/>
              </a:rPr>
              <a:t>Professor Michael Sankey</a:t>
            </a:r>
          </a:p>
          <a:p>
            <a:r>
              <a:rPr lang="en-AU" sz="1600" dirty="0">
                <a:solidFill>
                  <a:schemeClr val="bg1"/>
                </a:solidFill>
                <a:latin typeface="Arial"/>
                <a:cs typeface="Arial"/>
              </a:rPr>
              <a:t>Director, Learning Transformations</a:t>
            </a:r>
          </a:p>
          <a:p>
            <a:endParaRPr lang="en-AU" sz="1600" dirty="0">
              <a:solidFill>
                <a:schemeClr val="bg1"/>
              </a:solidFill>
              <a:latin typeface="Arial"/>
              <a:cs typeface="Arial" panose="020B0604020202020204" pitchFamily="34" charset="0"/>
            </a:endParaRPr>
          </a:p>
          <a:p>
            <a:r>
              <a:rPr lang="en-AU" sz="1600" dirty="0">
                <a:solidFill>
                  <a:schemeClr val="bg1"/>
                </a:solidFill>
                <a:latin typeface="Arial"/>
                <a:cs typeface="Arial"/>
              </a:rPr>
              <a:t>President, Australasian Council on Open, Distance and eLearning (ACODE)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FD9196-6EEB-EB47-B565-ECA41EE3DA2D}"/>
              </a:ext>
            </a:extLst>
          </p:cNvPr>
          <p:cNvCxnSpPr>
            <a:cxnSpLocks/>
          </p:cNvCxnSpPr>
          <p:nvPr/>
        </p:nvCxnSpPr>
        <p:spPr>
          <a:xfrm flipV="1">
            <a:off x="-24939" y="2064153"/>
            <a:ext cx="4879572" cy="1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4C199BC-74AA-3040-8324-F5DCB07786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40" y="4077053"/>
            <a:ext cx="2151639" cy="8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2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8CAD66-2B8F-E143-9A45-982591CB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116" y="215994"/>
            <a:ext cx="7275456" cy="737648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9B59E823-A5B7-1441-8334-A7C73069F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46" y="1368657"/>
            <a:ext cx="5851128" cy="28737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452B42-4D69-D148-876F-61527DE7F852}"/>
              </a:ext>
            </a:extLst>
          </p:cNvPr>
          <p:cNvSpPr txBox="1"/>
          <p:nvPr/>
        </p:nvSpPr>
        <p:spPr>
          <a:xfrm>
            <a:off x="2168266" y="4258834"/>
            <a:ext cx="58785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https://</a:t>
            </a:r>
            <a:r>
              <a:rPr lang="en-US" sz="1100" dirty="0" err="1">
                <a:latin typeface="Arial"/>
                <a:cs typeface="Arial"/>
              </a:rPr>
              <a:t>www.teqsa.gov.au</a:t>
            </a:r>
            <a:r>
              <a:rPr lang="en-US" sz="1100" dirty="0">
                <a:latin typeface="Arial"/>
                <a:cs typeface="Arial"/>
              </a:rPr>
              <a:t>/sites/default/files/strategies-for-using-online-invigilated-</a:t>
            </a:r>
            <a:r>
              <a:rPr lang="en-US" sz="1100" dirty="0" err="1">
                <a:latin typeface="Arial"/>
                <a:cs typeface="Arial"/>
              </a:rPr>
              <a:t>exams.pdf</a:t>
            </a:r>
            <a:endParaRPr lang="en-US" sz="1100" dirty="0">
              <a:latin typeface="Arial"/>
              <a:cs typeface="Arial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411F4BC-56D4-3843-BFE8-D1FD837B0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855" y="87496"/>
            <a:ext cx="5139559" cy="1253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93D04E-F630-EF43-A6E7-87430CD24C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09" y="4267874"/>
            <a:ext cx="1771776" cy="7232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5C43A4-34DC-9447-A413-4462016466DB}"/>
              </a:ext>
            </a:extLst>
          </p:cNvPr>
          <p:cNvGrpSpPr/>
          <p:nvPr/>
        </p:nvGrpSpPr>
        <p:grpSpPr>
          <a:xfrm>
            <a:off x="3429156" y="4590499"/>
            <a:ext cx="1825132" cy="457200"/>
            <a:chOff x="100740" y="4636219"/>
            <a:chExt cx="1825132" cy="4572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96053B-03D5-5744-8BBA-B8CB0D8894EA}"/>
                </a:ext>
              </a:extLst>
            </p:cNvPr>
            <p:cNvSpPr txBox="1"/>
            <p:nvPr/>
          </p:nvSpPr>
          <p:spPr>
            <a:xfrm>
              <a:off x="457200" y="4687684"/>
              <a:ext cx="1468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michael_sankey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105621-D9BC-3742-A4E7-45242C79E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40" y="4636219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86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FD06-31A7-FB4C-919D-5CB6A567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79" y="62268"/>
            <a:ext cx="8229600" cy="641464"/>
          </a:xfrm>
        </p:spPr>
        <p:txBody>
          <a:bodyPr/>
          <a:lstStyle/>
          <a:p>
            <a:r>
              <a:rPr lang="en-US" b="0" dirty="0" err="1">
                <a:solidFill>
                  <a:schemeClr val="tx1"/>
                </a:solidFill>
              </a:rPr>
              <a:t>www.acode.edu.au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2A210A-FBE8-474C-B612-12C3E490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21" y="536518"/>
            <a:ext cx="8052179" cy="4490122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EF55FEB2-0FDC-8145-AB45-1776AB29AB6B}"/>
              </a:ext>
            </a:extLst>
          </p:cNvPr>
          <p:cNvSpPr/>
          <p:nvPr/>
        </p:nvSpPr>
        <p:spPr>
          <a:xfrm>
            <a:off x="279779" y="1132766"/>
            <a:ext cx="1317009" cy="5322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2A53C89-BD4F-5A4A-BCF2-DAF18D419513}"/>
              </a:ext>
            </a:extLst>
          </p:cNvPr>
          <p:cNvSpPr/>
          <p:nvPr/>
        </p:nvSpPr>
        <p:spPr>
          <a:xfrm>
            <a:off x="388963" y="1493560"/>
            <a:ext cx="1317009" cy="5322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5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4539-B6DB-C24E-9C4E-580DD2E4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383"/>
            <a:ext cx="8229600" cy="641464"/>
          </a:xfrm>
        </p:spPr>
        <p:txBody>
          <a:bodyPr/>
          <a:lstStyle/>
          <a:p>
            <a:r>
              <a:rPr lang="en-US" dirty="0"/>
              <a:t>Invigilate or…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B8B9A4-2E8F-2F40-AF9E-0811A59BB715}"/>
              </a:ext>
            </a:extLst>
          </p:cNvPr>
          <p:cNvGrpSpPr/>
          <p:nvPr/>
        </p:nvGrpSpPr>
        <p:grpSpPr>
          <a:xfrm>
            <a:off x="3429156" y="4590499"/>
            <a:ext cx="1825132" cy="457200"/>
            <a:chOff x="100740" y="4636219"/>
            <a:chExt cx="1825132" cy="4572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CEC7E8-92BD-D448-A43D-290FA2C0F815}"/>
                </a:ext>
              </a:extLst>
            </p:cNvPr>
            <p:cNvSpPr txBox="1"/>
            <p:nvPr/>
          </p:nvSpPr>
          <p:spPr>
            <a:xfrm>
              <a:off x="457200" y="4687684"/>
              <a:ext cx="1468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michael_sankey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27D265-DFE1-4D43-88E0-111C4E993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40" y="4636219"/>
              <a:ext cx="457200" cy="4572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F240B3-5374-4F4B-BFA6-FE2900F12E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09" y="4267874"/>
            <a:ext cx="1771776" cy="723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A584F5-AB7B-F044-9801-D7FA934C72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37" t="3554" r="24072" b="3990"/>
          <a:stretch/>
        </p:blipFill>
        <p:spPr>
          <a:xfrm>
            <a:off x="4892511" y="154658"/>
            <a:ext cx="4149086" cy="41132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A70563-73DF-3644-A9EE-0B7E91B97B6A}"/>
              </a:ext>
            </a:extLst>
          </p:cNvPr>
          <p:cNvSpPr txBox="1"/>
          <p:nvPr/>
        </p:nvSpPr>
        <p:spPr>
          <a:xfrm>
            <a:off x="240384" y="982860"/>
            <a:ext cx="454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Of 47 Institutions, 24 used a formal proctoring solution in conjunction with an online exam.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23 chose alternate means, or did not run proctored exams, rather choosing alternate forms of assessment.</a:t>
            </a:r>
          </a:p>
        </p:txBody>
      </p:sp>
    </p:spTree>
    <p:extLst>
      <p:ext uri="{BB962C8B-B14F-4D97-AF65-F5344CB8AC3E}">
        <p14:creationId xmlns:p14="http://schemas.microsoft.com/office/powerpoint/2010/main" val="67149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4A601-7897-1C4F-9C8B-7415F9EE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72" y="1600762"/>
            <a:ext cx="3964015" cy="1941976"/>
          </a:xfrm>
        </p:spPr>
        <p:txBody>
          <a:bodyPr>
            <a:normAutofit/>
          </a:bodyPr>
          <a:lstStyle/>
          <a:p>
            <a:r>
              <a:rPr lang="en-US" sz="2400" dirty="0"/>
              <a:t>28 (24) used some form of proctoring tool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61728E-811B-3D44-A03F-08B39E8C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98" y="528387"/>
            <a:ext cx="3964015" cy="1141336"/>
          </a:xfrm>
        </p:spPr>
        <p:txBody>
          <a:bodyPr>
            <a:normAutofit/>
          </a:bodyPr>
          <a:lstStyle/>
          <a:p>
            <a:r>
              <a:rPr lang="en-US" dirty="0"/>
              <a:t>Proctoring tools used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95974E-BA1E-8940-9DA7-5279ADB6E4B8}"/>
              </a:ext>
            </a:extLst>
          </p:cNvPr>
          <p:cNvGrpSpPr/>
          <p:nvPr/>
        </p:nvGrpSpPr>
        <p:grpSpPr>
          <a:xfrm>
            <a:off x="3429156" y="4590499"/>
            <a:ext cx="1825132" cy="457200"/>
            <a:chOff x="100740" y="4636219"/>
            <a:chExt cx="1825132" cy="4572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1F6F7B-CCC4-394B-B223-A3DFD374F168}"/>
                </a:ext>
              </a:extLst>
            </p:cNvPr>
            <p:cNvSpPr txBox="1"/>
            <p:nvPr/>
          </p:nvSpPr>
          <p:spPr>
            <a:xfrm>
              <a:off x="457200" y="4687684"/>
              <a:ext cx="1468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michael_sankey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97A366-E80C-D843-BA23-DEB78C51C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40" y="4636219"/>
              <a:ext cx="457200" cy="4572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5248C6C-2AD5-9748-8EF3-B73BDD9ECD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09" y="4267874"/>
            <a:ext cx="1771776" cy="723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381AA3-22F1-CB4A-B09B-C0E648A42E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39" t="2593" r="21328" b="3413"/>
          <a:stretch/>
        </p:blipFill>
        <p:spPr>
          <a:xfrm>
            <a:off x="4675018" y="333697"/>
            <a:ext cx="4152310" cy="42933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507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EF3E0-FFBF-1640-AF58-367344A02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59" y="1321351"/>
            <a:ext cx="4009156" cy="25682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N=18 – 11 (61%) institutions nominated the use of Turnitin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Assignments where mostly used to replace exams &amp; open book exams.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07C97-EFB2-554F-B9C9-5C200E98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49" y="152401"/>
            <a:ext cx="3530338" cy="875589"/>
          </a:xfrm>
        </p:spPr>
        <p:txBody>
          <a:bodyPr>
            <a:normAutofit fontScale="90000"/>
          </a:bodyPr>
          <a:lstStyle/>
          <a:p>
            <a:r>
              <a:rPr lang="en-US" dirty="0"/>
              <a:t>Non-proctored online assessment tools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50F31-E0C7-2042-AC79-2F259D0B4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744" y="504968"/>
            <a:ext cx="4949556" cy="397865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0D94D58-B8E0-4349-B864-D0201CF4E7E2}"/>
              </a:ext>
            </a:extLst>
          </p:cNvPr>
          <p:cNvGrpSpPr/>
          <p:nvPr/>
        </p:nvGrpSpPr>
        <p:grpSpPr>
          <a:xfrm>
            <a:off x="3429156" y="4590499"/>
            <a:ext cx="1825132" cy="457200"/>
            <a:chOff x="100740" y="4636219"/>
            <a:chExt cx="1825132" cy="4572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C037B6-53CE-4340-AD3B-5B1F332BCFB7}"/>
                </a:ext>
              </a:extLst>
            </p:cNvPr>
            <p:cNvSpPr txBox="1"/>
            <p:nvPr/>
          </p:nvSpPr>
          <p:spPr>
            <a:xfrm>
              <a:off x="457200" y="4687684"/>
              <a:ext cx="1468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michael_sankey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AE78752-80D7-884C-9571-D4D4F9F98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40" y="4636219"/>
              <a:ext cx="457200" cy="4572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A81FC0E-E6BE-824F-BFD2-0DFFFB722B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09" y="4267874"/>
            <a:ext cx="1771776" cy="7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8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44C74BD-280A-445D-BA9F-7FC379DD5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964747"/>
              </p:ext>
            </p:extLst>
          </p:nvPr>
        </p:nvGraphicFramePr>
        <p:xfrm>
          <a:off x="0" y="109182"/>
          <a:ext cx="9144000" cy="5034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67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3FE6BB8-86A0-48E7-AABC-3B12BF23E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600463"/>
              </p:ext>
            </p:extLst>
          </p:nvPr>
        </p:nvGraphicFramePr>
        <p:xfrm>
          <a:off x="150125" y="0"/>
          <a:ext cx="8898341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184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CC419-0F34-C141-ABCA-C02F86F6D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30" y="756436"/>
            <a:ext cx="8226986" cy="3714498"/>
          </a:xfrm>
        </p:spPr>
        <p:txBody>
          <a:bodyPr>
            <a:normAutofit lnSpcReduction="10000"/>
          </a:bodyPr>
          <a:lstStyle/>
          <a:p>
            <a:pPr lvl="0"/>
            <a:r>
              <a:rPr lang="en-AU" dirty="0"/>
              <a:t>Institution Service Delivery Issues relating to the institution and its effort to deliver online exams with a given set of services, and</a:t>
            </a:r>
          </a:p>
          <a:p>
            <a:pPr lvl="0"/>
            <a:r>
              <a:rPr lang="en-AU" dirty="0"/>
              <a:t>Technical Issues relating to the service or platform during use.</a:t>
            </a:r>
          </a:p>
          <a:p>
            <a:r>
              <a:rPr lang="en-AU" dirty="0"/>
              <a:t>Institutions, when attempting to implement a new service are restrained by a range of factors, including institutional policy, culture and existing solutions. </a:t>
            </a:r>
          </a:p>
          <a:p>
            <a:r>
              <a:rPr lang="en-AU" dirty="0"/>
              <a:t>Each institution has unique goals to achieve with the new service, and this can influence the success factors.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C44975-3410-5F41-8361-9978AA7C4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951"/>
            <a:ext cx="5225143" cy="349728"/>
          </a:xfrm>
        </p:spPr>
        <p:txBody>
          <a:bodyPr>
            <a:normAutofit fontScale="90000"/>
          </a:bodyPr>
          <a:lstStyle/>
          <a:p>
            <a:r>
              <a:rPr lang="en-AU" dirty="0"/>
              <a:t>The issues identified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119E22-7EE8-D141-83ED-601DB9A494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09" y="4267874"/>
            <a:ext cx="1771776" cy="7232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E305AE6-D5A0-6943-B7C7-BFD635F40A81}"/>
              </a:ext>
            </a:extLst>
          </p:cNvPr>
          <p:cNvGrpSpPr/>
          <p:nvPr/>
        </p:nvGrpSpPr>
        <p:grpSpPr>
          <a:xfrm>
            <a:off x="3429156" y="4590499"/>
            <a:ext cx="1825132" cy="457200"/>
            <a:chOff x="100740" y="4636219"/>
            <a:chExt cx="1825132" cy="457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6EE757-D050-714C-B729-13D7FA183AAD}"/>
                </a:ext>
              </a:extLst>
            </p:cNvPr>
            <p:cNvSpPr txBox="1"/>
            <p:nvPr/>
          </p:nvSpPr>
          <p:spPr>
            <a:xfrm>
              <a:off x="457200" y="4687684"/>
              <a:ext cx="1468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michael_sankey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4DD018-6D2D-AF4C-A3A7-F6D441B5C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40" y="4636219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783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69EB-0EDF-8C41-BA48-EC5DA6270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759"/>
            <a:ext cx="8229600" cy="641464"/>
          </a:xfrm>
        </p:spPr>
        <p:txBody>
          <a:bodyPr/>
          <a:lstStyle/>
          <a:p>
            <a:r>
              <a:rPr lang="en-US" dirty="0"/>
              <a:t>Alternatives seen to formal exams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B5678-C3B2-884C-BD2C-57E8C2C89E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09" y="4267874"/>
            <a:ext cx="1771776" cy="7232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E5AE437-136C-8B44-9C42-0155C257D01C}"/>
              </a:ext>
            </a:extLst>
          </p:cNvPr>
          <p:cNvGrpSpPr/>
          <p:nvPr/>
        </p:nvGrpSpPr>
        <p:grpSpPr>
          <a:xfrm>
            <a:off x="3429156" y="4590499"/>
            <a:ext cx="1825132" cy="457200"/>
            <a:chOff x="100740" y="4636219"/>
            <a:chExt cx="1825132" cy="457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A0D720-42AF-0844-AC1D-71130B6AEF9C}"/>
                </a:ext>
              </a:extLst>
            </p:cNvPr>
            <p:cNvSpPr txBox="1"/>
            <p:nvPr/>
          </p:nvSpPr>
          <p:spPr>
            <a:xfrm>
              <a:off x="457200" y="4687684"/>
              <a:ext cx="1468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michael_sankey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73F94D-BDE4-BE4C-9DB2-BE74B2A94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40" y="4636219"/>
              <a:ext cx="457200" cy="4572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34F864D-BF8F-324D-B883-9D91BFC870C3}"/>
              </a:ext>
            </a:extLst>
          </p:cNvPr>
          <p:cNvSpPr txBox="1"/>
          <p:nvPr/>
        </p:nvSpPr>
        <p:spPr>
          <a:xfrm>
            <a:off x="157609" y="835223"/>
            <a:ext cx="88471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Times Quizzes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Random quizzes based of quiz bank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Interactive oral assessments: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/>
                <a:cs typeface="Arial"/>
              </a:rPr>
              <a:t>https://</a:t>
            </a:r>
            <a:r>
              <a:rPr lang="en-US" sz="1600" dirty="0" err="1">
                <a:latin typeface="Arial"/>
                <a:cs typeface="Arial"/>
              </a:rPr>
              <a:t>sway.office.com</a:t>
            </a:r>
            <a:r>
              <a:rPr lang="en-US" sz="1600" dirty="0">
                <a:latin typeface="Arial"/>
                <a:cs typeface="Arial"/>
              </a:rPr>
              <a:t>/yQ2s0Bm3ILkWtGll?ref=Link</a:t>
            </a:r>
            <a:endParaRPr lang="en-US" sz="2000" dirty="0"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Viva voce, or oral examinations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Open book exams: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/>
                <a:cs typeface="Arial"/>
              </a:rPr>
              <a:t>https://</a:t>
            </a:r>
            <a:r>
              <a:rPr lang="en-US" sz="1600" dirty="0" err="1">
                <a:latin typeface="Arial"/>
                <a:cs typeface="Arial"/>
              </a:rPr>
              <a:t>www.newcastle.edu.au</a:t>
            </a:r>
            <a:r>
              <a:rPr lang="en-US" sz="1600" dirty="0">
                <a:latin typeface="Arial"/>
                <a:cs typeface="Arial"/>
              </a:rPr>
              <a:t>/__data/assets/</a:t>
            </a:r>
            <a:r>
              <a:rPr lang="en-US" sz="1600" dirty="0" err="1">
                <a:latin typeface="Arial"/>
                <a:cs typeface="Arial"/>
              </a:rPr>
              <a:t>pdf_file</a:t>
            </a:r>
            <a:r>
              <a:rPr lang="en-US" sz="1600" dirty="0">
                <a:latin typeface="Arial"/>
                <a:cs typeface="Arial"/>
              </a:rPr>
              <a:t>/0006/268980/Open-Book-</a:t>
            </a:r>
            <a:r>
              <a:rPr lang="en-US" sz="1600" dirty="0" err="1">
                <a:latin typeface="Arial"/>
                <a:cs typeface="Arial"/>
              </a:rPr>
              <a:t>Exams.pdf</a:t>
            </a:r>
            <a:r>
              <a:rPr lang="en-US" sz="16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822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718D-1AD6-DB42-86ED-8EABE7D82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5" y="715296"/>
            <a:ext cx="8415707" cy="3497748"/>
          </a:xfrm>
        </p:spPr>
        <p:txBody>
          <a:bodyPr>
            <a:normAutofit fontScale="85000" lnSpcReduction="10000"/>
          </a:bodyPr>
          <a:lstStyle/>
          <a:p>
            <a:r>
              <a:rPr lang="en-AU" b="1" dirty="0"/>
              <a:t>Adjust time limits to account for the technology learning curve. </a:t>
            </a:r>
            <a:r>
              <a:rPr lang="en-AU" dirty="0"/>
              <a:t>Some students are not comfortable taking an exam online, so adjust traditional time limits.</a:t>
            </a:r>
          </a:p>
          <a:p>
            <a:r>
              <a:rPr lang="en-AU" b="1" dirty="0"/>
              <a:t>Consider getting rid of forced completion. </a:t>
            </a:r>
            <a:r>
              <a:rPr lang="en-AU" dirty="0"/>
              <a:t>Some students may be dealing with a number of distractions at home -- children, sharing space with family and so on..</a:t>
            </a:r>
          </a:p>
          <a:p>
            <a:r>
              <a:rPr lang="en-AU" b="1" dirty="0"/>
              <a:t>Be flexible with deadlines. </a:t>
            </a:r>
            <a:r>
              <a:rPr lang="en-AU" dirty="0"/>
              <a:t>Hard deadlines are as out of style as hugs and kisses during the COVID-19 pandemic. </a:t>
            </a:r>
          </a:p>
          <a:p>
            <a:r>
              <a:rPr lang="en-AU" b="1" dirty="0"/>
              <a:t>Feed forward mechanisms. </a:t>
            </a:r>
            <a:r>
              <a:rPr lang="en-AU" dirty="0"/>
              <a:t>Include reflection on the assessment as an additional element to feed into final grade</a:t>
            </a:r>
          </a:p>
          <a:p>
            <a:r>
              <a:rPr lang="en-AU" b="1" dirty="0"/>
              <a:t>Cheating behaviours</a:t>
            </a:r>
            <a:r>
              <a:rPr lang="en-AU" dirty="0"/>
              <a:t>. 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381EC6-C844-794F-89AD-DEE660FF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784"/>
            <a:ext cx="5225143" cy="349728"/>
          </a:xfrm>
        </p:spPr>
        <p:txBody>
          <a:bodyPr>
            <a:normAutofit fontScale="90000"/>
          </a:bodyPr>
          <a:lstStyle/>
          <a:p>
            <a:r>
              <a:rPr lang="en-US" dirty="0"/>
              <a:t>Some things to consider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B13B6-B772-1249-91A7-9B6EABE155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09" y="4267874"/>
            <a:ext cx="1771776" cy="7232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02B8449-4816-7E45-BF2E-A9C58A0CD0B9}"/>
              </a:ext>
            </a:extLst>
          </p:cNvPr>
          <p:cNvGrpSpPr/>
          <p:nvPr/>
        </p:nvGrpSpPr>
        <p:grpSpPr>
          <a:xfrm>
            <a:off x="3429156" y="4590499"/>
            <a:ext cx="1825132" cy="457200"/>
            <a:chOff x="100740" y="4636219"/>
            <a:chExt cx="1825132" cy="457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0D7FE2-1FD0-004B-9F74-4EC64F30444D}"/>
                </a:ext>
              </a:extLst>
            </p:cNvPr>
            <p:cNvSpPr txBox="1"/>
            <p:nvPr/>
          </p:nvSpPr>
          <p:spPr>
            <a:xfrm>
              <a:off x="457200" y="4687684"/>
              <a:ext cx="1468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michael_sankey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9F7EC0-1700-6843-9016-440CFD470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40" y="4636219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197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youts">
  <a:themeElements>
    <a:clrScheme name="Custom 5">
      <a:dk1>
        <a:srgbClr val="000000"/>
      </a:dk1>
      <a:lt1>
        <a:srgbClr val="FFFFFF"/>
      </a:lt1>
      <a:dk2>
        <a:srgbClr val="ED2223"/>
      </a:dk2>
      <a:lt2>
        <a:srgbClr val="FEFFFF"/>
      </a:lt2>
      <a:accent1>
        <a:srgbClr val="ED2223"/>
      </a:accent1>
      <a:accent2>
        <a:srgbClr val="ED2223"/>
      </a:accent2>
      <a:accent3>
        <a:srgbClr val="ED2223"/>
      </a:accent3>
      <a:accent4>
        <a:srgbClr val="ED2223"/>
      </a:accent4>
      <a:accent5>
        <a:srgbClr val="ED2223"/>
      </a:accent5>
      <a:accent6>
        <a:srgbClr val="ED2223"/>
      </a:accent6>
      <a:hlink>
        <a:srgbClr val="C0C0C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vers">
  <a:themeElements>
    <a:clrScheme name="Custom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C0C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eature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Feature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A52195DE27104BBBC4FE4CC243E8E3" ma:contentTypeVersion="2" ma:contentTypeDescription="Create a new document." ma:contentTypeScope="" ma:versionID="676433ea9947bffb31fa42396b8e0189">
  <xsd:schema xmlns:xsd="http://www.w3.org/2001/XMLSchema" xmlns:xs="http://www.w3.org/2001/XMLSchema" xmlns:p="http://schemas.microsoft.com/office/2006/metadata/properties" xmlns:ns2="2fc5806b-bf4e-4ed3-8246-4114e2244de9" targetNamespace="http://schemas.microsoft.com/office/2006/metadata/properties" ma:root="true" ma:fieldsID="3887d093c6ed9877a12282a8124785fd" ns2:_="">
    <xsd:import namespace="2fc5806b-bf4e-4ed3-8246-4114e2244d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5806b-bf4e-4ed3-8246-4114e2244d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31B864-3E4D-4813-A3FB-00A81CD2A4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9F50B8-47A6-4C16-8E1E-DA0A7A9E90BF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fc5806b-bf4e-4ed3-8246-4114e2244de9"/>
  </ds:schemaRefs>
</ds:datastoreItem>
</file>

<file path=customXml/itemProps3.xml><?xml version="1.0" encoding="utf-8"?>
<ds:datastoreItem xmlns:ds="http://schemas.openxmlformats.org/officeDocument/2006/customXml" ds:itemID="{0D1A853B-302B-4D8B-B309-A5008A1F1BEC}">
  <ds:schemaRefs>
    <ds:schemaRef ds:uri="2fc5806b-bf4e-4ed3-8246-4114e2244d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4364</TotalTime>
  <Words>417</Words>
  <Application>Microsoft Macintosh PowerPoint</Application>
  <PresentationFormat>On-screen Show (16:9)</PresentationFormat>
  <Paragraphs>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FoundrySterling-Book</vt:lpstr>
      <vt:lpstr>Layouts</vt:lpstr>
      <vt:lpstr>Covers</vt:lpstr>
      <vt:lpstr>Feature text</vt:lpstr>
      <vt:lpstr>1_Feature text</vt:lpstr>
      <vt:lpstr>PowerPoint Presentation</vt:lpstr>
      <vt:lpstr>Invigilate or… </vt:lpstr>
      <vt:lpstr>Proctoring tools used</vt:lpstr>
      <vt:lpstr>Non-proctored online assessment tools</vt:lpstr>
      <vt:lpstr>PowerPoint Presentation</vt:lpstr>
      <vt:lpstr>PowerPoint Presentation</vt:lpstr>
      <vt:lpstr>The issues identified</vt:lpstr>
      <vt:lpstr>Alternatives seen to formal exams</vt:lpstr>
      <vt:lpstr>Some things to consider</vt:lpstr>
      <vt:lpstr>PowerPoint Presentation</vt:lpstr>
      <vt:lpstr>www.acode.edu.au</vt:lpstr>
    </vt:vector>
  </TitlesOfParts>
  <Company>Griffith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Appleton</dc:creator>
  <cp:lastModifiedBy>Michael Sankey</cp:lastModifiedBy>
  <cp:revision>118</cp:revision>
  <cp:lastPrinted>2019-09-23T23:55:52Z</cp:lastPrinted>
  <dcterms:created xsi:type="dcterms:W3CDTF">2015-06-09T05:37:39Z</dcterms:created>
  <dcterms:modified xsi:type="dcterms:W3CDTF">2020-11-04T03:46:08Z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0x01010052A52195DE27104BBBC4FE4CC243E8E3</vt:lpwstr>
  </property>
  <property fmtid="{D5CDD505-2E9C-101B-9397-08002B2CF9AE}" pid="3" name="Order">
    <vt:r8>112600</vt:r8>
  </property>
  <property fmtid="{D5CDD505-2E9C-101B-9397-08002B2CF9AE}" pid="4" name="SharedWithUsers">
    <vt:lpwstr>28;#Gabrielle Ingram;#67;#Brad Ronnfeldt;#25;#Jessica Bravo;#126;#Cristy Evans;#121;#Marcus Lee;#127;#Grant Ashford;#49;#Steve Bishop;#128;#Indianna Rapsey;#129;#Ananda Garin-Michaud;#130;#Wendy Blakeney;#3;#Giuseppe Poli;#131;#Thomas King</vt:lpwstr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