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  <p:sldMasterId id="2147483752" r:id="rId2"/>
  </p:sldMasterIdLst>
  <p:notesMasterIdLst>
    <p:notesMasterId r:id="rId12"/>
  </p:notesMasterIdLst>
  <p:sldIdLst>
    <p:sldId id="256" r:id="rId3"/>
    <p:sldId id="366" r:id="rId4"/>
    <p:sldId id="364" r:id="rId5"/>
    <p:sldId id="370" r:id="rId6"/>
    <p:sldId id="367" r:id="rId7"/>
    <p:sldId id="369" r:id="rId8"/>
    <p:sldId id="368" r:id="rId9"/>
    <p:sldId id="268" r:id="rId10"/>
    <p:sldId id="266" r:id="rId11"/>
  </p:sldIdLst>
  <p:sldSz cx="12193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  <a:srgbClr val="D40000"/>
    <a:srgbClr val="102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/>
    <p:restoredTop sz="92727" autoAdjust="0"/>
  </p:normalViewPr>
  <p:slideViewPr>
    <p:cSldViewPr snapToGrid="0" snapToObjects="1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D48-A6BC-8F48-8A4D-11BEC9810F6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0073-3413-9C4E-B612-1569E32E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kuswinkler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lu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rnosenoner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rust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rnosenoner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rust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rnosenoner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rust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elpax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eedback?utm_source=unsplash&amp;utm_medium=referral&amp;utm_content=creditCopyTex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elpax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feedback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 by </a:t>
            </a:r>
            <a:r>
              <a:rPr lang="en-AU" dirty="0">
                <a:hlinkClick r:id="rId3"/>
              </a:rPr>
              <a:t>Markus Winkler</a:t>
            </a:r>
            <a:r>
              <a:rPr lang="en-AU" dirty="0"/>
              <a:t> on </a:t>
            </a:r>
            <a:r>
              <a:rPr lang="en-AU" dirty="0" err="1">
                <a:hlinkClick r:id="rId4"/>
              </a:rPr>
              <a:t>Unsplash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0073-3413-9C4E-B612-1569E32E8B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 by </a:t>
            </a:r>
            <a:r>
              <a:rPr lang="en-AU" dirty="0">
                <a:hlinkClick r:id="rId3"/>
              </a:rPr>
              <a:t>Arno </a:t>
            </a:r>
            <a:r>
              <a:rPr lang="en-AU" dirty="0" err="1">
                <a:hlinkClick r:id="rId3"/>
              </a:rPr>
              <a:t>Senoner</a:t>
            </a:r>
            <a:r>
              <a:rPr lang="en-AU" dirty="0"/>
              <a:t> on </a:t>
            </a:r>
            <a:r>
              <a:rPr lang="en-AU" dirty="0" err="1">
                <a:hlinkClick r:id="rId4"/>
              </a:rPr>
              <a:t>Unsplash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0073-3413-9C4E-B612-1569E32E8B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3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 by </a:t>
            </a:r>
            <a:r>
              <a:rPr lang="en-AU" dirty="0">
                <a:hlinkClick r:id="rId3"/>
              </a:rPr>
              <a:t>Arno </a:t>
            </a:r>
            <a:r>
              <a:rPr lang="en-AU" dirty="0" err="1">
                <a:hlinkClick r:id="rId3"/>
              </a:rPr>
              <a:t>Senoner</a:t>
            </a:r>
            <a:r>
              <a:rPr lang="en-AU" dirty="0"/>
              <a:t> on </a:t>
            </a:r>
            <a:r>
              <a:rPr lang="en-AU" dirty="0" err="1">
                <a:hlinkClick r:id="rId4"/>
              </a:rPr>
              <a:t>Unsplash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0073-3413-9C4E-B612-1569E32E8B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7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 by </a:t>
            </a:r>
            <a:r>
              <a:rPr lang="en-AU" dirty="0">
                <a:hlinkClick r:id="rId3"/>
              </a:rPr>
              <a:t>Arno </a:t>
            </a:r>
            <a:r>
              <a:rPr lang="en-AU" dirty="0" err="1">
                <a:hlinkClick r:id="rId3"/>
              </a:rPr>
              <a:t>Senoner</a:t>
            </a:r>
            <a:r>
              <a:rPr lang="en-AU" dirty="0"/>
              <a:t> on </a:t>
            </a:r>
            <a:r>
              <a:rPr lang="en-AU" dirty="0" err="1">
                <a:hlinkClick r:id="rId4"/>
              </a:rPr>
              <a:t>Unsplash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0073-3413-9C4E-B612-1569E32E8B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8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Photo by </a:t>
            </a:r>
            <a:r>
              <a:rPr lang="en-AU" dirty="0" err="1">
                <a:hlinkClick r:id="rId3"/>
              </a:rPr>
              <a:t>Celpax</a:t>
            </a:r>
            <a:r>
              <a:rPr lang="en-AU" dirty="0"/>
              <a:t> on </a:t>
            </a:r>
            <a:r>
              <a:rPr lang="en-AU" dirty="0" err="1">
                <a:hlinkClick r:id="rId4"/>
              </a:rPr>
              <a:t>Unsplash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0073-3413-9C4E-B612-1569E32E8B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9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Photo by </a:t>
            </a:r>
            <a:r>
              <a:rPr lang="en-AU" dirty="0" err="1">
                <a:hlinkClick r:id="rId3"/>
              </a:rPr>
              <a:t>Celpax</a:t>
            </a:r>
            <a:r>
              <a:rPr lang="en-AU" dirty="0"/>
              <a:t> on </a:t>
            </a:r>
            <a:r>
              <a:rPr lang="en-AU" dirty="0" err="1">
                <a:hlinkClick r:id="rId4"/>
              </a:rPr>
              <a:t>Unsplash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0073-3413-9C4E-B612-1569E32E8B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8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0073-3413-9C4E-B612-1569E32E8B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5D9C51-7CE9-244C-BC8A-29851EDAF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4" y="0"/>
            <a:ext cx="121793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98DA433-2473-FB4F-9E04-46C476D3B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452" y="4026760"/>
            <a:ext cx="10561375" cy="154920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ts val="6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C29D5E-8D9C-A14F-BCA7-49142A0BDF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398" y="3290998"/>
            <a:ext cx="5481489" cy="48135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467" b="0" i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99573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2160000"/>
            <a:ext cx="5220000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3200" y="2160000"/>
            <a:ext cx="5220000" cy="3960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3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713" y="719998"/>
            <a:ext cx="5820487" cy="532800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76" indent="0">
              <a:buNone/>
              <a:defRPr sz="3734"/>
            </a:lvl2pPr>
            <a:lvl3pPr marL="1219352" indent="0">
              <a:buNone/>
              <a:defRPr sz="3200"/>
            </a:lvl3pPr>
            <a:lvl4pPr marL="1829029" indent="0">
              <a:buNone/>
              <a:defRPr sz="2667"/>
            </a:lvl4pPr>
            <a:lvl5pPr marL="0" indent="0">
              <a:buNone/>
              <a:defRPr sz="2667"/>
            </a:lvl5pPr>
            <a:lvl6pPr marL="3048381" indent="0">
              <a:buNone/>
              <a:defRPr sz="2667"/>
            </a:lvl6pPr>
            <a:lvl7pPr marL="3658057" indent="0">
              <a:buNone/>
              <a:defRPr sz="2667"/>
            </a:lvl7pPr>
            <a:lvl8pPr marL="4267733" indent="0">
              <a:buNone/>
              <a:defRPr sz="2667"/>
            </a:lvl8pPr>
            <a:lvl9pPr marL="4877410" indent="0">
              <a:buNone/>
              <a:defRPr sz="2667"/>
            </a:lvl9pPr>
          </a:lstStyle>
          <a:p>
            <a:pPr lvl="4"/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97AC6C-8A94-A34B-BED9-40259D6F039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9999" y="719998"/>
            <a:ext cx="45000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171486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6C1180-FA62-E945-B60F-D8EFB4A166B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21382" y="729640"/>
            <a:ext cx="6660000" cy="5328000"/>
          </a:xfrm>
        </p:spPr>
        <p:txBody>
          <a:bodyPr/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7EEA71-9E6A-E149-BC81-F5AE612CF3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720000"/>
            <a:ext cx="3660595" cy="3060000"/>
          </a:xfrm>
        </p:spPr>
        <p:txBody>
          <a:bodyPr/>
          <a:lstStyle/>
          <a:p>
            <a:pPr lvl="4"/>
            <a:r>
              <a:rPr lang="en-US" dirty="0"/>
              <a:t>Click on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65094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CBE09E-0382-574A-90AC-B6BA6C580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720000"/>
            <a:ext cx="10753200" cy="5400000"/>
          </a:xfrm>
        </p:spPr>
        <p:txBody>
          <a:bodyPr/>
          <a:lstStyle/>
          <a:p>
            <a:pPr lvl="4"/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4846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DD69F-522F-374C-8748-FD37031F2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9E549A-40E7-584C-9A47-D8ADB6582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7" y="4015719"/>
            <a:ext cx="9512686" cy="6516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5334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B66C30-D831-FD4F-AB0C-303D2D77B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469" y="4860000"/>
            <a:ext cx="5760000" cy="3888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182527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t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EE8F8-5ACF-E942-82E2-13E2D1EC9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9E549A-40E7-584C-9A47-D8ADB6582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7" y="4015719"/>
            <a:ext cx="9512686" cy="6516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5334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B66C30-D831-FD4F-AB0C-303D2D77B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469" y="4860000"/>
            <a:ext cx="5760000" cy="3888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13675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BCA281-BB81-0D4F-B9ED-387BA44701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E70D7A2-3BB7-3148-B247-83120AA49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7" y="4015719"/>
            <a:ext cx="9512686" cy="6516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5334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5F2AE0-08BB-3146-BA3E-B8A951F81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468" y="4860000"/>
            <a:ext cx="5760000" cy="3888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337455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C5E66-F0D3-BD40-A01B-C377F1286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BB815CE-F88D-FB46-B817-696A2C74E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6202" y="4015719"/>
            <a:ext cx="9512686" cy="6516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ts val="5334"/>
              </a:lnSpc>
              <a:defRPr sz="4200" b="1" i="0" cap="none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EA5F97-DC30-6C4A-BDB0-30C54484FF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7468" y="4860000"/>
            <a:ext cx="5760000" cy="3888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en-US" dirty="0"/>
              <a:t>Sub heading text</a:t>
            </a:r>
          </a:p>
        </p:txBody>
      </p:sp>
    </p:spTree>
    <p:extLst>
      <p:ext uri="{BB962C8B-B14F-4D97-AF65-F5344CB8AC3E}">
        <p14:creationId xmlns:p14="http://schemas.microsoft.com/office/powerpoint/2010/main" val="12179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BDCE27-897C-214C-8080-566670CF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B8DB15-1727-47C7-8BAE-015BF2E93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3845B-72BE-4217-B12C-E86864CBA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2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Caption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0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University of Adelaide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02FE81-C05A-FB4E-B374-FDEE4BFE8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BE044-CD47-1145-8681-96B3406A97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720000"/>
            <a:ext cx="10753200" cy="5328000"/>
          </a:xfrm>
        </p:spPr>
        <p:txBody>
          <a:bodyPr/>
          <a:lstStyle/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5</a:t>
            </a:r>
          </a:p>
        </p:txBody>
      </p:sp>
    </p:spTree>
    <p:extLst>
      <p:ext uri="{BB962C8B-B14F-4D97-AF65-F5344CB8AC3E}">
        <p14:creationId xmlns:p14="http://schemas.microsoft.com/office/powerpoint/2010/main" val="18714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7532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2160000"/>
            <a:ext cx="10753199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0000"/>
            <a:ext cx="4800625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885" y="6480000"/>
            <a:ext cx="2400313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59" r:id="rId2"/>
    <p:sldLayoutId id="2147483760" r:id="rId3"/>
    <p:sldLayoutId id="2147483725" r:id="rId4"/>
    <p:sldLayoutId id="2147483726" r:id="rId5"/>
    <p:sldLayoutId id="2147483727" r:id="rId6"/>
    <p:sldLayoutId id="2147483762" r:id="rId7"/>
  </p:sldLayoutIdLst>
  <p:hf hdr="0" dt="0"/>
  <p:txStyles>
    <p:titleStyle>
      <a:lvl1pPr algn="l" defTabSz="1219352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1219352" rtl="0" eaLnBrk="1" latinLnBrk="0" hangingPunct="1">
        <a:lnSpc>
          <a:spcPct val="90000"/>
        </a:lnSpc>
        <a:spcBef>
          <a:spcPts val="1334"/>
        </a:spcBef>
        <a:buFontTx/>
        <a:buNone/>
        <a:defRPr sz="28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24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76400" indent="-172800" algn="l" defTabSz="1219352" rtl="0" eaLnBrk="1" latinLnBrk="0" hangingPunct="1">
        <a:lnSpc>
          <a:spcPct val="90000"/>
        </a:lnSpc>
        <a:spcBef>
          <a:spcPts val="667"/>
        </a:spcBef>
        <a:buClr>
          <a:srgbClr val="D4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16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3353219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5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2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8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2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5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text 3</a:t>
            </a:r>
          </a:p>
          <a:p>
            <a:pPr lvl="3"/>
            <a:r>
              <a:rPr lang="en-US" dirty="0"/>
              <a:t>Bullet text 4</a:t>
            </a:r>
          </a:p>
          <a:p>
            <a:pPr lvl="4"/>
            <a:r>
              <a:rPr lang="en-US" dirty="0"/>
              <a:t>Caption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0000"/>
            <a:ext cx="4800625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The 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887" y="6480000"/>
            <a:ext cx="2400313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Slide </a:t>
            </a:r>
            <a:fld id="{D902FE81-C05A-FB4E-B374-FDEE4BFE83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2B08C-A175-0F43-9C44-186C7B1D6D9D}"/>
              </a:ext>
            </a:extLst>
          </p:cNvPr>
          <p:cNvCxnSpPr>
            <a:cxnSpLocks/>
          </p:cNvCxnSpPr>
          <p:nvPr userDrawn="1"/>
        </p:nvCxnSpPr>
        <p:spPr>
          <a:xfrm>
            <a:off x="720000" y="6300000"/>
            <a:ext cx="10753200" cy="0"/>
          </a:xfrm>
          <a:prstGeom prst="line">
            <a:avLst/>
          </a:prstGeom>
          <a:ln w="317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1219352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102535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1219352" rtl="0" eaLnBrk="1" latinLnBrk="0" hangingPunct="1">
        <a:lnSpc>
          <a:spcPct val="90000"/>
        </a:lnSpc>
        <a:spcBef>
          <a:spcPts val="1334"/>
        </a:spcBef>
        <a:buFontTx/>
        <a:buNone/>
        <a:defRPr sz="2800" b="1" i="0" kern="1200">
          <a:solidFill>
            <a:srgbClr val="102535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2400" b="1" i="0" kern="1200">
          <a:solidFill>
            <a:srgbClr val="005A9C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2pPr>
      <a:lvl3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3pPr>
      <a:lvl4pPr marL="176400" indent="-172800" algn="l" defTabSz="1219352" rtl="0" eaLnBrk="1" latinLnBrk="0" hangingPunct="1">
        <a:lnSpc>
          <a:spcPct val="90000"/>
        </a:lnSpc>
        <a:spcBef>
          <a:spcPts val="667"/>
        </a:spcBef>
        <a:buClr>
          <a:srgbClr val="D4000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4pPr>
      <a:lvl5pPr marL="0" indent="0" algn="l" defTabSz="1219352" rtl="0" eaLnBrk="1" latinLnBrk="0" hangingPunct="1">
        <a:lnSpc>
          <a:spcPct val="90000"/>
        </a:lnSpc>
        <a:spcBef>
          <a:spcPts val="667"/>
        </a:spcBef>
        <a:buFontTx/>
        <a:buNone/>
        <a:defRPr sz="1600" b="0" i="1" kern="1200">
          <a:solidFill>
            <a:schemeClr val="tx1">
              <a:lumMod val="75000"/>
              <a:lumOff val="25000"/>
            </a:schemeClr>
          </a:solidFill>
          <a:latin typeface="Book Antiqua" panose="02040602050305030304" pitchFamily="18" charset="0"/>
          <a:ea typeface="+mn-ea"/>
          <a:cs typeface="+mn-cs"/>
        </a:defRPr>
      </a:lvl5pPr>
      <a:lvl6pPr marL="3353219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5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2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8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2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5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45A8-5195-BD42-9BC1-53A4F606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52" y="4184952"/>
            <a:ext cx="10561375" cy="1538884"/>
          </a:xfrm>
        </p:spPr>
        <p:txBody>
          <a:bodyPr/>
          <a:lstStyle/>
          <a:p>
            <a:r>
              <a:rPr lang="en-US" sz="5400" dirty="0"/>
              <a:t>ONLINE exams AT </a:t>
            </a:r>
            <a:r>
              <a:rPr lang="en-AU" sz="5400" dirty="0"/>
              <a:t>University of Adelaide</a:t>
            </a:r>
            <a:r>
              <a:rPr lang="en-US" sz="54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B84FD-02B6-AC4B-B342-A6ECA10A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398" y="3686691"/>
            <a:ext cx="5481489" cy="481350"/>
          </a:xfrm>
        </p:spPr>
        <p:txBody>
          <a:bodyPr/>
          <a:lstStyle/>
          <a:p>
            <a:r>
              <a:rPr lang="en-US" dirty="0"/>
              <a:t>Travis Cox </a:t>
            </a:r>
          </a:p>
        </p:txBody>
      </p:sp>
    </p:spTree>
    <p:extLst>
      <p:ext uri="{BB962C8B-B14F-4D97-AF65-F5344CB8AC3E}">
        <p14:creationId xmlns:p14="http://schemas.microsoft.com/office/powerpoint/2010/main" val="14215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8BF0-4310-4B92-B7CC-4DC04A1E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this crisis walked into a bar…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5837D-1B0F-264C-9AF0-79D2818D0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/>
              <a:t>Solution was urgently required</a:t>
            </a:r>
          </a:p>
          <a:p>
            <a:pPr marL="360363" lvl="3" indent="-171450"/>
            <a:r>
              <a:rPr lang="en-US" dirty="0"/>
              <a:t>Open resource</a:t>
            </a:r>
          </a:p>
          <a:p>
            <a:pPr marL="360363" lvl="3" indent="-171450"/>
            <a:r>
              <a:rPr lang="en-US" dirty="0"/>
              <a:t>Online</a:t>
            </a:r>
          </a:p>
          <a:p>
            <a:pPr marL="360363" lvl="3" indent="-171450"/>
            <a:r>
              <a:rPr lang="en-US" b="1" i="1" dirty="0"/>
              <a:t>Non-invigilated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Decided, reviewed, approved in days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5 days to update assessment before census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No remote proctoring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E5F72-D8E6-9B45-A9C2-8207DB33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E895-C175-D643-BB67-5B4EE194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2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EA81187-98BA-4D44-8019-13D8CB67E6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3163" y="2400300"/>
            <a:ext cx="5219700" cy="3479800"/>
          </a:xfrm>
        </p:spPr>
      </p:pic>
    </p:spTree>
    <p:extLst>
      <p:ext uri="{BB962C8B-B14F-4D97-AF65-F5344CB8AC3E}">
        <p14:creationId xmlns:p14="http://schemas.microsoft.com/office/powerpoint/2010/main" val="199496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8BF0-4310-4B92-B7CC-4DC04A1E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Exams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5837D-1B0F-264C-9AF0-79D2818D0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/>
              <a:t>Canvas ‘Exam’ courses</a:t>
            </a:r>
          </a:p>
          <a:p>
            <a:pPr lvl="3"/>
            <a:endParaRPr lang="en-US" dirty="0"/>
          </a:p>
          <a:p>
            <a:pPr marL="180975" lvl="3" indent="-171450"/>
            <a:r>
              <a:rPr lang="en-US" dirty="0"/>
              <a:t>Existing assessment tools</a:t>
            </a:r>
          </a:p>
          <a:p>
            <a:pPr marL="180975" lvl="3" indent="-171450"/>
            <a:endParaRPr lang="en-US" dirty="0"/>
          </a:p>
          <a:p>
            <a:pPr marL="180975" lvl="3" indent="-171450"/>
            <a:r>
              <a:rPr lang="en-US" dirty="0" err="1"/>
              <a:t>Centralised</a:t>
            </a:r>
            <a:r>
              <a:rPr lang="en-US" dirty="0"/>
              <a:t> admin</a:t>
            </a:r>
          </a:p>
          <a:p>
            <a:pPr marL="180975" lvl="3" indent="-171450"/>
            <a:endParaRPr lang="en-US" dirty="0"/>
          </a:p>
          <a:p>
            <a:pPr marL="180975" lvl="3" indent="-171450"/>
            <a:r>
              <a:rPr lang="en-US" dirty="0"/>
              <a:t>Faculty exam creation</a:t>
            </a:r>
          </a:p>
          <a:p>
            <a:pPr marL="180975" lvl="3" indent="-171450"/>
            <a:endParaRPr lang="en-US" dirty="0"/>
          </a:p>
          <a:p>
            <a:pPr marL="180975" lvl="3" indent="-171450"/>
            <a:r>
              <a:rPr lang="en-US" dirty="0"/>
              <a:t>2 x QA levels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E5F72-D8E6-9B45-A9C2-8207DB33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E895-C175-D643-BB67-5B4EE194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2" descr="Online Exam Process - Updated">
            <a:extLst>
              <a:ext uri="{FF2B5EF4-FFF2-40B4-BE49-F238E27FC236}">
                <a16:creationId xmlns:a16="http://schemas.microsoft.com/office/drawing/2014/main" id="{B4FF94BC-65C0-4328-BC6E-32ADE5FAD0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80" y="2160588"/>
            <a:ext cx="3702466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9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8BF0-4310-4B92-B7CC-4DC04A1E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Staff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5837D-1B0F-264C-9AF0-79D2818D0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3"/>
            <a:r>
              <a:rPr lang="en-US" dirty="0"/>
              <a:t>20 online guides and resources</a:t>
            </a:r>
          </a:p>
          <a:p>
            <a:pPr marL="360363" lvl="3" indent="-171450"/>
            <a:r>
              <a:rPr lang="en-US" dirty="0"/>
              <a:t>Canvas quizzes</a:t>
            </a:r>
          </a:p>
          <a:p>
            <a:pPr marL="360363" lvl="3" indent="-171450"/>
            <a:r>
              <a:rPr lang="en-US" dirty="0"/>
              <a:t>Turnitin</a:t>
            </a:r>
          </a:p>
          <a:p>
            <a:pPr marL="360363" lvl="3" indent="-171450"/>
            <a:r>
              <a:rPr lang="en-US" dirty="0"/>
              <a:t>Scanning handwritten documents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18 PD sessions (300 staff)</a:t>
            </a:r>
          </a:p>
          <a:p>
            <a:pPr marL="360363" lvl="3" indent="-171450"/>
            <a:r>
              <a:rPr lang="en-US" dirty="0"/>
              <a:t>Creating online exams (settings)</a:t>
            </a:r>
          </a:p>
          <a:p>
            <a:pPr marL="360363" lvl="3" indent="-171450"/>
            <a:r>
              <a:rPr lang="en-US" dirty="0"/>
              <a:t>Preparing students for online exams</a:t>
            </a:r>
          </a:p>
          <a:p>
            <a:pPr marL="360363" lvl="3" indent="-171450"/>
            <a:r>
              <a:rPr lang="en-US" dirty="0"/>
              <a:t>Check for integrity</a:t>
            </a:r>
          </a:p>
          <a:p>
            <a:pPr marL="360363" lvl="3" indent="-171450"/>
            <a:r>
              <a:rPr lang="en-US" dirty="0"/>
              <a:t>Assessment redesign principles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Individual support sessions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E5F72-D8E6-9B45-A9C2-8207DB33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E895-C175-D643-BB67-5B4EE194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8588F9-F1F1-48ED-BB60-1613346B78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/>
        </p:blipFill>
        <p:spPr>
          <a:xfrm>
            <a:off x="7543403" y="2160588"/>
            <a:ext cx="2639220" cy="3959225"/>
          </a:xfrm>
        </p:spPr>
      </p:pic>
    </p:spTree>
    <p:extLst>
      <p:ext uri="{BB962C8B-B14F-4D97-AF65-F5344CB8AC3E}">
        <p14:creationId xmlns:p14="http://schemas.microsoft.com/office/powerpoint/2010/main" val="54611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8BF0-4310-4B92-B7CC-4DC04A1E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5837D-1B0F-264C-9AF0-79D2818D0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3"/>
            <a:r>
              <a:rPr lang="en-US" b="1" i="1" dirty="0"/>
              <a:t>Lots</a:t>
            </a:r>
            <a:r>
              <a:rPr lang="en-US" dirty="0"/>
              <a:t> of communications and FAQs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Access to exam courses days before exam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Online Exam Hotline</a:t>
            </a:r>
          </a:p>
          <a:p>
            <a:pPr marL="360363" lvl="3" indent="-171450"/>
            <a:r>
              <a:rPr lang="en-US" dirty="0"/>
              <a:t>Triage for technical vs other issues</a:t>
            </a:r>
          </a:p>
          <a:p>
            <a:pPr marL="360363" lvl="3" indent="-171450"/>
            <a:r>
              <a:rPr lang="en-US" dirty="0"/>
              <a:t>MyUni Support team for technical advice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1.77% of students sitting exams contacted Hotline during exam period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Tool for reporting question errors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E5F72-D8E6-9B45-A9C2-8207DB33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E895-C175-D643-BB67-5B4EE194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4501A858-9E0F-4BDA-898D-2B6566AAF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3163" y="2277806"/>
            <a:ext cx="5219700" cy="372478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385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8BF0-4310-4B92-B7CC-4DC04A1E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Feedback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5837D-1B0F-264C-9AF0-79D2818D0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Positive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Reduced anxiety of environment and time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Typing is more authentic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Appreciated high level assumption of trust</a:t>
            </a:r>
          </a:p>
          <a:p>
            <a:pPr lvl="3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3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Opportunities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Reluctance to call Hotline (CC preferred)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Prior practice experience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Upload consistency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Obvious penalties for integrity breaches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Exam weighting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E5F72-D8E6-9B45-A9C2-8207DB33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E895-C175-D643-BB67-5B4EE194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6</a:t>
            </a:fld>
            <a:endParaRPr lang="en-US" dirty="0"/>
          </a:p>
        </p:txBody>
      </p:sp>
      <p:pic>
        <p:nvPicPr>
          <p:cNvPr id="2052" name="Picture 2" descr="image001">
            <a:extLst>
              <a:ext uri="{FF2B5EF4-FFF2-40B4-BE49-F238E27FC236}">
                <a16:creationId xmlns:a16="http://schemas.microsoft.com/office/drawing/2014/main" id="{0976047A-077F-41F8-AD17-56DBE3CD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67" y="2452638"/>
            <a:ext cx="5223033" cy="34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0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8BF0-4310-4B92-B7CC-4DC04A1E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Staff Feedback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5837D-1B0F-264C-9AF0-79D2818D0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Positive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Ease of admin and marking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Opportunity to improve exam design</a:t>
            </a:r>
          </a:p>
          <a:p>
            <a:pPr lvl="3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3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Opportunities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Concerns about academic integrity issues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Admin of late submissions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More resources sought for exam design</a:t>
            </a:r>
          </a:p>
          <a:p>
            <a:pPr marL="358775" lvl="3" indent="-17145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More time!</a:t>
            </a:r>
          </a:p>
          <a:p>
            <a:pPr marL="358775" lvl="3" indent="-17145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" lvl="3" indent="-171450"/>
            <a:r>
              <a:rPr lang="en-US" dirty="0"/>
              <a:t>Recognition of other assessment design risks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E5F72-D8E6-9B45-A9C2-8207DB33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University of Adelaide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E895-C175-D643-BB67-5B4EE194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02FE81-C05A-FB4E-B374-FDEE4BFE83C1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3C5BC7-F454-4C3A-A8A7-AE1443A050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3163" y="2400300"/>
            <a:ext cx="5219700" cy="3479800"/>
          </a:xfrm>
        </p:spPr>
      </p:pic>
    </p:spTree>
    <p:extLst>
      <p:ext uri="{BB962C8B-B14F-4D97-AF65-F5344CB8AC3E}">
        <p14:creationId xmlns:p14="http://schemas.microsoft.com/office/powerpoint/2010/main" val="339670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4DB1-1AF1-FC4A-9AE6-35E7B4B3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A0FC1-EE9B-4E4B-8C0E-F42ACCC97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travis.cox@adelaide.edu.au</a:t>
            </a:r>
          </a:p>
        </p:txBody>
      </p:sp>
    </p:spTree>
    <p:extLst>
      <p:ext uri="{BB962C8B-B14F-4D97-AF65-F5344CB8AC3E}">
        <p14:creationId xmlns:p14="http://schemas.microsoft.com/office/powerpoint/2010/main" val="96361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74242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7004</TotalTime>
  <Words>311</Words>
  <Application>Microsoft Office PowerPoint</Application>
  <PresentationFormat>Custom</PresentationFormat>
  <Paragraphs>101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Book Antiqua</vt:lpstr>
      <vt:lpstr>Calibri</vt:lpstr>
      <vt:lpstr>2_Office Theme</vt:lpstr>
      <vt:lpstr>3_Office Theme</vt:lpstr>
      <vt:lpstr>ONLINE exams AT University of Adelaide </vt:lpstr>
      <vt:lpstr>So this crisis walked into a bar…</vt:lpstr>
      <vt:lpstr>Online Exams</vt:lpstr>
      <vt:lpstr>Staff support</vt:lpstr>
      <vt:lpstr>Student support</vt:lpstr>
      <vt:lpstr>Student Feedback</vt:lpstr>
      <vt:lpstr>Staff Feedback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Tonkin</dc:creator>
  <cp:lastModifiedBy>Karen.Halley</cp:lastModifiedBy>
  <cp:revision>221</cp:revision>
  <dcterms:created xsi:type="dcterms:W3CDTF">2018-06-06T04:22:31Z</dcterms:created>
  <dcterms:modified xsi:type="dcterms:W3CDTF">2020-11-05T22:03:27Z</dcterms:modified>
</cp:coreProperties>
</file>