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8" r:id="rId4"/>
    <p:sldId id="259" r:id="rId5"/>
    <p:sldId id="260" r:id="rId6"/>
    <p:sldId id="263" r:id="rId7"/>
    <p:sldId id="264" r:id="rId8"/>
    <p:sldId id="261" r:id="rId9"/>
    <p:sldId id="268" r:id="rId10"/>
    <p:sldId id="265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uws.edu.au\dfshare\HomesPTA$\30035682\My%20Documents\Blended%20Learning%20Quarterly%20Reporting\Monthly%20Unit%20Status_Jan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182852143482065E-2"/>
          <c:y val="5.1400554097404488E-2"/>
          <c:w val="0.81712357830271209"/>
          <c:h val="0.83261956838728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Summary!#REF!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cmpd="dbl">
              <a:noFill/>
            </a:ln>
          </c:spPr>
          <c:invertIfNegative val="0"/>
          <c:cat>
            <c:strRef>
              <c:f>Summary!$R$4:$Y$4</c:f>
              <c:strCache>
                <c:ptCount val="8"/>
                <c:pt idx="0">
                  <c:v>SOB</c:v>
                </c:pt>
                <c:pt idx="1">
                  <c:v>SCEM</c:v>
                </c:pt>
                <c:pt idx="2">
                  <c:v>SED</c:v>
                </c:pt>
                <c:pt idx="3">
                  <c:v>HCA</c:v>
                </c:pt>
                <c:pt idx="4">
                  <c:v>Law</c:v>
                </c:pt>
                <c:pt idx="5">
                  <c:v>NaM</c:v>
                </c:pt>
                <c:pt idx="6">
                  <c:v>SSH</c:v>
                </c:pt>
                <c:pt idx="7">
                  <c:v>SSP</c:v>
                </c:pt>
              </c:strCache>
            </c:strRef>
          </c:cat>
          <c:val>
            <c:numRef>
              <c:f>Summary!#REF!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Summary!$Q$5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002CA5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Summary!$R$4:$Y$4</c:f>
              <c:strCache>
                <c:ptCount val="8"/>
                <c:pt idx="0">
                  <c:v>SOB</c:v>
                </c:pt>
                <c:pt idx="1">
                  <c:v>SCEM</c:v>
                </c:pt>
                <c:pt idx="2">
                  <c:v>SED</c:v>
                </c:pt>
                <c:pt idx="3">
                  <c:v>HCA</c:v>
                </c:pt>
                <c:pt idx="4">
                  <c:v>Law</c:v>
                </c:pt>
                <c:pt idx="5">
                  <c:v>NaM</c:v>
                </c:pt>
                <c:pt idx="6">
                  <c:v>SSH</c:v>
                </c:pt>
                <c:pt idx="7">
                  <c:v>SSP</c:v>
                </c:pt>
              </c:strCache>
            </c:strRef>
          </c:cat>
          <c:val>
            <c:numRef>
              <c:f>Summary!$R$5:$Y$5</c:f>
              <c:numCache>
                <c:formatCode>General</c:formatCode>
                <c:ptCount val="8"/>
                <c:pt idx="0">
                  <c:v>74</c:v>
                </c:pt>
                <c:pt idx="1">
                  <c:v>53</c:v>
                </c:pt>
                <c:pt idx="2">
                  <c:v>26</c:v>
                </c:pt>
                <c:pt idx="3">
                  <c:v>89</c:v>
                </c:pt>
                <c:pt idx="4">
                  <c:v>28</c:v>
                </c:pt>
                <c:pt idx="5">
                  <c:v>17</c:v>
                </c:pt>
                <c:pt idx="6">
                  <c:v>100</c:v>
                </c:pt>
                <c:pt idx="7">
                  <c:v>27</c:v>
                </c:pt>
              </c:numCache>
            </c:numRef>
          </c:val>
        </c:ser>
        <c:ser>
          <c:idx val="2"/>
          <c:order val="2"/>
          <c:tx>
            <c:strRef>
              <c:f>Summary!$Q$6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7"/>
              <c:layout>
                <c:manualLayout>
                  <c:x val="5.9871415155674347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Summary!$R$4:$Y$4</c:f>
              <c:strCache>
                <c:ptCount val="8"/>
                <c:pt idx="0">
                  <c:v>SOB</c:v>
                </c:pt>
                <c:pt idx="1">
                  <c:v>SCEM</c:v>
                </c:pt>
                <c:pt idx="2">
                  <c:v>SED</c:v>
                </c:pt>
                <c:pt idx="3">
                  <c:v>HCA</c:v>
                </c:pt>
                <c:pt idx="4">
                  <c:v>Law</c:v>
                </c:pt>
                <c:pt idx="5">
                  <c:v>NaM</c:v>
                </c:pt>
                <c:pt idx="6">
                  <c:v>SSH</c:v>
                </c:pt>
                <c:pt idx="7">
                  <c:v>SSP</c:v>
                </c:pt>
              </c:strCache>
            </c:strRef>
          </c:cat>
          <c:val>
            <c:numRef>
              <c:f>Summary!$R$6:$Y$6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Summary!$Q$7</c:f>
              <c:strCache>
                <c:ptCount val="1"/>
                <c:pt idx="0">
                  <c:v>Yellow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5"/>
              <c:layout>
                <c:manualLayout>
                  <c:x val="-1.2232415902140672E-3"/>
                  <c:y val="-5.3491837651009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719197862888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Summary!$R$4:$Y$4</c:f>
              <c:strCache>
                <c:ptCount val="8"/>
                <c:pt idx="0">
                  <c:v>SOB</c:v>
                </c:pt>
                <c:pt idx="1">
                  <c:v>SCEM</c:v>
                </c:pt>
                <c:pt idx="2">
                  <c:v>SED</c:v>
                </c:pt>
                <c:pt idx="3">
                  <c:v>HCA</c:v>
                </c:pt>
                <c:pt idx="4">
                  <c:v>Law</c:v>
                </c:pt>
                <c:pt idx="5">
                  <c:v>NaM</c:v>
                </c:pt>
                <c:pt idx="6">
                  <c:v>SSH</c:v>
                </c:pt>
                <c:pt idx="7">
                  <c:v>SSP</c:v>
                </c:pt>
              </c:strCache>
            </c:strRef>
          </c:cat>
          <c:val>
            <c:numRef>
              <c:f>Summary!$R$7:$Y$7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10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13</c:v>
                </c:pt>
                <c:pt idx="7">
                  <c:v>6</c:v>
                </c:pt>
              </c:numCache>
            </c:numRef>
          </c:val>
        </c:ser>
        <c:ser>
          <c:idx val="4"/>
          <c:order val="4"/>
          <c:tx>
            <c:strRef>
              <c:f>Summary!$Q$8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8.8198608201497746E-4"/>
                  <c:y val="-9.6765470723959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6.3157884267238413E-3"/>
                  <c:y val="-2.406877008043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87310072479472E-3"/>
                  <c:y val="-5.9826619054718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Summary!$R$4:$Y$4</c:f>
              <c:strCache>
                <c:ptCount val="8"/>
                <c:pt idx="0">
                  <c:v>SOB</c:v>
                </c:pt>
                <c:pt idx="1">
                  <c:v>SCEM</c:v>
                </c:pt>
                <c:pt idx="2">
                  <c:v>SED</c:v>
                </c:pt>
                <c:pt idx="3">
                  <c:v>HCA</c:v>
                </c:pt>
                <c:pt idx="4">
                  <c:v>Law</c:v>
                </c:pt>
                <c:pt idx="5">
                  <c:v>NaM</c:v>
                </c:pt>
                <c:pt idx="6">
                  <c:v>SSH</c:v>
                </c:pt>
                <c:pt idx="7">
                  <c:v>SSP</c:v>
                </c:pt>
              </c:strCache>
            </c:strRef>
          </c:cat>
          <c:val>
            <c:numRef>
              <c:f>Summary!$R$8:$Y$8</c:f>
              <c:numCache>
                <c:formatCode>General</c:formatCode>
                <c:ptCount val="8"/>
                <c:pt idx="0">
                  <c:v>21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1276416"/>
        <c:axId val="241277952"/>
        <c:axId val="0"/>
      </c:bar3DChart>
      <c:catAx>
        <c:axId val="24127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277952"/>
        <c:crosses val="autoZero"/>
        <c:auto val="1"/>
        <c:lblAlgn val="ctr"/>
        <c:lblOffset val="100"/>
        <c:noMultiLvlLbl val="0"/>
      </c:catAx>
      <c:valAx>
        <c:axId val="24127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276416"/>
        <c:crosses val="autoZero"/>
        <c:crossBetween val="between"/>
      </c:valAx>
    </c:plotArea>
    <c:legend>
      <c:legendPos val="r"/>
      <c:legendEntry>
        <c:idx val="4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F94D1-D751-4537-A81A-05AEFE6F8F47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3AAB8-D849-4747-9BF6-5D0EDB889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8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02D0-12B5-4415-8B8B-8E6189D21C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6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02D0-12B5-4415-8B8B-8E6189D21C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6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3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7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8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5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3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6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7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5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359E-060F-40DC-854F-DCFA1E7D920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12FB-B153-4F91-9CBC-F90405A34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sqportal.uws.edu.au/views/BlendedLearningSurveyResults/BlendedLearning?:embed=y&amp;:display_count=no#2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Venn_Portfolio_2014_June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ws.edu.au/qilt/qilt/contact_us" TargetMode="External"/><Relationship Id="rId5" Type="http://schemas.openxmlformats.org/officeDocument/2006/relationships/hyperlink" Target="http://www.uws.edu.au/qilt/qilt/events,_workshops_and_forums" TargetMode="External"/><Relationship Id="rId4" Type="http://schemas.openxmlformats.org/officeDocument/2006/relationships/hyperlink" Target="http://www.uws.edu.au/qilt/qilt/designing_for_learning/re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py%20of%20PD%20summary%202nd%20half.xlsx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sqportal.uws.edu.au/views/BlendedLearningSurveyResults/BlendedLearning?:embed=y&amp;:display_count=no#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Staff development for technology-enhanced learning and assessment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686" y="2996952"/>
            <a:ext cx="6400800" cy="622920"/>
          </a:xfrm>
        </p:spPr>
        <p:txBody>
          <a:bodyPr/>
          <a:lstStyle/>
          <a:p>
            <a:r>
              <a:rPr lang="en-AU" dirty="0" smtClean="0"/>
              <a:t>an institutional overview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767716" cy="1864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877272"/>
            <a:ext cx="2027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Carol Russell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598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Tools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7725" y="5008007"/>
            <a:ext cx="271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designing and developing curriculum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7" y="4953379"/>
            <a:ext cx="235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delivering learning activities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5526" y="4269343"/>
            <a:ext cx="265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monitoring and evaluating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Curved Connector 9"/>
          <p:cNvCxnSpPr>
            <a:stCxn id="7" idx="0"/>
            <a:endCxn id="8" idx="3"/>
          </p:cNvCxnSpPr>
          <p:nvPr/>
        </p:nvCxnSpPr>
        <p:spPr>
          <a:xfrm rot="16200000" flipV="1">
            <a:off x="6386807" y="4008327"/>
            <a:ext cx="499370" cy="139073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8" idx="1"/>
            <a:endCxn id="6" idx="0"/>
          </p:cNvCxnSpPr>
          <p:nvPr/>
        </p:nvCxnSpPr>
        <p:spPr>
          <a:xfrm rot="10800000" flipV="1">
            <a:off x="2205808" y="4454009"/>
            <a:ext cx="1079719" cy="55399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6" idx="2"/>
          </p:cNvCxnSpPr>
          <p:nvPr/>
        </p:nvCxnSpPr>
        <p:spPr>
          <a:xfrm rot="5400000" flipH="1" flipV="1">
            <a:off x="4256454" y="3394576"/>
            <a:ext cx="209114" cy="4310409"/>
          </a:xfrm>
          <a:prstGeom prst="curvedConnector4">
            <a:avLst>
              <a:gd name="adj1" fmla="val -109318"/>
              <a:gd name="adj2" fmla="val 657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547614"/>
            <a:ext cx="74580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86145" cy="57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Student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3675" r="43295" b="-1112"/>
          <a:stretch/>
        </p:blipFill>
        <p:spPr bwMode="auto">
          <a:xfrm>
            <a:off x="1301945" y="304718"/>
            <a:ext cx="7662543" cy="650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39552" y="242088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How do we prove it’s better than before?</a:t>
            </a:r>
            <a:endParaRPr lang="en-GB" sz="3600" dirty="0"/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448444" y="5082654"/>
            <a:ext cx="223224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59334"/>
            <a:ext cx="723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156176" y="4063082"/>
            <a:ext cx="2448272" cy="1584176"/>
            <a:chOff x="6156176" y="3861048"/>
            <a:chExt cx="2448272" cy="1584176"/>
          </a:xfrm>
        </p:grpSpPr>
        <p:sp>
          <p:nvSpPr>
            <p:cNvPr id="6" name="Cloud Callout 5"/>
            <p:cNvSpPr/>
            <p:nvPr/>
          </p:nvSpPr>
          <p:spPr>
            <a:xfrm>
              <a:off x="6156176" y="3861048"/>
              <a:ext cx="2448272" cy="1584176"/>
            </a:xfrm>
            <a:prstGeom prst="cloudCallout">
              <a:avLst>
                <a:gd name="adj1" fmla="val 6819"/>
                <a:gd name="adj2" fmla="val -890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5108" y="4160882"/>
              <a:ext cx="21793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2"/>
                  </a:solidFill>
                </a:rPr>
                <a:t>e.g. ‘choose your own adventure’ case study assessments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9512" y="4184893"/>
            <a:ext cx="2448272" cy="1462365"/>
            <a:chOff x="6156176" y="3861048"/>
            <a:chExt cx="2448272" cy="1584176"/>
          </a:xfrm>
        </p:grpSpPr>
        <p:sp>
          <p:nvSpPr>
            <p:cNvPr id="13" name="Cloud Callout 12"/>
            <p:cNvSpPr/>
            <p:nvPr/>
          </p:nvSpPr>
          <p:spPr>
            <a:xfrm>
              <a:off x="6156176" y="3861048"/>
              <a:ext cx="2448272" cy="1584176"/>
            </a:xfrm>
            <a:prstGeom prst="cloudCallout">
              <a:avLst>
                <a:gd name="adj1" fmla="val 6819"/>
                <a:gd name="adj2" fmla="val -890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5108" y="4160882"/>
              <a:ext cx="2179340" cy="100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2"/>
                  </a:solidFill>
                </a:rPr>
                <a:t>e.g. more work-integrated learning &amp; team projects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2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9" y="1844824"/>
            <a:ext cx="8784976" cy="460851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3310" y="46758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dirty="0" smtClean="0"/>
              <a:t>Evidence for institutional investment?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79712" y="1610585"/>
            <a:ext cx="6696744" cy="12423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56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/>
                </a:solidFill>
              </a:rPr>
              <a:t>Questions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363272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dirty="0" smtClean="0"/>
              <a:t>What systemic curriculum changes </a:t>
            </a:r>
            <a:r>
              <a:rPr lang="en-AU" sz="2800" dirty="0"/>
              <a:t>(i.e. in assessed learning outcomes</a:t>
            </a:r>
            <a:r>
              <a:rPr lang="en-AU" sz="2800" dirty="0" smtClean="0"/>
              <a:t>) are taking place?</a:t>
            </a:r>
            <a:br>
              <a:rPr lang="en-AU" sz="2800" dirty="0" smtClean="0"/>
            </a:br>
            <a:endParaRPr lang="en-A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AU" sz="2800" dirty="0" smtClean="0"/>
              <a:t>How are you supporting staff in making these changes?</a:t>
            </a:r>
            <a:br>
              <a:rPr lang="en-AU" sz="2800" dirty="0" smtClean="0"/>
            </a:br>
            <a:endParaRPr lang="en-A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AU" sz="2800" dirty="0" smtClean="0"/>
              <a:t>What evidence do you have that it’s worth the investment?</a:t>
            </a:r>
            <a:br>
              <a:rPr lang="en-AU" sz="2800" dirty="0" smtClean="0"/>
            </a:br>
            <a:endParaRPr lang="en-A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AU" sz="2800" dirty="0" smtClean="0"/>
              <a:t>What other evidence is needed?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27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784976" cy="460851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3310" y="46758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dirty="0" smtClean="0"/>
              <a:t>Why staff development?</a:t>
            </a:r>
          </a:p>
          <a:p>
            <a:pPr algn="l"/>
            <a:r>
              <a:rPr lang="en-AU" sz="2400" dirty="0" smtClean="0"/>
              <a:t>… supporting strategic outcomes from the bottom up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504" y="4509120"/>
            <a:ext cx="8568952" cy="19442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760640" cy="1143000"/>
          </a:xfrm>
        </p:spPr>
        <p:txBody>
          <a:bodyPr/>
          <a:lstStyle/>
          <a:p>
            <a:r>
              <a:rPr lang="en-AU" dirty="0" smtClean="0"/>
              <a:t>Overall strategy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60" y="1656184"/>
            <a:ext cx="453718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45" y="1052736"/>
            <a:ext cx="5806975" cy="51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4" y="172189"/>
            <a:ext cx="3803594" cy="952555"/>
          </a:xfrm>
        </p:spPr>
        <p:txBody>
          <a:bodyPr/>
          <a:lstStyle/>
          <a:p>
            <a:r>
              <a:rPr lang="en-AU" dirty="0" smtClean="0"/>
              <a:t>Inputs</a:t>
            </a:r>
            <a:endParaRPr lang="en-GB" dirty="0"/>
          </a:p>
        </p:txBody>
      </p:sp>
      <p:sp>
        <p:nvSpPr>
          <p:cNvPr id="3" name="Rectangle 2">
            <a:hlinkClick r:id="rId3" action="ppaction://hlinkfile"/>
          </p:cNvPr>
          <p:cNvSpPr/>
          <p:nvPr/>
        </p:nvSpPr>
        <p:spPr>
          <a:xfrm>
            <a:off x="3707904" y="1325627"/>
            <a:ext cx="1512168" cy="59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5868144" y="2924944"/>
            <a:ext cx="1512168" cy="47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5"/>
          </p:cNvPr>
          <p:cNvSpPr/>
          <p:nvPr/>
        </p:nvSpPr>
        <p:spPr>
          <a:xfrm>
            <a:off x="6300192" y="4581128"/>
            <a:ext cx="1512168" cy="47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6"/>
          </p:cNvPr>
          <p:cNvSpPr/>
          <p:nvPr/>
        </p:nvSpPr>
        <p:spPr>
          <a:xfrm>
            <a:off x="3779912" y="5733256"/>
            <a:ext cx="151216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6"/>
          </p:cNvPr>
          <p:cNvSpPr/>
          <p:nvPr/>
        </p:nvSpPr>
        <p:spPr>
          <a:xfrm>
            <a:off x="1763688" y="2852936"/>
            <a:ext cx="1296144" cy="47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5"/>
          </p:cNvPr>
          <p:cNvSpPr/>
          <p:nvPr/>
        </p:nvSpPr>
        <p:spPr>
          <a:xfrm>
            <a:off x="1403648" y="4521122"/>
            <a:ext cx="1224136" cy="47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Processes</a:t>
            </a:r>
            <a:endParaRPr lang="en-GB" dirty="0"/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411188"/>
            <a:ext cx="49053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48680"/>
            <a:ext cx="36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Example 1: designing for study units</a:t>
            </a:r>
            <a:endParaRPr lang="en-GB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38225"/>
            <a:ext cx="81343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0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48680"/>
            <a:ext cx="424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Example 2: designing for degree programs</a:t>
            </a:r>
            <a:endParaRPr lang="en-GB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319213"/>
            <a:ext cx="6819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Measurable outcomes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866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683568" y="5085184"/>
            <a:ext cx="223224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2302" y="6282834"/>
            <a:ext cx="2133600" cy="239366"/>
          </a:xfrm>
        </p:spPr>
        <p:txBody>
          <a:bodyPr/>
          <a:lstStyle/>
          <a:p>
            <a:pPr>
              <a:defRPr/>
            </a:pPr>
            <a:fld id="{2D25F1D3-0413-4D09-BE24-20DAC9B9A903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8434" y="44624"/>
            <a:ext cx="5195654" cy="720080"/>
          </a:xfrm>
          <a:prstGeom prst="rect">
            <a:avLst/>
          </a:prstGeom>
        </p:spPr>
        <p:txBody>
          <a:bodyPr vert="horz" wrap="none" lIns="0" tIns="0" rIns="0" bIns="1800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Our Future Program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400" dirty="0" smtClean="0">
                <a:solidFill>
                  <a:srgbClr val="002CA5"/>
                </a:solidFill>
                <a:latin typeface="Arial Narrow" pitchFamily="34" charset="0"/>
              </a:rPr>
              <a:t>Summary of redesigned study units by </a:t>
            </a:r>
            <a:r>
              <a:rPr lang="en-US" sz="2400" dirty="0" err="1" smtClean="0">
                <a:solidFill>
                  <a:srgbClr val="002CA5"/>
                </a:solidFill>
                <a:latin typeface="Arial Narrow" pitchFamily="34" charset="0"/>
              </a:rPr>
              <a:t>School</a:t>
            </a: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BLENDED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LEARNING STATUS</a:t>
            </a:r>
            <a:endParaRPr lang="en-US" sz="1400" dirty="0" smtClean="0">
              <a:solidFill>
                <a:srgbClr val="002C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17183" y="189273"/>
            <a:ext cx="3323446" cy="432048"/>
          </a:xfrm>
          <a:prstGeom prst="rect">
            <a:avLst/>
          </a:prstGeom>
        </p:spPr>
        <p:txBody>
          <a:bodyPr vert="horz" wrap="none" lIns="0" tIns="0" rIns="0" bIns="1800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cap="all" dirty="0" smtClean="0">
                <a:solidFill>
                  <a:srgbClr val="002CA5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en-US" dirty="0" smtClean="0">
              <a:solidFill>
                <a:srgbClr val="002C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2308" y="6512853"/>
            <a:ext cx="121347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AU" sz="900" dirty="0">
                <a:latin typeface="Arial" pitchFamily="34" charset="0"/>
                <a:cs typeface="Arial" pitchFamily="34" charset="0"/>
              </a:rPr>
              <a:t>As at January 31</a:t>
            </a:r>
            <a:r>
              <a:rPr lang="en-AU" sz="9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AU" sz="900" dirty="0">
                <a:latin typeface="Arial" pitchFamily="34" charset="0"/>
                <a:cs typeface="Arial" pitchFamily="34" charset="0"/>
              </a:rPr>
              <a:t> 2015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72613"/>
              </p:ext>
            </p:extLst>
          </p:nvPr>
        </p:nvGraphicFramePr>
        <p:xfrm>
          <a:off x="2792977" y="5981278"/>
          <a:ext cx="2908998" cy="40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351"/>
                <a:gridCol w="589161"/>
                <a:gridCol w="515516"/>
                <a:gridCol w="368226"/>
                <a:gridCol w="441872"/>
                <a:gridCol w="44187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u="none" strike="noStrike" dirty="0">
                          <a:effectLst/>
                        </a:rPr>
                        <a:t>Quarter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Completed</a:t>
                      </a:r>
                      <a:endParaRPr lang="en-AU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On Track</a:t>
                      </a:r>
                      <a:endParaRPr lang="en-AU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Yellow</a:t>
                      </a:r>
                      <a:endParaRPr lang="en-AU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Red</a:t>
                      </a:r>
                      <a:endParaRPr lang="en-AU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i="0" u="none" strike="noStrike" dirty="0">
                          <a:effectLst/>
                        </a:rPr>
                        <a:t>Total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u="none" strike="noStrike" dirty="0" smtClean="0">
                          <a:effectLst/>
                        </a:rPr>
                        <a:t>January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n-A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</a:t>
                      </a:r>
                      <a:endParaRPr lang="en-A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10281" y="5775076"/>
            <a:ext cx="2791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UWS Unit Status</a:t>
            </a:r>
            <a:endParaRPr lang="en-AU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78525" y="980728"/>
            <a:ext cx="2491169" cy="47615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 dirty="0"/>
              <a:t>School Unit Status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0860" y="6510536"/>
            <a:ext cx="84315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b="1" dirty="0" smtClean="0">
                <a:latin typeface="Arial Narrow" pitchFamily="34" charset="0"/>
              </a:rPr>
              <a:t>       </a:t>
            </a:r>
            <a:r>
              <a:rPr lang="en-AU" sz="900" dirty="0" smtClean="0">
                <a:latin typeface="Arial Narrow" pitchFamily="34" charset="0"/>
              </a:rPr>
              <a:t>–</a:t>
            </a:r>
            <a:r>
              <a:rPr lang="en-AU" sz="900" dirty="0">
                <a:latin typeface="Arial Narrow" pitchFamily="34" charset="0"/>
              </a:rPr>
              <a:t> </a:t>
            </a:r>
            <a:r>
              <a:rPr lang="en-AU" sz="900" dirty="0" smtClean="0">
                <a:latin typeface="Arial Narrow" pitchFamily="34" charset="0"/>
              </a:rPr>
              <a:t>behind schedule requiring a plan to rectify; </a:t>
            </a:r>
            <a:r>
              <a:rPr lang="en-AU" sz="900" b="1" dirty="0" smtClean="0">
                <a:latin typeface="Arial Narrow" pitchFamily="34" charset="0"/>
              </a:rPr>
              <a:t>       </a:t>
            </a:r>
            <a:r>
              <a:rPr lang="en-AU" sz="900" dirty="0" smtClean="0">
                <a:latin typeface="Arial Narrow" pitchFamily="34" charset="0"/>
              </a:rPr>
              <a:t> –</a:t>
            </a:r>
            <a:r>
              <a:rPr lang="en-AU" sz="900" dirty="0">
                <a:latin typeface="Arial Narrow" pitchFamily="34" charset="0"/>
              </a:rPr>
              <a:t>behind schedule with a plan to rectify</a:t>
            </a:r>
            <a:r>
              <a:rPr lang="en-AU" sz="900" dirty="0" smtClean="0">
                <a:latin typeface="Arial Narrow" pitchFamily="34" charset="0"/>
              </a:rPr>
              <a:t>;          –</a:t>
            </a:r>
            <a:r>
              <a:rPr lang="en-AU" sz="900" dirty="0">
                <a:latin typeface="Arial Narrow" pitchFamily="34" charset="0"/>
              </a:rPr>
              <a:t>on track; </a:t>
            </a:r>
            <a:r>
              <a:rPr lang="en-AU" sz="900" b="1" dirty="0" smtClean="0">
                <a:latin typeface="Arial Narrow" pitchFamily="34" charset="0"/>
              </a:rPr>
              <a:t>        </a:t>
            </a:r>
            <a:r>
              <a:rPr lang="en-AU" sz="900" dirty="0" smtClean="0">
                <a:latin typeface="Arial Narrow" pitchFamily="34" charset="0"/>
              </a:rPr>
              <a:t> –completed</a:t>
            </a:r>
            <a:endParaRPr lang="en-AU" sz="900" dirty="0">
              <a:latin typeface="Arial Narrow" pitchFamily="34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251520" y="6561360"/>
            <a:ext cx="99692" cy="1080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ounded Rectangle 27"/>
          <p:cNvSpPr/>
          <p:nvPr/>
        </p:nvSpPr>
        <p:spPr>
          <a:xfrm>
            <a:off x="2312068" y="6597352"/>
            <a:ext cx="99692" cy="108000"/>
          </a:xfrm>
          <a:prstGeom prst="roundRect">
            <a:avLst/>
          </a:prstGeom>
          <a:solidFill>
            <a:srgbClr val="F9B72C"/>
          </a:solidFill>
          <a:ln w="317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Hexagon 28"/>
          <p:cNvSpPr/>
          <p:nvPr/>
        </p:nvSpPr>
        <p:spPr>
          <a:xfrm>
            <a:off x="4184276" y="6597352"/>
            <a:ext cx="99692" cy="108000"/>
          </a:xfrm>
          <a:prstGeom prst="hexagon">
            <a:avLst/>
          </a:prstGeom>
          <a:solidFill>
            <a:srgbClr val="00990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4860032" y="6597352"/>
            <a:ext cx="99692" cy="108000"/>
          </a:xfrm>
          <a:prstGeom prst="rect">
            <a:avLst/>
          </a:prstGeom>
          <a:solidFill>
            <a:srgbClr val="002CA5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08532" y="6044555"/>
            <a:ext cx="3142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900" dirty="0">
                <a:solidFill>
                  <a:srgbClr val="000000"/>
                </a:solidFill>
                <a:latin typeface="Arial Narrow" pitchFamily="34" charset="0"/>
              </a:rPr>
              <a:t>** Some </a:t>
            </a:r>
            <a:r>
              <a:rPr lang="en-AU" sz="900" dirty="0" smtClean="0">
                <a:solidFill>
                  <a:srgbClr val="000000"/>
                </a:solidFill>
                <a:latin typeface="Arial Narrow" pitchFamily="34" charset="0"/>
              </a:rPr>
              <a:t>of </a:t>
            </a:r>
            <a:r>
              <a:rPr lang="en-AU" sz="900" dirty="0">
                <a:solidFill>
                  <a:srgbClr val="000000"/>
                </a:solidFill>
                <a:latin typeface="Arial Narrow" pitchFamily="34" charset="0"/>
              </a:rPr>
              <a:t>these units will complete early in 2015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573374"/>
              </p:ext>
            </p:extLst>
          </p:nvPr>
        </p:nvGraphicFramePr>
        <p:xfrm>
          <a:off x="1003405" y="405297"/>
          <a:ext cx="6916615" cy="550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2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188</Words>
  <Application>Microsoft Office PowerPoint</Application>
  <PresentationFormat>On-screen Show (4:3)</PresentationFormat>
  <Paragraphs>54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Staff development for technology-enhanced learning and assessment</vt:lpstr>
      <vt:lpstr>PowerPoint Presentation</vt:lpstr>
      <vt:lpstr>Overall strategy</vt:lpstr>
      <vt:lpstr>Inputs</vt:lpstr>
      <vt:lpstr>Processes</vt:lpstr>
      <vt:lpstr>PowerPoint Presentation</vt:lpstr>
      <vt:lpstr>PowerPoint Presentation</vt:lpstr>
      <vt:lpstr>Measurable outcomes</vt:lpstr>
      <vt:lpstr>PowerPoint Presentation</vt:lpstr>
      <vt:lpstr>Tools</vt:lpstr>
      <vt:lpstr>PowerPoint Presentation</vt:lpstr>
      <vt:lpstr>PowerPoint Presentation</vt:lpstr>
      <vt:lpstr>How do we prove it’s better than before?</vt:lpstr>
      <vt:lpstr>PowerPoint Presentation</vt:lpstr>
      <vt:lpstr>Questions</vt:lpstr>
    </vt:vector>
  </TitlesOfParts>
  <Company>University of Western Sydney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development for technology-enhanced learning</dc:title>
  <dc:creator>Carol Russell</dc:creator>
  <cp:lastModifiedBy>Carol Russell</cp:lastModifiedBy>
  <cp:revision>36</cp:revision>
  <dcterms:created xsi:type="dcterms:W3CDTF">2015-02-12T03:20:04Z</dcterms:created>
  <dcterms:modified xsi:type="dcterms:W3CDTF">2015-03-25T00:01:17Z</dcterms:modified>
</cp:coreProperties>
</file>