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62" r:id="rId6"/>
    <p:sldId id="263" r:id="rId7"/>
    <p:sldId id="264" r:id="rId8"/>
    <p:sldId id="257" r:id="rId9"/>
    <p:sldId id="276" r:id="rId10"/>
    <p:sldId id="265" r:id="rId11"/>
    <p:sldId id="278" r:id="rId12"/>
    <p:sldId id="259" r:id="rId13"/>
    <p:sldId id="266" r:id="rId14"/>
    <p:sldId id="260" r:id="rId15"/>
    <p:sldId id="261" r:id="rId16"/>
    <p:sldId id="272" r:id="rId17"/>
    <p:sldId id="273" r:id="rId18"/>
    <p:sldId id="282" r:id="rId19"/>
    <p:sldId id="274" r:id="rId20"/>
    <p:sldId id="269" r:id="rId21"/>
    <p:sldId id="270" r:id="rId2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86" autoAdjust="0"/>
  </p:normalViewPr>
  <p:slideViewPr>
    <p:cSldViewPr snapToGrid="0" snapToObjects="1">
      <p:cViewPr>
        <p:scale>
          <a:sx n="60" d="100"/>
          <a:sy n="60" d="100"/>
        </p:scale>
        <p:origin x="-2098"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8231AA-0F55-413E-A090-C218DEAA0E5A}" type="datetimeFigureOut">
              <a:rPr lang="en-AU" smtClean="0"/>
              <a:t>26/03/2015</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230EAF4F-3637-4080-BEEC-6761F65314C0}" type="slidenum">
              <a:rPr lang="en-AU" smtClean="0"/>
              <a:t>‹#›</a:t>
            </a:fld>
            <a:endParaRPr lang="en-AU"/>
          </a:p>
        </p:txBody>
      </p:sp>
    </p:spTree>
    <p:extLst>
      <p:ext uri="{BB962C8B-B14F-4D97-AF65-F5344CB8AC3E}">
        <p14:creationId xmlns:p14="http://schemas.microsoft.com/office/powerpoint/2010/main" val="403633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30EAF4F-3637-4080-BEEC-6761F65314C0}" type="slidenum">
              <a:rPr lang="en-AU" smtClean="0"/>
              <a:t>1</a:t>
            </a:fld>
            <a:endParaRPr lang="en-AU"/>
          </a:p>
        </p:txBody>
      </p:sp>
    </p:spTree>
    <p:extLst>
      <p:ext uri="{BB962C8B-B14F-4D97-AF65-F5344CB8AC3E}">
        <p14:creationId xmlns:p14="http://schemas.microsoft.com/office/powerpoint/2010/main" val="574292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a:t>
            </a:r>
          </a:p>
          <a:p>
            <a:pPr marL="171450" indent="-171450">
              <a:buFont typeface="Arial" panose="020B0604020202020204" pitchFamily="34" charset="0"/>
              <a:buChar char="•"/>
            </a:pPr>
            <a:r>
              <a:rPr lang="en-US" dirty="0" smtClean="0"/>
              <a:t>Herrington and Oliver:</a:t>
            </a:r>
          </a:p>
          <a:p>
            <a:pPr marL="171450" indent="-171450">
              <a:buFont typeface="Arial" panose="020B0604020202020204" pitchFamily="34" charset="0"/>
              <a:buChar char="•"/>
            </a:pPr>
            <a:r>
              <a:rPr lang="en-US" dirty="0" smtClean="0"/>
              <a:t>Authentic (extreme)</a:t>
            </a:r>
            <a:r>
              <a:rPr lang="en-US" baseline="0" dirty="0" smtClean="0"/>
              <a:t> context</a:t>
            </a:r>
          </a:p>
          <a:p>
            <a:pPr marL="171450" indent="-171450">
              <a:buFont typeface="Arial" panose="020B0604020202020204" pitchFamily="34" charset="0"/>
              <a:buChar char="•"/>
            </a:pPr>
            <a:r>
              <a:rPr lang="en-US" dirty="0" smtClean="0"/>
              <a:t>Authentic activities, tasks,</a:t>
            </a:r>
            <a:r>
              <a:rPr lang="en-US" baseline="0" dirty="0" smtClean="0"/>
              <a:t> work</a:t>
            </a:r>
            <a:endParaRPr lang="en-US" dirty="0" smtClean="0"/>
          </a:p>
          <a:p>
            <a:pPr marL="171450" indent="-171450">
              <a:buFont typeface="Arial" panose="020B0604020202020204" pitchFamily="34" charset="0"/>
              <a:buChar char="•"/>
            </a:pPr>
            <a:r>
              <a:rPr lang="en-US" dirty="0" smtClean="0"/>
              <a:t>Expert performances</a:t>
            </a:r>
          </a:p>
          <a:p>
            <a:pPr marL="171450" indent="-171450">
              <a:buFont typeface="Arial" panose="020B0604020202020204" pitchFamily="34" charset="0"/>
              <a:buChar char="•"/>
            </a:pPr>
            <a:r>
              <a:rPr lang="en-US" dirty="0" smtClean="0"/>
              <a:t>Multiple roles and perspectives</a:t>
            </a:r>
          </a:p>
          <a:p>
            <a:pPr marL="171450" indent="-171450">
              <a:buFont typeface="Arial" panose="020B0604020202020204" pitchFamily="34" charset="0"/>
              <a:buChar char="•"/>
            </a:pPr>
            <a:r>
              <a:rPr lang="en-US" dirty="0" smtClean="0"/>
              <a:t>Collaborative</a:t>
            </a:r>
            <a:r>
              <a:rPr lang="en-US" baseline="0" dirty="0" smtClean="0"/>
              <a:t> construction of knowledge</a:t>
            </a:r>
          </a:p>
          <a:p>
            <a:pPr marL="171450" indent="-171450">
              <a:buFont typeface="Arial" panose="020B0604020202020204" pitchFamily="34" charset="0"/>
              <a:buChar char="•"/>
            </a:pPr>
            <a:r>
              <a:rPr lang="en-US" baseline="0" dirty="0" smtClean="0"/>
              <a:t>Reflection and evaluation</a:t>
            </a:r>
          </a:p>
          <a:p>
            <a:pPr marL="171450" indent="-171450">
              <a:buFont typeface="Arial" panose="020B0604020202020204" pitchFamily="34" charset="0"/>
              <a:buChar char="•"/>
            </a:pPr>
            <a:r>
              <a:rPr lang="en-US" baseline="0" dirty="0" smtClean="0"/>
              <a:t>Articulation of tacit knowledge </a:t>
            </a:r>
            <a:endParaRPr lang="en-US" dirty="0" smtClean="0"/>
          </a:p>
          <a:p>
            <a:pPr marL="171450" indent="-171450">
              <a:buFont typeface="Arial" panose="020B0604020202020204" pitchFamily="34" charset="0"/>
              <a:buChar char="•"/>
            </a:pPr>
            <a:r>
              <a:rPr lang="en-US" dirty="0" smtClean="0"/>
              <a:t>Learning as an outcome of participation in authentic work</a:t>
            </a:r>
          </a:p>
          <a:p>
            <a:pPr marL="171450" indent="-171450">
              <a:buFont typeface="Arial" panose="020B0604020202020204" pitchFamily="34" charset="0"/>
              <a:buChar char="•"/>
            </a:pPr>
            <a:r>
              <a:rPr lang="en-US" dirty="0" smtClean="0"/>
              <a:t>Negotiated meaning</a:t>
            </a:r>
          </a:p>
          <a:p>
            <a:pPr marL="171450" indent="-171450">
              <a:buFont typeface="Arial" panose="020B0604020202020204" pitchFamily="34" charset="0"/>
              <a:buChar char="•"/>
            </a:pPr>
            <a:r>
              <a:rPr lang="en-US" dirty="0" smtClean="0"/>
              <a:t>Engagement with authentic tools, language, people</a:t>
            </a:r>
          </a:p>
          <a:p>
            <a:pPr marL="171450" indent="-171450">
              <a:buFont typeface="Arial" panose="020B0604020202020204" pitchFamily="34" charset="0"/>
              <a:buChar char="•"/>
            </a:pPr>
            <a:r>
              <a:rPr lang="en-US" dirty="0" smtClean="0"/>
              <a:t>Coaching</a:t>
            </a:r>
            <a:r>
              <a:rPr lang="en-US" baseline="0" dirty="0" smtClean="0"/>
              <a:t> and scaffolding</a:t>
            </a:r>
          </a:p>
          <a:p>
            <a:pPr marL="171450" indent="-171450">
              <a:buFont typeface="Arial" panose="020B0604020202020204" pitchFamily="34" charset="0"/>
              <a:buChar char="•"/>
            </a:pPr>
            <a:r>
              <a:rPr lang="en-US" b="1" baseline="0" dirty="0" smtClean="0"/>
              <a:t>Authentic assessment (formative)</a:t>
            </a:r>
            <a:endParaRPr lang="en-US" b="1" dirty="0" smtClean="0"/>
          </a:p>
          <a:p>
            <a:endParaRPr lang="en-AU" dirty="0" smtClean="0"/>
          </a:p>
          <a:p>
            <a:r>
              <a:rPr lang="en-AU" dirty="0" smtClean="0"/>
              <a:t>Outcomes</a:t>
            </a:r>
          </a:p>
          <a:p>
            <a:r>
              <a:rPr lang="en-AU" dirty="0" smtClean="0"/>
              <a:t>Learning</a:t>
            </a:r>
            <a:r>
              <a:rPr lang="en-AU" baseline="0" dirty="0" smtClean="0"/>
              <a:t> focused more than assessment focused.</a:t>
            </a:r>
          </a:p>
          <a:p>
            <a:pPr marL="228600" indent="-228600">
              <a:buFont typeface="+mj-lt"/>
              <a:buAutoNum type="arabicPeriod"/>
            </a:pPr>
            <a:r>
              <a:rPr lang="en-AU" baseline="0" dirty="0" smtClean="0"/>
              <a:t>New understandings of interpersonal relating</a:t>
            </a:r>
          </a:p>
          <a:p>
            <a:pPr marL="228600" indent="-228600">
              <a:buFont typeface="+mj-lt"/>
              <a:buAutoNum type="arabicPeriod"/>
            </a:pPr>
            <a:r>
              <a:rPr lang="en-AU" baseline="0" dirty="0" smtClean="0"/>
              <a:t>New understandings in maturity, respect and tolerance</a:t>
            </a:r>
          </a:p>
          <a:p>
            <a:pPr marL="228600" indent="-228600">
              <a:buFont typeface="+mj-lt"/>
              <a:buAutoNum type="arabicPeriod"/>
            </a:pPr>
            <a:r>
              <a:rPr lang="en-AU" baseline="0" dirty="0" smtClean="0"/>
              <a:t>New understandings of self-awareness within a team</a:t>
            </a:r>
          </a:p>
          <a:p>
            <a:pPr marL="228600" indent="-228600">
              <a:buFont typeface="+mj-lt"/>
              <a:buAutoNum type="arabicPeriod"/>
            </a:pPr>
            <a:r>
              <a:rPr lang="en-AU" baseline="0" dirty="0" smtClean="0"/>
              <a:t>Belonging and professional identity</a:t>
            </a:r>
          </a:p>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10</a:t>
            </a:fld>
            <a:endParaRPr lang="en-AU"/>
          </a:p>
        </p:txBody>
      </p:sp>
    </p:spTree>
    <p:extLst>
      <p:ext uri="{BB962C8B-B14F-4D97-AF65-F5344CB8AC3E}">
        <p14:creationId xmlns:p14="http://schemas.microsoft.com/office/powerpoint/2010/main" val="25704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Simulation, authentic learning and authentic assessment</a:t>
            </a:r>
          </a:p>
          <a:p>
            <a:endParaRPr lang="en-AU" dirty="0" smtClean="0"/>
          </a:p>
          <a:p>
            <a:pPr marL="171450" indent="-171450">
              <a:buFont typeface="Arial" panose="020B0604020202020204" pitchFamily="34" charset="0"/>
              <a:buChar char="•"/>
            </a:pPr>
            <a:r>
              <a:rPr lang="en-AU" dirty="0" smtClean="0"/>
              <a:t>Occupational</a:t>
            </a:r>
            <a:r>
              <a:rPr lang="en-AU" baseline="0" dirty="0" smtClean="0"/>
              <a:t> Therapy</a:t>
            </a:r>
          </a:p>
          <a:p>
            <a:pPr marL="171450" indent="-171450">
              <a:buFont typeface="Arial" panose="020B0604020202020204" pitchFamily="34" charset="0"/>
              <a:buChar char="•"/>
            </a:pPr>
            <a:r>
              <a:rPr lang="en-AU" baseline="0" dirty="0" smtClean="0"/>
              <a:t>Need to have demonstrable outcomes as this was part of the curriculum</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Authentic assessment – SPF-R</a:t>
            </a:r>
          </a:p>
        </p:txBody>
      </p:sp>
      <p:sp>
        <p:nvSpPr>
          <p:cNvPr id="4" name="Slide Number Placeholder 3"/>
          <p:cNvSpPr>
            <a:spLocks noGrp="1"/>
          </p:cNvSpPr>
          <p:nvPr>
            <p:ph type="sldNum" sz="quarter" idx="10"/>
          </p:nvPr>
        </p:nvSpPr>
        <p:spPr/>
        <p:txBody>
          <a:bodyPr/>
          <a:lstStyle/>
          <a:p>
            <a:fld id="{230EAF4F-3637-4080-BEEC-6761F65314C0}" type="slidenum">
              <a:rPr lang="en-AU" smtClean="0"/>
              <a:t>11</a:t>
            </a:fld>
            <a:endParaRPr lang="en-AU"/>
          </a:p>
        </p:txBody>
      </p:sp>
    </p:spTree>
    <p:extLst>
      <p:ext uri="{BB962C8B-B14F-4D97-AF65-F5344CB8AC3E}">
        <p14:creationId xmlns:p14="http://schemas.microsoft.com/office/powerpoint/2010/main" val="313444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30EAF4F-3637-4080-BEEC-6761F65314C0}" type="slidenum">
              <a:rPr lang="en-AU" smtClean="0"/>
              <a:t>12</a:t>
            </a:fld>
            <a:endParaRPr lang="en-AU"/>
          </a:p>
        </p:txBody>
      </p:sp>
    </p:spTree>
    <p:extLst>
      <p:ext uri="{BB962C8B-B14F-4D97-AF65-F5344CB8AC3E}">
        <p14:creationId xmlns:p14="http://schemas.microsoft.com/office/powerpoint/2010/main" val="410520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Learning and assessment</a:t>
            </a:r>
          </a:p>
          <a:p>
            <a:pPr marL="171450" indent="-171450">
              <a:buFontTx/>
              <a:buChar char="-"/>
            </a:pPr>
            <a:r>
              <a:rPr lang="en-AU" baseline="0" dirty="0" smtClean="0"/>
              <a:t>Feedback throughout (colleagues, facilitators, clients, interviewees)</a:t>
            </a:r>
          </a:p>
          <a:p>
            <a:pPr marL="171450" indent="-171450">
              <a:buFontTx/>
              <a:buChar char="-"/>
            </a:pPr>
            <a:r>
              <a:rPr lang="en-AU" baseline="0" dirty="0" smtClean="0"/>
              <a:t>Formalised workplace assessment</a:t>
            </a:r>
          </a:p>
          <a:p>
            <a:pPr marL="171450" indent="-171450">
              <a:buFontTx/>
              <a:buChar char="-"/>
            </a:pPr>
            <a:r>
              <a:rPr lang="en-AU" baseline="0" dirty="0" smtClean="0"/>
              <a:t>Documentation</a:t>
            </a:r>
          </a:p>
          <a:p>
            <a:pPr marL="171450" indent="-171450">
              <a:buFontTx/>
              <a:buChar char="-"/>
            </a:pPr>
            <a:r>
              <a:rPr lang="en-AU" baseline="0" dirty="0" smtClean="0"/>
              <a:t>Return to work plans (accountability)</a:t>
            </a:r>
          </a:p>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13</a:t>
            </a:fld>
            <a:endParaRPr lang="en-AU"/>
          </a:p>
        </p:txBody>
      </p:sp>
    </p:spTree>
    <p:extLst>
      <p:ext uri="{BB962C8B-B14F-4D97-AF65-F5344CB8AC3E}">
        <p14:creationId xmlns:p14="http://schemas.microsoft.com/office/powerpoint/2010/main" val="25704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Simulation, authentic learning and authentic assessment</a:t>
            </a:r>
          </a:p>
          <a:p>
            <a:endParaRPr lang="en-AU" dirty="0" smtClean="0"/>
          </a:p>
          <a:p>
            <a:pPr marL="171450" indent="-171450">
              <a:buFont typeface="Arial" panose="020B0604020202020204" pitchFamily="34" charset="0"/>
              <a:buChar char="•"/>
            </a:pPr>
            <a:r>
              <a:rPr lang="en-AU" dirty="0" smtClean="0"/>
              <a:t>Occupational</a:t>
            </a:r>
            <a:r>
              <a:rPr lang="en-AU" baseline="0" dirty="0" smtClean="0"/>
              <a:t> Therapy</a:t>
            </a:r>
          </a:p>
          <a:p>
            <a:pPr marL="171450" indent="-171450">
              <a:buFont typeface="Arial" panose="020B0604020202020204" pitchFamily="34" charset="0"/>
              <a:buChar char="•"/>
            </a:pPr>
            <a:r>
              <a:rPr lang="en-AU" baseline="0" dirty="0" smtClean="0"/>
              <a:t>Need to have demonstrable outcomes as this was part of the curriculum</a:t>
            </a:r>
          </a:p>
          <a:p>
            <a:pPr marL="0" indent="0">
              <a:buFont typeface="Arial" panose="020B0604020202020204" pitchFamily="34" charset="0"/>
              <a:buNone/>
            </a:pPr>
            <a:endParaRPr lang="en-AU" baseline="0" dirty="0" smtClean="0"/>
          </a:p>
          <a:p>
            <a:pPr marL="0" indent="0">
              <a:buFont typeface="Arial" panose="020B0604020202020204" pitchFamily="34" charset="0"/>
              <a:buNone/>
            </a:pPr>
            <a:r>
              <a:rPr lang="en-AU" baseline="0" dirty="0" smtClean="0"/>
              <a:t>Authentic assessment – SPF-R</a:t>
            </a:r>
          </a:p>
        </p:txBody>
      </p:sp>
      <p:sp>
        <p:nvSpPr>
          <p:cNvPr id="4" name="Slide Number Placeholder 3"/>
          <p:cNvSpPr>
            <a:spLocks noGrp="1"/>
          </p:cNvSpPr>
          <p:nvPr>
            <p:ph type="sldNum" sz="quarter" idx="10"/>
          </p:nvPr>
        </p:nvSpPr>
        <p:spPr/>
        <p:txBody>
          <a:bodyPr/>
          <a:lstStyle/>
          <a:p>
            <a:fld id="{230EAF4F-3637-4080-BEEC-6761F65314C0}" type="slidenum">
              <a:rPr lang="en-AU" smtClean="0"/>
              <a:t>14</a:t>
            </a:fld>
            <a:endParaRPr lang="en-AU"/>
          </a:p>
        </p:txBody>
      </p:sp>
    </p:spTree>
    <p:extLst>
      <p:ext uri="{BB962C8B-B14F-4D97-AF65-F5344CB8AC3E}">
        <p14:creationId xmlns:p14="http://schemas.microsoft.com/office/powerpoint/2010/main" val="3134442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230EAF4F-3637-4080-BEEC-6761F65314C0}" type="slidenum">
              <a:rPr lang="en-AU" smtClean="0"/>
              <a:t>15</a:t>
            </a:fld>
            <a:endParaRPr lang="en-AU"/>
          </a:p>
        </p:txBody>
      </p:sp>
    </p:spTree>
    <p:extLst>
      <p:ext uri="{BB962C8B-B14F-4D97-AF65-F5344CB8AC3E}">
        <p14:creationId xmlns:p14="http://schemas.microsoft.com/office/powerpoint/2010/main" val="3134442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230EAF4F-3637-4080-BEEC-6761F65314C0}" type="slidenum">
              <a:rPr lang="en-AU" smtClean="0"/>
              <a:t>16</a:t>
            </a:fld>
            <a:endParaRPr lang="en-AU"/>
          </a:p>
        </p:txBody>
      </p:sp>
    </p:spTree>
    <p:extLst>
      <p:ext uri="{BB962C8B-B14F-4D97-AF65-F5344CB8AC3E}">
        <p14:creationId xmlns:p14="http://schemas.microsoft.com/office/powerpoint/2010/main" val="313444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17</a:t>
            </a:fld>
            <a:endParaRPr lang="en-AU"/>
          </a:p>
        </p:txBody>
      </p:sp>
    </p:spTree>
    <p:extLst>
      <p:ext uri="{BB962C8B-B14F-4D97-AF65-F5344CB8AC3E}">
        <p14:creationId xmlns:p14="http://schemas.microsoft.com/office/powerpoint/2010/main" val="365684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30EAF4F-3637-4080-BEEC-6761F65314C0}" type="slidenum">
              <a:rPr lang="en-AU" smtClean="0"/>
              <a:t>18</a:t>
            </a:fld>
            <a:endParaRPr lang="en-AU"/>
          </a:p>
        </p:txBody>
      </p:sp>
    </p:spTree>
    <p:extLst>
      <p:ext uri="{BB962C8B-B14F-4D97-AF65-F5344CB8AC3E}">
        <p14:creationId xmlns:p14="http://schemas.microsoft.com/office/powerpoint/2010/main" val="172964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2</a:t>
            </a:fld>
            <a:endParaRPr lang="en-AU"/>
          </a:p>
        </p:txBody>
      </p:sp>
    </p:spTree>
    <p:extLst>
      <p:ext uri="{BB962C8B-B14F-4D97-AF65-F5344CB8AC3E}">
        <p14:creationId xmlns:p14="http://schemas.microsoft.com/office/powerpoint/2010/main" val="32123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Simulation at ACU</a:t>
            </a:r>
          </a:p>
          <a:p>
            <a:pPr marL="171450" indent="-171450">
              <a:buFont typeface="Arial" panose="020B0604020202020204" pitchFamily="34" charset="0"/>
              <a:buChar char="•"/>
            </a:pPr>
            <a:r>
              <a:rPr lang="en-AU" dirty="0" smtClean="0"/>
              <a:t>My role at ACU</a:t>
            </a:r>
          </a:p>
          <a:p>
            <a:pPr marL="171450" indent="-171450">
              <a:buFont typeface="Arial" panose="020B0604020202020204" pitchFamily="34" charset="0"/>
              <a:buChar char="•"/>
            </a:pPr>
            <a:r>
              <a:rPr lang="en-AU" dirty="0" smtClean="0"/>
              <a:t>FHS and the</a:t>
            </a:r>
            <a:r>
              <a:rPr lang="en-AU" baseline="0" dirty="0" smtClean="0"/>
              <a:t> Schools that this contains</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Generally</a:t>
            </a:r>
            <a:r>
              <a:rPr lang="en-AU" baseline="0" dirty="0" smtClean="0"/>
              <a:t> the focus of simulation within the FHS is on learning rather than assessment.  This is changing.</a:t>
            </a:r>
          </a:p>
          <a:p>
            <a:pPr marL="0" indent="0">
              <a:buFont typeface="Arial" panose="020B0604020202020204" pitchFamily="34" charset="0"/>
              <a:buNone/>
            </a:pPr>
            <a:endParaRPr lang="en-AU" dirty="0" smtClean="0"/>
          </a:p>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3</a:t>
            </a:fld>
            <a:endParaRPr lang="en-AU"/>
          </a:p>
        </p:txBody>
      </p:sp>
    </p:spTree>
    <p:extLst>
      <p:ext uri="{BB962C8B-B14F-4D97-AF65-F5344CB8AC3E}">
        <p14:creationId xmlns:p14="http://schemas.microsoft.com/office/powerpoint/2010/main" val="307253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4</a:t>
            </a:fld>
            <a:endParaRPr lang="en-AU"/>
          </a:p>
        </p:txBody>
      </p:sp>
    </p:spTree>
    <p:extLst>
      <p:ext uri="{BB962C8B-B14F-4D97-AF65-F5344CB8AC3E}">
        <p14:creationId xmlns:p14="http://schemas.microsoft.com/office/powerpoint/2010/main" val="2456931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Simulation and authentic learning</a:t>
            </a:r>
          </a:p>
          <a:p>
            <a:pPr marL="171450" indent="-171450">
              <a:buFont typeface="Arial" panose="020B0604020202020204" pitchFamily="34" charset="0"/>
              <a:buChar char="•"/>
            </a:pPr>
            <a:r>
              <a:rPr lang="en-AU" dirty="0" smtClean="0"/>
              <a:t>Increasingly</a:t>
            </a:r>
            <a:r>
              <a:rPr lang="en-AU" baseline="0" dirty="0" smtClean="0"/>
              <a:t> the concept of authenticity is being employed as the framework from which to design simulation activity</a:t>
            </a:r>
          </a:p>
          <a:p>
            <a:pPr marL="171450" indent="-171450">
              <a:buFont typeface="Arial" panose="020B0604020202020204" pitchFamily="34" charset="0"/>
              <a:buChar char="•"/>
            </a:pPr>
            <a:r>
              <a:rPr lang="en-AU" baseline="0" dirty="0" smtClean="0"/>
              <a:t>Driven by a greater understanding of simulation pedagogy</a:t>
            </a:r>
          </a:p>
          <a:p>
            <a:pPr marL="171450" indent="-171450">
              <a:buFont typeface="Arial" panose="020B0604020202020204" pitchFamily="34" charset="0"/>
              <a:buChar char="•"/>
            </a:pPr>
            <a:r>
              <a:rPr lang="en-AU" baseline="0" dirty="0" smtClean="0"/>
              <a:t>Gaining momentum in designing immersive simulation activity upon sound educational theory</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LPP: observation from the boundary or "legitimate peripheral participation." As learning and involvement in the culture increase, the participant moves from the role of observer to fully functioning agent. Legitimate peripheral participation enables the learner to progressively piece together the culture of the group and what it means to be a member.</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Authenticity: operationalises the principles of learning through participation in the authentic practices of work..</a:t>
            </a:r>
          </a:p>
          <a:p>
            <a:endParaRPr lang="en-AU" baseline="0"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5</a:t>
            </a:fld>
            <a:endParaRPr lang="en-AU"/>
          </a:p>
        </p:txBody>
      </p:sp>
    </p:spTree>
    <p:extLst>
      <p:ext uri="{BB962C8B-B14F-4D97-AF65-F5344CB8AC3E}">
        <p14:creationId xmlns:p14="http://schemas.microsoft.com/office/powerpoint/2010/main" val="2456931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6</a:t>
            </a:fld>
            <a:endParaRPr lang="en-AU"/>
          </a:p>
        </p:txBody>
      </p:sp>
    </p:spTree>
    <p:extLst>
      <p:ext uri="{BB962C8B-B14F-4D97-AF65-F5344CB8AC3E}">
        <p14:creationId xmlns:p14="http://schemas.microsoft.com/office/powerpoint/2010/main" val="2456931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Current literature suggests that useable knowledge is best gained in learning environments which feature the following characteristics</a:t>
            </a:r>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7</a:t>
            </a:fld>
            <a:endParaRPr lang="en-AU"/>
          </a:p>
        </p:txBody>
      </p:sp>
    </p:spTree>
    <p:extLst>
      <p:ext uri="{BB962C8B-B14F-4D97-AF65-F5344CB8AC3E}">
        <p14:creationId xmlns:p14="http://schemas.microsoft.com/office/powerpoint/2010/main" val="245693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smtClean="0"/>
          </a:p>
          <a:p>
            <a:r>
              <a:rPr lang="en-AU" dirty="0" smtClean="0"/>
              <a:t>First attempt:</a:t>
            </a:r>
          </a:p>
          <a:p>
            <a:r>
              <a:rPr lang="en-AU" dirty="0" smtClean="0"/>
              <a:t>Evaluated</a:t>
            </a:r>
            <a:r>
              <a:rPr lang="en-AU" baseline="0" dirty="0" smtClean="0"/>
              <a:t> according to rather than designed according to…</a:t>
            </a:r>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8</a:t>
            </a:fld>
            <a:endParaRPr lang="en-AU"/>
          </a:p>
        </p:txBody>
      </p:sp>
    </p:spTree>
    <p:extLst>
      <p:ext uri="{BB962C8B-B14F-4D97-AF65-F5344CB8AC3E}">
        <p14:creationId xmlns:p14="http://schemas.microsoft.com/office/powerpoint/2010/main" val="245693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Simulated search</a:t>
            </a:r>
            <a:r>
              <a:rPr lang="en-AU" baseline="0" dirty="0" smtClean="0"/>
              <a:t> and rescue</a:t>
            </a:r>
          </a:p>
          <a:p>
            <a:r>
              <a:rPr lang="en-AU" baseline="0" dirty="0" smtClean="0"/>
              <a:t>Joint exercise with SES, AV volunteers, academic staff and students</a:t>
            </a:r>
          </a:p>
          <a:p>
            <a:r>
              <a:rPr lang="en-AU" baseline="0" dirty="0" smtClean="0"/>
              <a:t>2 days in Wombat State Forest</a:t>
            </a:r>
          </a:p>
          <a:p>
            <a:r>
              <a:rPr lang="en-AU" baseline="0" dirty="0" smtClean="0"/>
              <a:t>Set up camp, search strategies, stabilisation and retrieval.</a:t>
            </a:r>
            <a:endParaRPr lang="en-AU" dirty="0"/>
          </a:p>
        </p:txBody>
      </p:sp>
      <p:sp>
        <p:nvSpPr>
          <p:cNvPr id="4" name="Slide Number Placeholder 3"/>
          <p:cNvSpPr>
            <a:spLocks noGrp="1"/>
          </p:cNvSpPr>
          <p:nvPr>
            <p:ph type="sldNum" sz="quarter" idx="10"/>
          </p:nvPr>
        </p:nvSpPr>
        <p:spPr/>
        <p:txBody>
          <a:bodyPr/>
          <a:lstStyle/>
          <a:p>
            <a:fld id="{230EAF4F-3637-4080-BEEC-6761F65314C0}" type="slidenum">
              <a:rPr lang="en-AU" smtClean="0"/>
              <a:t>9</a:t>
            </a:fld>
            <a:endParaRPr lang="en-AU"/>
          </a:p>
        </p:txBody>
      </p:sp>
    </p:spTree>
    <p:extLst>
      <p:ext uri="{BB962C8B-B14F-4D97-AF65-F5344CB8AC3E}">
        <p14:creationId xmlns:p14="http://schemas.microsoft.com/office/powerpoint/2010/main" val="393975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FB028A5-F8C9-7247-9853-E0C8C618FA8A}"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107330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FB028A5-F8C9-7247-9853-E0C8C618FA8A}"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194869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FB028A5-F8C9-7247-9853-E0C8C618FA8A}"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134621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FB028A5-F8C9-7247-9853-E0C8C618FA8A}"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62148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FB028A5-F8C9-7247-9853-E0C8C618FA8A}" type="datetimeFigureOut">
              <a:rPr lang="en-US" smtClean="0"/>
              <a:t>3/26/2015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422651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FB028A5-F8C9-7247-9853-E0C8C618FA8A}"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246283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FB028A5-F8C9-7247-9853-E0C8C618FA8A}" type="datetimeFigureOut">
              <a:rPr lang="en-US" smtClean="0"/>
              <a:t>3/26/2015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361990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FB028A5-F8C9-7247-9853-E0C8C618FA8A}" type="datetimeFigureOut">
              <a:rPr lang="en-US" smtClean="0"/>
              <a:t>3/26/2015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395248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028A5-F8C9-7247-9853-E0C8C618FA8A}" type="datetimeFigureOut">
              <a:rPr lang="en-US" smtClean="0"/>
              <a:t>3/26/2015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266566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FB028A5-F8C9-7247-9853-E0C8C618FA8A}"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102472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FB028A5-F8C9-7247-9853-E0C8C618FA8A}" type="datetimeFigureOut">
              <a:rPr lang="en-US" smtClean="0"/>
              <a:t>3/26/2015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B6D78-D6A3-3445-B25E-FDA4C035069F}" type="slidenum">
              <a:rPr lang="en-US" smtClean="0"/>
              <a:t>‹#›</a:t>
            </a:fld>
            <a:endParaRPr lang="en-US"/>
          </a:p>
        </p:txBody>
      </p:sp>
    </p:spTree>
    <p:extLst>
      <p:ext uri="{BB962C8B-B14F-4D97-AF65-F5344CB8AC3E}">
        <p14:creationId xmlns:p14="http://schemas.microsoft.com/office/powerpoint/2010/main" val="18691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028A5-F8C9-7247-9853-E0C8C618FA8A}" type="datetimeFigureOut">
              <a:rPr lang="en-US" smtClean="0"/>
              <a:t>3/26/2015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B6D78-D6A3-3445-B25E-FDA4C035069F}" type="slidenum">
              <a:rPr lang="en-US" smtClean="0"/>
              <a:t>‹#›</a:t>
            </a:fld>
            <a:endParaRPr lang="en-US"/>
          </a:p>
        </p:txBody>
      </p:sp>
      <p:sp>
        <p:nvSpPr>
          <p:cNvPr id="7" name="TextBox 6"/>
          <p:cNvSpPr txBox="1"/>
          <p:nvPr userDrawn="1"/>
        </p:nvSpPr>
        <p:spPr>
          <a:xfrm>
            <a:off x="9286946" y="800539"/>
            <a:ext cx="184666" cy="369332"/>
          </a:xfrm>
          <a:prstGeom prst="rect">
            <a:avLst/>
          </a:prstGeom>
          <a:noFill/>
        </p:spPr>
        <p:txBody>
          <a:bodyPr wrap="none" rtlCol="0">
            <a:spAutoFit/>
          </a:bodyPr>
          <a:lstStyle/>
          <a:p>
            <a:endParaRPr lang="en-US" dirty="0"/>
          </a:p>
        </p:txBody>
      </p:sp>
      <p:sp>
        <p:nvSpPr>
          <p:cNvPr id="12" name="TextBox 11"/>
          <p:cNvSpPr txBox="1"/>
          <p:nvPr userDrawn="1"/>
        </p:nvSpPr>
        <p:spPr>
          <a:xfrm>
            <a:off x="9190645" y="632004"/>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0731500" y="1778000"/>
            <a:ext cx="184666" cy="369332"/>
          </a:xfrm>
          <a:prstGeom prst="rect">
            <a:avLst/>
          </a:prstGeom>
          <a:noFill/>
        </p:spPr>
        <p:txBody>
          <a:bodyPr wrap="none" rtlCol="0">
            <a:spAutoFit/>
          </a:bodyPr>
          <a:lstStyle/>
          <a:p>
            <a:endParaRPr lang="en-US" dirty="0"/>
          </a:p>
        </p:txBody>
      </p:sp>
      <p:pic>
        <p:nvPicPr>
          <p:cNvPr id="13" name="Picture 12"/>
          <p:cNvPicPr>
            <a:picLocks noChangeAspect="1"/>
          </p:cNvPicPr>
          <p:nvPr userDrawn="1"/>
        </p:nvPicPr>
        <p:blipFill>
          <a:blip r:embed="rId14"/>
          <a:stretch>
            <a:fillRect/>
          </a:stretch>
        </p:blipFill>
        <p:spPr>
          <a:xfrm>
            <a:off x="7117761" y="321589"/>
            <a:ext cx="1713421" cy="605341"/>
          </a:xfrm>
          <a:prstGeom prst="rect">
            <a:avLst/>
          </a:prstGeom>
        </p:spPr>
      </p:pic>
    </p:spTree>
    <p:extLst>
      <p:ext uri="{BB962C8B-B14F-4D97-AF65-F5344CB8AC3E}">
        <p14:creationId xmlns:p14="http://schemas.microsoft.com/office/powerpoint/2010/main" val="420957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video" Target="file:///F:\DCIM\100MEDIA\AD092422.ASF" TargetMode="External"/><Relationship Id="rId1" Type="http://schemas.microsoft.com/office/2007/relationships/media" Target="file:///F:\DCIM\100MEDIA\AD092422.ASF"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t>ACODE 67</a:t>
            </a:r>
            <a:r>
              <a:rPr lang="en-AU" dirty="0" smtClean="0"/>
              <a:t/>
            </a:r>
            <a:br>
              <a:rPr lang="en-AU" dirty="0" smtClean="0"/>
            </a:br>
            <a:r>
              <a:rPr lang="en-AU" dirty="0" smtClean="0"/>
              <a:t>Simulation </a:t>
            </a:r>
            <a:r>
              <a:rPr lang="en-AU" dirty="0"/>
              <a:t>design for authentic learning and </a:t>
            </a:r>
            <a:r>
              <a:rPr lang="en-AU" dirty="0" smtClean="0"/>
              <a:t>assessment</a:t>
            </a:r>
            <a:br>
              <a:rPr lang="en-AU" dirty="0" smtClean="0"/>
            </a:br>
            <a:r>
              <a:rPr lang="en-AU" b="1" dirty="0"/>
              <a:t/>
            </a:r>
            <a:br>
              <a:rPr lang="en-AU" b="1" dirty="0"/>
            </a:br>
            <a:endParaRPr lang="en-US" dirty="0"/>
          </a:p>
        </p:txBody>
      </p:sp>
      <p:sp>
        <p:nvSpPr>
          <p:cNvPr id="3" name="Subtitle 2"/>
          <p:cNvSpPr>
            <a:spLocks noGrp="1"/>
          </p:cNvSpPr>
          <p:nvPr>
            <p:ph type="subTitle" idx="1"/>
          </p:nvPr>
        </p:nvSpPr>
        <p:spPr>
          <a:xfrm>
            <a:off x="1371600" y="4637314"/>
            <a:ext cx="6400800" cy="1001486"/>
          </a:xfrm>
        </p:spPr>
        <p:txBody>
          <a:bodyPr>
            <a:normAutofit fontScale="92500" lnSpcReduction="20000"/>
          </a:bodyPr>
          <a:lstStyle/>
          <a:p>
            <a:r>
              <a:rPr lang="en-AU" b="1" dirty="0" smtClean="0"/>
              <a:t>Stephen Guinea</a:t>
            </a:r>
          </a:p>
          <a:p>
            <a:r>
              <a:rPr lang="en-AU" b="1" dirty="0" smtClean="0"/>
              <a:t>Australian Catholic University</a:t>
            </a:r>
            <a:endParaRPr lang="en-AU" b="1" dirty="0"/>
          </a:p>
          <a:p>
            <a:endParaRPr lang="en-AU" dirty="0"/>
          </a:p>
        </p:txBody>
      </p:sp>
    </p:spTree>
    <p:extLst>
      <p:ext uri="{BB962C8B-B14F-4D97-AF65-F5344CB8AC3E}">
        <p14:creationId xmlns:p14="http://schemas.microsoft.com/office/powerpoint/2010/main" val="374149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Authentic Learning</a:t>
            </a:r>
            <a:endParaRPr lang="en-US" dirty="0"/>
          </a:p>
        </p:txBody>
      </p:sp>
      <p:sp>
        <p:nvSpPr>
          <p:cNvPr id="3" name="Content Placeholder 2"/>
          <p:cNvSpPr>
            <a:spLocks noGrp="1"/>
          </p:cNvSpPr>
          <p:nvPr>
            <p:ph idx="1"/>
          </p:nvPr>
        </p:nvSpPr>
        <p:spPr/>
        <p:txBody>
          <a:bodyPr>
            <a:normAutofit/>
          </a:bodyPr>
          <a:lstStyle/>
          <a:p>
            <a:pPr marL="0" indent="0">
              <a:buNone/>
            </a:pPr>
            <a:r>
              <a:rPr lang="en-AU" sz="3600" dirty="0" smtClean="0"/>
              <a:t>Outcomes</a:t>
            </a:r>
          </a:p>
          <a:p>
            <a:pPr marL="228600" indent="-228600">
              <a:buFont typeface="+mj-lt"/>
              <a:buAutoNum type="arabicPeriod"/>
            </a:pPr>
            <a:r>
              <a:rPr lang="en-AU" sz="2800" dirty="0" smtClean="0"/>
              <a:t>New </a:t>
            </a:r>
            <a:r>
              <a:rPr lang="en-AU" sz="2800" dirty="0"/>
              <a:t>understandings of interpersonal relating</a:t>
            </a:r>
          </a:p>
          <a:p>
            <a:pPr marL="228600" indent="-228600">
              <a:buFont typeface="+mj-lt"/>
              <a:buAutoNum type="arabicPeriod"/>
            </a:pPr>
            <a:r>
              <a:rPr lang="en-AU" sz="2800" dirty="0"/>
              <a:t>New understandings in maturity, respect and tolerance</a:t>
            </a:r>
          </a:p>
          <a:p>
            <a:pPr marL="228600" indent="-228600">
              <a:buFont typeface="+mj-lt"/>
              <a:buAutoNum type="arabicPeriod"/>
            </a:pPr>
            <a:r>
              <a:rPr lang="en-AU" sz="2800" dirty="0"/>
              <a:t>New understandings of self-awareness within a team</a:t>
            </a:r>
          </a:p>
          <a:p>
            <a:pPr marL="228600" indent="-228600">
              <a:buFont typeface="+mj-lt"/>
              <a:buAutoNum type="arabicPeriod"/>
            </a:pPr>
            <a:r>
              <a:rPr lang="en-AU" sz="2800" dirty="0"/>
              <a:t>Belonging and professional </a:t>
            </a:r>
            <a:r>
              <a:rPr lang="en-AU" sz="2800" dirty="0" smtClean="0"/>
              <a:t>identity</a:t>
            </a:r>
          </a:p>
          <a:p>
            <a:pPr marL="0" indent="0" algn="r">
              <a:buNone/>
            </a:pPr>
            <a:r>
              <a:rPr lang="en-AU" sz="1600" dirty="0" smtClean="0"/>
              <a:t>Ford, R., Webb, H., and Allen-Craig, S. (2014).  A simulated wilderness exercise: the </a:t>
            </a:r>
          </a:p>
          <a:p>
            <a:pPr marL="0" indent="0" algn="r">
              <a:buNone/>
            </a:pPr>
            <a:r>
              <a:rPr lang="en-AU" sz="1600" dirty="0" smtClean="0"/>
              <a:t>development of relational competence in paramedic students.  </a:t>
            </a:r>
          </a:p>
          <a:p>
            <a:pPr marL="0" indent="0" algn="r">
              <a:buNone/>
            </a:pPr>
            <a:r>
              <a:rPr lang="en-AU" sz="1600" i="1" dirty="0" smtClean="0"/>
              <a:t>Journal of Paramedic Practice, 6</a:t>
            </a:r>
            <a:r>
              <a:rPr lang="en-AU" sz="1600" dirty="0" smtClean="0"/>
              <a:t>(11), pp:574-581</a:t>
            </a:r>
            <a:endParaRPr lang="en-AU" sz="1600" dirty="0"/>
          </a:p>
          <a:p>
            <a:endParaRPr lang="en-US" dirty="0"/>
          </a:p>
        </p:txBody>
      </p:sp>
    </p:spTree>
    <p:extLst>
      <p:ext uri="{BB962C8B-B14F-4D97-AF65-F5344CB8AC3E}">
        <p14:creationId xmlns:p14="http://schemas.microsoft.com/office/powerpoint/2010/main" val="3995664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Simulation, </a:t>
            </a:r>
            <a:r>
              <a:rPr lang="en-AU" dirty="0" smtClean="0"/>
              <a:t/>
            </a:r>
            <a:br>
              <a:rPr lang="en-AU" dirty="0" smtClean="0"/>
            </a:br>
            <a:r>
              <a:rPr lang="en-AU" dirty="0" smtClean="0"/>
              <a:t>authentic </a:t>
            </a:r>
            <a:r>
              <a:rPr lang="en-AU" dirty="0"/>
              <a:t>learning and </a:t>
            </a:r>
            <a:r>
              <a:rPr lang="en-AU" dirty="0" smtClean="0"/>
              <a:t/>
            </a:r>
            <a:br>
              <a:rPr lang="en-AU" dirty="0" smtClean="0"/>
            </a:br>
            <a:r>
              <a:rPr lang="en-AU" dirty="0" smtClean="0"/>
              <a:t>authentic </a:t>
            </a:r>
            <a:r>
              <a:rPr lang="en-AU" dirty="0"/>
              <a:t>assessment</a:t>
            </a:r>
            <a:br>
              <a:rPr lang="en-AU" dirty="0"/>
            </a:br>
            <a:endParaRPr lang="en-AU" dirty="0"/>
          </a:p>
        </p:txBody>
      </p:sp>
      <p:sp>
        <p:nvSpPr>
          <p:cNvPr id="3" name="Content Placeholder 2"/>
          <p:cNvSpPr>
            <a:spLocks noGrp="1"/>
          </p:cNvSpPr>
          <p:nvPr>
            <p:ph idx="1"/>
          </p:nvPr>
        </p:nvSpPr>
        <p:spPr>
          <a:xfrm>
            <a:off x="457200" y="2495006"/>
            <a:ext cx="8229600" cy="3631157"/>
          </a:xfrm>
        </p:spPr>
        <p:txBody>
          <a:bodyPr/>
          <a:lstStyle/>
          <a:p>
            <a:pPr marL="57150" indent="0">
              <a:buNone/>
            </a:pPr>
            <a:endParaRPr lang="en-AU" dirty="0" smtClean="0"/>
          </a:p>
          <a:p>
            <a:pPr marL="57150" indent="0">
              <a:buNone/>
            </a:pPr>
            <a:r>
              <a:rPr lang="en-AU" dirty="0" smtClean="0"/>
              <a:t>Case Two: Occupational Therapy</a:t>
            </a:r>
            <a:endParaRPr lang="en-AU" dirty="0"/>
          </a:p>
          <a:p>
            <a:endParaRPr lang="en-AU" dirty="0"/>
          </a:p>
        </p:txBody>
      </p:sp>
    </p:spTree>
    <p:extLst>
      <p:ext uri="{BB962C8B-B14F-4D97-AF65-F5344CB8AC3E}">
        <p14:creationId xmlns:p14="http://schemas.microsoft.com/office/powerpoint/2010/main" val="13475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1152244"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539552" y="2348880"/>
            <a:ext cx="1487893" cy="11127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AU" sz="1200" b="1" i="0" u="none" strike="noStrike" cap="none" normalizeH="0" baseline="0" dirty="0" smtClean="0">
                <a:ln>
                  <a:noFill/>
                </a:ln>
                <a:solidFill>
                  <a:schemeClr val="tx1"/>
                </a:solidFill>
                <a:effectLst/>
                <a:latin typeface="Arial" pitchFamily="34" charset="0"/>
                <a:cs typeface="Arial" pitchFamily="34" charset="0"/>
              </a:rPr>
              <a:t>Monday</a:t>
            </a:r>
          </a:p>
          <a:p>
            <a:pPr marL="0" marR="0" lvl="0" indent="0" algn="ctr" defTabSz="914400" rtl="0" eaLnBrk="1" fontAlgn="base" latinLnBrk="0" hangingPunct="1">
              <a:lnSpc>
                <a:spcPct val="100000"/>
              </a:lnSpc>
              <a:spcBef>
                <a:spcPct val="0"/>
              </a:spcBef>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Students oriented to workplace, clinical supervisor, work process</a:t>
            </a:r>
            <a:r>
              <a:rPr kumimoji="0" lang="en-US" sz="1200" b="0" i="0" u="none" strike="noStrike" cap="none" normalizeH="0" dirty="0" smtClean="0">
                <a:ln>
                  <a:noFill/>
                </a:ln>
                <a:solidFill>
                  <a:schemeClr val="tx1"/>
                </a:solidFill>
                <a:effectLst/>
                <a:latin typeface="Arial" pitchFamily="34" charset="0"/>
                <a:cs typeface="Arial" pitchFamily="34" charset="0"/>
              </a:rPr>
              <a:t> and receive referral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ight Arrow 5"/>
          <p:cNvSpPr/>
          <p:nvPr/>
        </p:nvSpPr>
        <p:spPr>
          <a:xfrm>
            <a:off x="2027445" y="1700808"/>
            <a:ext cx="504056" cy="360040"/>
          </a:xfrm>
          <a:prstGeom prst="rightArrow">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1263941"/>
            <a:ext cx="1694365" cy="127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2843808" y="2570765"/>
            <a:ext cx="1152128" cy="11462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AU" sz="1200" b="1" i="0" u="none" strike="noStrike" cap="none" normalizeH="0" baseline="0" dirty="0" smtClean="0">
                <a:ln>
                  <a:noFill/>
                </a:ln>
                <a:solidFill>
                  <a:schemeClr val="tx1"/>
                </a:solidFill>
                <a:effectLst/>
                <a:latin typeface="Arial" pitchFamily="34" charset="0"/>
                <a:cs typeface="Arial" pitchFamily="34" charset="0"/>
              </a:rPr>
              <a:t>Tuesday</a:t>
            </a:r>
          </a:p>
          <a:p>
            <a:pPr marL="0" marR="0" lvl="0" indent="0" algn="ctr" defTabSz="914400" rtl="0" eaLnBrk="1" fontAlgn="base" latinLnBrk="0" hangingPunct="1">
              <a:lnSpc>
                <a:spcPct val="100000"/>
              </a:lnSpc>
              <a:spcBef>
                <a:spcPct val="0"/>
              </a:spcBef>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Interview simulated</a:t>
            </a:r>
            <a:r>
              <a:rPr kumimoji="0" lang="en-US" sz="1200" b="0" i="0" u="none" strike="noStrike" cap="none" normalizeH="0" dirty="0" smtClean="0">
                <a:ln>
                  <a:noFill/>
                </a:ln>
                <a:solidFill>
                  <a:schemeClr val="tx1"/>
                </a:solidFill>
                <a:effectLst/>
                <a:latin typeface="Arial" pitchFamily="34" charset="0"/>
                <a:cs typeface="Arial" pitchFamily="34" charset="0"/>
              </a:rPr>
              <a:t> clients and health professionals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943" y="1700808"/>
            <a:ext cx="53022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s://encrypted-tbn0.gstatic.com/images?q=tbn:ANd9GcTmWbUM-rG6ScfP8Za5diqymGUygcFRJw1qT6pH85DVR5WqWSBG"/>
          <p:cNvPicPr>
            <a:picLocks noChangeAspect="1" noChangeArrowheads="1"/>
          </p:cNvPicPr>
          <p:nvPr/>
        </p:nvPicPr>
        <p:blipFill>
          <a:blip r:embed="rId6" cstate="print"/>
          <a:srcRect/>
          <a:stretch>
            <a:fillRect/>
          </a:stretch>
        </p:blipFill>
        <p:spPr bwMode="auto">
          <a:xfrm>
            <a:off x="4987168" y="1189644"/>
            <a:ext cx="927561" cy="1301898"/>
          </a:xfrm>
          <a:prstGeom prst="rect">
            <a:avLst/>
          </a:prstGeom>
          <a:noFill/>
        </p:spPr>
      </p:pic>
      <p:sp>
        <p:nvSpPr>
          <p:cNvPr id="11" name="Text Box 2"/>
          <p:cNvSpPr txBox="1">
            <a:spLocks noChangeArrowheads="1"/>
          </p:cNvSpPr>
          <p:nvPr/>
        </p:nvSpPr>
        <p:spPr bwMode="auto">
          <a:xfrm>
            <a:off x="4716579" y="2564078"/>
            <a:ext cx="1468738" cy="89759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AU" sz="1200" b="1" i="0" u="none" strike="noStrike" cap="none" normalizeH="0" baseline="0" dirty="0" smtClean="0">
                <a:ln>
                  <a:noFill/>
                </a:ln>
                <a:solidFill>
                  <a:schemeClr val="tx1"/>
                </a:solidFill>
                <a:effectLst/>
                <a:latin typeface="Arial" pitchFamily="34" charset="0"/>
                <a:cs typeface="Arial" pitchFamily="34" charset="0"/>
              </a:rPr>
              <a:t>Wednesday: </a:t>
            </a:r>
            <a:r>
              <a:rPr kumimoji="0" lang="en-AU" sz="1200" i="0" u="none" strike="noStrike" cap="none" normalizeH="0" baseline="0" dirty="0" smtClean="0">
                <a:ln>
                  <a:noFill/>
                </a:ln>
                <a:solidFill>
                  <a:schemeClr val="tx1"/>
                </a:solidFill>
                <a:effectLst/>
                <a:latin typeface="Arial" pitchFamily="34" charset="0"/>
                <a:cs typeface="Arial" pitchFamily="34" charset="0"/>
              </a:rPr>
              <a:t>conduct workplace</a:t>
            </a:r>
            <a:r>
              <a:rPr kumimoji="0" lang="en-AU" sz="1200" i="0" u="none" strike="noStrike" cap="none" normalizeH="0" dirty="0" smtClean="0">
                <a:ln>
                  <a:noFill/>
                </a:ln>
                <a:solidFill>
                  <a:schemeClr val="tx1"/>
                </a:solidFill>
                <a:effectLst/>
                <a:latin typeface="Arial" pitchFamily="34" charset="0"/>
                <a:cs typeface="Arial" pitchFamily="34" charset="0"/>
              </a:rPr>
              <a:t> visit with clinical supervisors / academic staff</a:t>
            </a:r>
            <a:r>
              <a:rPr kumimoji="0" lang="en-AU" sz="1200" b="1" i="0" u="none" strike="noStrike" cap="none" normalizeH="0" baseline="0" dirty="0" smtClean="0">
                <a:ln>
                  <a:noFill/>
                </a:ln>
                <a:solidFill>
                  <a:schemeClr val="tx1"/>
                </a:solidFill>
                <a:effectLst/>
                <a:latin typeface="Arial"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894" y="4163217"/>
            <a:ext cx="3384376" cy="55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rot="5400000">
            <a:off x="5198920" y="3743969"/>
            <a:ext cx="504056" cy="360040"/>
          </a:xfrm>
          <a:prstGeom prst="rightArrow">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0715" y="4323126"/>
            <a:ext cx="1494601" cy="99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
          <p:cNvSpPr txBox="1">
            <a:spLocks noChangeArrowheads="1"/>
          </p:cNvSpPr>
          <p:nvPr/>
        </p:nvSpPr>
        <p:spPr bwMode="auto">
          <a:xfrm>
            <a:off x="4593009" y="5364344"/>
            <a:ext cx="1690011" cy="61477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AU" sz="1200" b="1" i="0" u="none" strike="noStrike" cap="none" normalizeH="0" baseline="0" dirty="0" smtClean="0">
                <a:ln>
                  <a:noFill/>
                </a:ln>
                <a:solidFill>
                  <a:schemeClr val="tx1"/>
                </a:solidFill>
                <a:effectLst/>
                <a:latin typeface="Arial" pitchFamily="34" charset="0"/>
                <a:cs typeface="Arial" pitchFamily="34" charset="0"/>
              </a:rPr>
              <a:t>Thursday</a:t>
            </a:r>
          </a:p>
          <a:p>
            <a:pPr marL="0" marR="0" lvl="0" indent="0" algn="ctr" defTabSz="914400" rtl="0" eaLnBrk="1" fontAlgn="base" latinLnBrk="0" hangingPunct="1">
              <a:lnSpc>
                <a:spcPct val="100000"/>
              </a:lnSpc>
              <a:spcBef>
                <a:spcPct val="0"/>
              </a:spcBef>
              <a:buClrTx/>
              <a:buSzTx/>
              <a:buFontTx/>
              <a:buNone/>
              <a:tabLst/>
            </a:pPr>
            <a:r>
              <a:rPr lang="en-AU" sz="1200" dirty="0" smtClean="0">
                <a:latin typeface="Arial" pitchFamily="34" charset="0"/>
                <a:cs typeface="Arial" pitchFamily="34" charset="0"/>
              </a:rPr>
              <a:t>Assessment reports and intervention plans</a:t>
            </a:r>
            <a:endParaRPr kumimoji="0" lang="en-US" sz="120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179" y="4611653"/>
            <a:ext cx="53022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https://encrypted-tbn2.gstatic.com/images?q=tbn:ANd9GcRJ9NCtYeFKEB-gaaIXfHecMnKiYEntFxociQAHHsamp0Da2qNLvw"/>
          <p:cNvPicPr>
            <a:picLocks noChangeAspect="1" noChangeArrowheads="1"/>
          </p:cNvPicPr>
          <p:nvPr/>
        </p:nvPicPr>
        <p:blipFill>
          <a:blip r:embed="rId9" cstate="print"/>
          <a:srcRect/>
          <a:stretch>
            <a:fillRect/>
          </a:stretch>
        </p:blipFill>
        <p:spPr bwMode="auto">
          <a:xfrm>
            <a:off x="6948484" y="4319292"/>
            <a:ext cx="841077" cy="979947"/>
          </a:xfrm>
          <a:prstGeom prst="rect">
            <a:avLst/>
          </a:prstGeom>
          <a:noFill/>
        </p:spPr>
      </p:pic>
      <p:pic>
        <p:nvPicPr>
          <p:cNvPr id="18" name="Picture 7" descr="C:\Users\elchu\AppData\Local\Microsoft\Windows\Temporary Internet Files\Content.IE5\YUHHL2S5\MC900433904[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6457" y="4318612"/>
            <a:ext cx="1297543" cy="12975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
          <p:cNvSpPr txBox="1">
            <a:spLocks noChangeArrowheads="1"/>
          </p:cNvSpPr>
          <p:nvPr/>
        </p:nvSpPr>
        <p:spPr bwMode="auto">
          <a:xfrm>
            <a:off x="6900240" y="3575732"/>
            <a:ext cx="1594988" cy="7587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AU" sz="1200" b="1" i="0" u="none" strike="noStrike" cap="none" normalizeH="0" baseline="0" dirty="0" smtClean="0">
                <a:ln>
                  <a:noFill/>
                </a:ln>
                <a:solidFill>
                  <a:schemeClr val="tx1"/>
                </a:solidFill>
                <a:effectLst/>
                <a:latin typeface="Arial" pitchFamily="34" charset="0"/>
                <a:cs typeface="Arial" pitchFamily="34" charset="0"/>
              </a:rPr>
              <a:t>Friday</a:t>
            </a:r>
          </a:p>
          <a:p>
            <a:pPr marL="0" marR="0" lvl="0" indent="0" algn="ctr" defTabSz="914400" rtl="0" eaLnBrk="1" fontAlgn="base" latinLnBrk="0" hangingPunct="1">
              <a:lnSpc>
                <a:spcPct val="100000"/>
              </a:lnSpc>
              <a:spcBef>
                <a:spcPct val="0"/>
              </a:spcBef>
              <a:buClrTx/>
              <a:buSzTx/>
              <a:buFontTx/>
              <a:buNone/>
              <a:tabLst/>
            </a:pPr>
            <a:r>
              <a:rPr lang="en-AU" sz="1200" dirty="0" smtClean="0">
                <a:latin typeface="Arial" pitchFamily="34" charset="0"/>
                <a:cs typeface="Arial" pitchFamily="34" charset="0"/>
              </a:rPr>
              <a:t>Case</a:t>
            </a:r>
            <a:r>
              <a:rPr lang="en-AU" sz="1200" b="1" dirty="0" smtClean="0">
                <a:latin typeface="Arial" pitchFamily="34" charset="0"/>
                <a:cs typeface="Arial" pitchFamily="34" charset="0"/>
              </a:rPr>
              <a:t> </a:t>
            </a:r>
            <a:r>
              <a:rPr lang="en-AU" sz="1200" dirty="0" smtClean="0">
                <a:latin typeface="Arial" pitchFamily="34" charset="0"/>
                <a:cs typeface="Arial" pitchFamily="34" charset="0"/>
              </a:rPr>
              <a:t>presentation to clinical supervisors and peers</a:t>
            </a:r>
            <a:endParaRPr kumimoji="0" lang="en-US" sz="120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8804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Simulation, </a:t>
            </a:r>
            <a:br>
              <a:rPr lang="en-AU" dirty="0"/>
            </a:br>
            <a:r>
              <a:rPr lang="en-AU" dirty="0"/>
              <a:t>authentic learning and </a:t>
            </a:r>
            <a:br>
              <a:rPr lang="en-AU" dirty="0"/>
            </a:br>
            <a:r>
              <a:rPr lang="en-AU" dirty="0"/>
              <a:t>authentic assessment</a:t>
            </a:r>
            <a:endParaRPr lang="en-US" dirty="0"/>
          </a:p>
        </p:txBody>
      </p:sp>
      <p:sp>
        <p:nvSpPr>
          <p:cNvPr id="3" name="Content Placeholder 2"/>
          <p:cNvSpPr>
            <a:spLocks noGrp="1"/>
          </p:cNvSpPr>
          <p:nvPr>
            <p:ph idx="1"/>
          </p:nvPr>
        </p:nvSpPr>
        <p:spPr>
          <a:xfrm>
            <a:off x="457200" y="2442754"/>
            <a:ext cx="8229600" cy="2808516"/>
          </a:xfrm>
        </p:spPr>
        <p:txBody>
          <a:bodyPr>
            <a:normAutofit fontScale="92500" lnSpcReduction="20000"/>
          </a:bodyPr>
          <a:lstStyle/>
          <a:p>
            <a:r>
              <a:rPr lang="en-US" dirty="0" smtClean="0"/>
              <a:t>SPF-R short version</a:t>
            </a:r>
          </a:p>
          <a:p>
            <a:pPr lvl="1"/>
            <a:r>
              <a:rPr lang="en-US" dirty="0" smtClean="0"/>
              <a:t>Communication</a:t>
            </a:r>
          </a:p>
          <a:p>
            <a:pPr lvl="1"/>
            <a:r>
              <a:rPr lang="en-US" dirty="0" smtClean="0"/>
              <a:t>Professional behaviour</a:t>
            </a:r>
          </a:p>
          <a:p>
            <a:pPr lvl="1"/>
            <a:r>
              <a:rPr lang="en-US" dirty="0" smtClean="0"/>
              <a:t>Self-management</a:t>
            </a:r>
          </a:p>
          <a:p>
            <a:r>
              <a:rPr lang="en-US" dirty="0" smtClean="0"/>
              <a:t>Client reports and documentation</a:t>
            </a:r>
          </a:p>
          <a:p>
            <a:r>
              <a:rPr lang="en-US" dirty="0" smtClean="0"/>
              <a:t>Return to work plans</a:t>
            </a:r>
          </a:p>
          <a:p>
            <a:pPr lvl="1"/>
            <a:endParaRPr lang="en-US" dirty="0"/>
          </a:p>
        </p:txBody>
      </p:sp>
    </p:spTree>
    <p:extLst>
      <p:ext uri="{BB962C8B-B14F-4D97-AF65-F5344CB8AC3E}">
        <p14:creationId xmlns:p14="http://schemas.microsoft.com/office/powerpoint/2010/main" val="1340646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Where to next…</a:t>
            </a:r>
            <a:r>
              <a:rPr lang="en-AU" dirty="0"/>
              <a:t/>
            </a:r>
            <a:br>
              <a:rPr lang="en-AU" dirty="0"/>
            </a:br>
            <a:endParaRPr lang="en-AU" dirty="0"/>
          </a:p>
        </p:txBody>
      </p:sp>
      <p:sp>
        <p:nvSpPr>
          <p:cNvPr id="3" name="Content Placeholder 2"/>
          <p:cNvSpPr>
            <a:spLocks noGrp="1"/>
          </p:cNvSpPr>
          <p:nvPr>
            <p:ph idx="1"/>
          </p:nvPr>
        </p:nvSpPr>
        <p:spPr>
          <a:xfrm>
            <a:off x="457200" y="2495006"/>
            <a:ext cx="8229600" cy="3631157"/>
          </a:xfrm>
        </p:spPr>
        <p:txBody>
          <a:bodyPr/>
          <a:lstStyle/>
          <a:p>
            <a:pPr marL="57150" indent="0">
              <a:buNone/>
            </a:pPr>
            <a:r>
              <a:rPr lang="en-AU" dirty="0" smtClean="0"/>
              <a:t>Case Three: Nursing</a:t>
            </a:r>
            <a:endParaRPr lang="en-AU" dirty="0"/>
          </a:p>
          <a:p>
            <a:endParaRPr lang="en-AU" dirty="0"/>
          </a:p>
        </p:txBody>
      </p:sp>
    </p:spTree>
    <p:extLst>
      <p:ext uri="{BB962C8B-B14F-4D97-AF65-F5344CB8AC3E}">
        <p14:creationId xmlns:p14="http://schemas.microsoft.com/office/powerpoint/2010/main" val="297260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Where to next…</a:t>
            </a:r>
            <a:r>
              <a:rPr lang="en-AU" dirty="0"/>
              <a:t/>
            </a:r>
            <a:br>
              <a:rPr lang="en-AU" dirty="0"/>
            </a:br>
            <a:endParaRPr lang="en-AU" dirty="0"/>
          </a:p>
        </p:txBody>
      </p:sp>
      <p:sp>
        <p:nvSpPr>
          <p:cNvPr id="3" name="Content Placeholder 2"/>
          <p:cNvSpPr>
            <a:spLocks noGrp="1"/>
          </p:cNvSpPr>
          <p:nvPr>
            <p:ph idx="1"/>
          </p:nvPr>
        </p:nvSpPr>
        <p:spPr/>
        <p:txBody>
          <a:bodyPr/>
          <a:lstStyle/>
          <a:p>
            <a:endParaRPr lang="en-AU" dirty="0" smtClean="0"/>
          </a:p>
          <a:p>
            <a:pPr marL="0" indent="0">
              <a:buNone/>
            </a:pPr>
            <a:r>
              <a:rPr lang="en-AU" dirty="0" smtClean="0"/>
              <a:t>E-Health record for learning:</a:t>
            </a:r>
          </a:p>
          <a:p>
            <a:r>
              <a:rPr lang="en-AU" dirty="0" smtClean="0"/>
              <a:t>Context authenticity</a:t>
            </a:r>
          </a:p>
          <a:p>
            <a:r>
              <a:rPr lang="en-AU" dirty="0" smtClean="0"/>
              <a:t>Process authenticity</a:t>
            </a:r>
          </a:p>
        </p:txBody>
      </p:sp>
    </p:spTree>
    <p:extLst>
      <p:ext uri="{BB962C8B-B14F-4D97-AF65-F5344CB8AC3E}">
        <p14:creationId xmlns:p14="http://schemas.microsoft.com/office/powerpoint/2010/main" val="2063807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Where to next…</a:t>
            </a:r>
            <a:r>
              <a:rPr lang="en-AU" dirty="0"/>
              <a:t/>
            </a:r>
            <a:br>
              <a:rPr lang="en-AU" dirty="0"/>
            </a:br>
            <a:endParaRPr lang="en-AU" dirty="0"/>
          </a:p>
        </p:txBody>
      </p:sp>
      <p:sp>
        <p:nvSpPr>
          <p:cNvPr id="3" name="Content Placeholder 2"/>
          <p:cNvSpPr>
            <a:spLocks noGrp="1"/>
          </p:cNvSpPr>
          <p:nvPr>
            <p:ph idx="1"/>
          </p:nvPr>
        </p:nvSpPr>
        <p:spPr/>
        <p:txBody>
          <a:bodyPr/>
          <a:lstStyle/>
          <a:p>
            <a:endParaRPr lang="en-AU" dirty="0" smtClean="0"/>
          </a:p>
          <a:p>
            <a:pPr marL="0" indent="0">
              <a:buNone/>
            </a:pPr>
            <a:r>
              <a:rPr lang="en-AU" dirty="0" smtClean="0"/>
              <a:t>E-Health record for assessment:</a:t>
            </a:r>
          </a:p>
          <a:p>
            <a:r>
              <a:rPr lang="en-AU" dirty="0" smtClean="0"/>
              <a:t>Mechanisms for:</a:t>
            </a:r>
          </a:p>
          <a:p>
            <a:pPr lvl="1"/>
            <a:r>
              <a:rPr lang="en-AU" dirty="0" smtClean="0"/>
              <a:t>Peer evaluation</a:t>
            </a:r>
          </a:p>
          <a:p>
            <a:pPr lvl="1"/>
            <a:r>
              <a:rPr lang="en-AU" dirty="0" smtClean="0"/>
              <a:t>Academic evaluation</a:t>
            </a:r>
          </a:p>
          <a:p>
            <a:pPr lvl="1"/>
            <a:r>
              <a:rPr lang="en-AU" dirty="0" smtClean="0"/>
              <a:t>Linkages to portfolios</a:t>
            </a:r>
          </a:p>
        </p:txBody>
      </p:sp>
    </p:spTree>
    <p:extLst>
      <p:ext uri="{BB962C8B-B14F-4D97-AF65-F5344CB8AC3E}">
        <p14:creationId xmlns:p14="http://schemas.microsoft.com/office/powerpoint/2010/main" val="3562742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Conclusion</a:t>
            </a:r>
            <a:endParaRPr lang="en-AU" dirty="0"/>
          </a:p>
        </p:txBody>
      </p:sp>
      <p:sp>
        <p:nvSpPr>
          <p:cNvPr id="3" name="Content Placeholder 2"/>
          <p:cNvSpPr>
            <a:spLocks noGrp="1"/>
          </p:cNvSpPr>
          <p:nvPr>
            <p:ph idx="1"/>
          </p:nvPr>
        </p:nvSpPr>
        <p:spPr/>
        <p:txBody>
          <a:bodyPr/>
          <a:lstStyle/>
          <a:p>
            <a:r>
              <a:rPr lang="en-AU" dirty="0" smtClean="0"/>
              <a:t>Health simulation needs to learn from others</a:t>
            </a:r>
          </a:p>
          <a:p>
            <a:r>
              <a:rPr lang="en-AU" dirty="0" smtClean="0"/>
              <a:t>Designing according to fidelity does not facilitate authentic assessment</a:t>
            </a:r>
          </a:p>
          <a:p>
            <a:r>
              <a:rPr lang="en-AU" dirty="0" smtClean="0"/>
              <a:t>Adopting principles of authentic learning environments aids alignment of assessment</a:t>
            </a:r>
          </a:p>
          <a:p>
            <a:endParaRPr lang="en-AU" dirty="0"/>
          </a:p>
        </p:txBody>
      </p:sp>
    </p:spTree>
    <p:extLst>
      <p:ext uri="{BB962C8B-B14F-4D97-AF65-F5344CB8AC3E}">
        <p14:creationId xmlns:p14="http://schemas.microsoft.com/office/powerpoint/2010/main" val="3471783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References</a:t>
            </a:r>
            <a:endParaRPr lang="en-AU" dirty="0"/>
          </a:p>
        </p:txBody>
      </p:sp>
      <p:sp>
        <p:nvSpPr>
          <p:cNvPr id="3" name="Content Placeholder 2"/>
          <p:cNvSpPr>
            <a:spLocks noGrp="1"/>
          </p:cNvSpPr>
          <p:nvPr>
            <p:ph idx="1"/>
          </p:nvPr>
        </p:nvSpPr>
        <p:spPr>
          <a:xfrm>
            <a:off x="457200" y="1227910"/>
            <a:ext cx="8229600" cy="4898254"/>
          </a:xfrm>
        </p:spPr>
        <p:txBody>
          <a:bodyPr/>
          <a:lstStyle/>
          <a:p>
            <a:pPr marL="0" indent="0">
              <a:buNone/>
            </a:pPr>
            <a:r>
              <a:rPr lang="en-AU" sz="2000" dirty="0"/>
              <a:t>Ford, R., Webb, H., and Allen-Craig, S. (2014).  </a:t>
            </a:r>
            <a:r>
              <a:rPr lang="en-AU" sz="2000" dirty="0" smtClean="0"/>
              <a:t>A simulated </a:t>
            </a:r>
            <a:r>
              <a:rPr lang="en-AU" sz="2000" dirty="0"/>
              <a:t>wilderness </a:t>
            </a:r>
            <a:endParaRPr lang="en-AU" sz="2000" dirty="0" smtClean="0"/>
          </a:p>
          <a:p>
            <a:pPr marL="0" indent="0">
              <a:buNone/>
            </a:pPr>
            <a:r>
              <a:rPr lang="en-AU" sz="2000" dirty="0"/>
              <a:t>	</a:t>
            </a:r>
            <a:r>
              <a:rPr lang="en-AU" sz="2000" dirty="0" smtClean="0"/>
              <a:t>exercise</a:t>
            </a:r>
            <a:r>
              <a:rPr lang="en-AU" sz="2000" dirty="0"/>
              <a:t>: the </a:t>
            </a:r>
            <a:r>
              <a:rPr lang="en-AU" sz="2000" dirty="0" smtClean="0"/>
              <a:t> development </a:t>
            </a:r>
            <a:r>
              <a:rPr lang="en-AU" sz="2000" dirty="0"/>
              <a:t>of relational competence in paramedic </a:t>
            </a:r>
            <a:r>
              <a:rPr lang="en-AU" sz="2000" dirty="0" smtClean="0"/>
              <a:t>	students. </a:t>
            </a:r>
            <a:r>
              <a:rPr lang="en-AU" sz="2000" i="1" dirty="0" smtClean="0"/>
              <a:t>Journal </a:t>
            </a:r>
            <a:r>
              <a:rPr lang="en-AU" sz="2000" i="1" dirty="0"/>
              <a:t>of Paramedic Practice, 6</a:t>
            </a:r>
            <a:r>
              <a:rPr lang="en-AU" sz="2000" dirty="0"/>
              <a:t>(11), </a:t>
            </a:r>
            <a:r>
              <a:rPr lang="en-AU" sz="2000" dirty="0" smtClean="0"/>
              <a:t>pp:574-581</a:t>
            </a:r>
          </a:p>
          <a:p>
            <a:pPr marL="0" indent="0">
              <a:buNone/>
            </a:pPr>
            <a:r>
              <a:rPr lang="en-GB" sz="2000" dirty="0"/>
              <a:t>Herrington, J., &amp; Oliver, R. (2000). An instructional design framework for </a:t>
            </a:r>
            <a:endParaRPr lang="en-GB" sz="2000" dirty="0" smtClean="0"/>
          </a:p>
          <a:p>
            <a:pPr marL="0" indent="0">
              <a:buNone/>
            </a:pPr>
            <a:r>
              <a:rPr lang="en-GB" sz="2000" dirty="0"/>
              <a:t>	</a:t>
            </a:r>
            <a:r>
              <a:rPr lang="en-GB" sz="2000" dirty="0" smtClean="0"/>
              <a:t>authentic </a:t>
            </a:r>
            <a:r>
              <a:rPr lang="en-GB" sz="2000" dirty="0"/>
              <a:t>learning environments. </a:t>
            </a:r>
            <a:r>
              <a:rPr lang="en-GB" sz="2000" i="1" dirty="0"/>
              <a:t>Educational Technology, Research and </a:t>
            </a:r>
            <a:r>
              <a:rPr lang="en-GB" sz="2000" i="1" dirty="0" smtClean="0"/>
              <a:t>	Development</a:t>
            </a:r>
            <a:r>
              <a:rPr lang="en-GB" sz="2000" i="1" dirty="0"/>
              <a:t>, 48</a:t>
            </a:r>
            <a:r>
              <a:rPr lang="en-GB" sz="2000" dirty="0"/>
              <a:t>(3), </a:t>
            </a:r>
            <a:r>
              <a:rPr lang="en-GB" sz="2000" dirty="0" smtClean="0"/>
              <a:t>23-48</a:t>
            </a:r>
          </a:p>
          <a:p>
            <a:pPr marL="0" indent="0">
              <a:buNone/>
            </a:pPr>
            <a:r>
              <a:rPr lang="en-AU" sz="2000" dirty="0"/>
              <a:t>Lave, J., &amp; Wenger, E. (1991). </a:t>
            </a:r>
            <a:r>
              <a:rPr lang="en-AU" sz="2000" i="1" dirty="0"/>
              <a:t>Situated learning: Legitimate peripheral </a:t>
            </a:r>
            <a:endParaRPr lang="en-AU" sz="2000" i="1" dirty="0" smtClean="0"/>
          </a:p>
          <a:p>
            <a:pPr marL="0" indent="0">
              <a:buNone/>
            </a:pPr>
            <a:r>
              <a:rPr lang="en-AU" sz="2000" i="1" dirty="0"/>
              <a:t>	</a:t>
            </a:r>
            <a:r>
              <a:rPr lang="en-AU" sz="2000" i="1" dirty="0" smtClean="0"/>
              <a:t>participation</a:t>
            </a:r>
            <a:r>
              <a:rPr lang="en-AU" sz="2000" dirty="0"/>
              <a:t>. New York, NY: Cambridge University </a:t>
            </a:r>
            <a:r>
              <a:rPr lang="en-AU" sz="2000" dirty="0" smtClean="0"/>
              <a:t>Press</a:t>
            </a:r>
          </a:p>
          <a:p>
            <a:pPr marL="0" indent="-457200">
              <a:buNone/>
            </a:pPr>
            <a:r>
              <a:rPr lang="en-US" sz="2000" dirty="0"/>
              <a:t>Rodger, S., Bennett, S., Fitzgerald, C., &amp; </a:t>
            </a:r>
            <a:r>
              <a:rPr lang="en-US" sz="2000" dirty="0" err="1"/>
              <a:t>Neads</a:t>
            </a:r>
            <a:r>
              <a:rPr lang="en-US" sz="2000" dirty="0"/>
              <a:t>, P. (2010). Use of </a:t>
            </a:r>
            <a:r>
              <a:rPr lang="en-US" sz="2000" dirty="0" smtClean="0"/>
              <a:t>simulated</a:t>
            </a:r>
          </a:p>
          <a:p>
            <a:pPr marL="0" indent="-457200">
              <a:buNone/>
            </a:pPr>
            <a:r>
              <a:rPr lang="en-US" sz="2000" dirty="0"/>
              <a:t>	</a:t>
            </a:r>
            <a:r>
              <a:rPr lang="en-US" sz="2000" dirty="0" smtClean="0"/>
              <a:t>learning </a:t>
            </a:r>
            <a:r>
              <a:rPr lang="en-US" sz="2000" dirty="0"/>
              <a:t>activities in occupational therapy curriculum.  Final report.: </a:t>
            </a:r>
            <a:r>
              <a:rPr lang="en-US" sz="2000" dirty="0" smtClean="0"/>
              <a:t>	Health </a:t>
            </a:r>
            <a:r>
              <a:rPr lang="en-US" sz="2000" dirty="0"/>
              <a:t>Workforce </a:t>
            </a:r>
            <a:r>
              <a:rPr lang="en-US" sz="2000" dirty="0" smtClean="0"/>
              <a:t>Australia</a:t>
            </a:r>
            <a:endParaRPr lang="en-AU" sz="2000" dirty="0"/>
          </a:p>
          <a:p>
            <a:pPr marL="0" indent="0">
              <a:buNone/>
            </a:pPr>
            <a:endParaRPr lang="en-AU" sz="2000" dirty="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734134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Introduction</a:t>
            </a:r>
            <a:endParaRPr lang="en-AU" dirty="0"/>
          </a:p>
        </p:txBody>
      </p:sp>
      <p:sp>
        <p:nvSpPr>
          <p:cNvPr id="3" name="Content Placeholder 2"/>
          <p:cNvSpPr>
            <a:spLocks noGrp="1"/>
          </p:cNvSpPr>
          <p:nvPr>
            <p:ph idx="1"/>
          </p:nvPr>
        </p:nvSpPr>
        <p:spPr/>
        <p:txBody>
          <a:bodyPr/>
          <a:lstStyle/>
          <a:p>
            <a:endParaRPr lang="en-AU" dirty="0" smtClean="0"/>
          </a:p>
          <a:p>
            <a:r>
              <a:rPr lang="en-AU" dirty="0" smtClean="0"/>
              <a:t>Simulation at ACU</a:t>
            </a:r>
          </a:p>
          <a:p>
            <a:r>
              <a:rPr lang="en-AU" dirty="0" smtClean="0"/>
              <a:t>Simulation and authentic learning</a:t>
            </a:r>
            <a:endParaRPr lang="en-AU" dirty="0"/>
          </a:p>
          <a:p>
            <a:r>
              <a:rPr lang="en-AU" dirty="0" smtClean="0"/>
              <a:t>Simulation, authentic learning and authentic assessment</a:t>
            </a:r>
          </a:p>
        </p:txBody>
      </p:sp>
    </p:spTree>
    <p:extLst>
      <p:ext uri="{BB962C8B-B14F-4D97-AF65-F5344CB8AC3E}">
        <p14:creationId xmlns:p14="http://schemas.microsoft.com/office/powerpoint/2010/main" val="1399924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Simulation at </a:t>
            </a:r>
            <a:r>
              <a:rPr lang="en-AU" dirty="0" smtClean="0"/>
              <a:t>ACU</a:t>
            </a:r>
            <a:endParaRPr lang="en-AU" dirty="0"/>
          </a:p>
        </p:txBody>
      </p:sp>
      <p:sp>
        <p:nvSpPr>
          <p:cNvPr id="3" name="Content Placeholder 2"/>
          <p:cNvSpPr>
            <a:spLocks noGrp="1"/>
          </p:cNvSpPr>
          <p:nvPr>
            <p:ph idx="1"/>
          </p:nvPr>
        </p:nvSpPr>
        <p:spPr/>
        <p:txBody>
          <a:bodyPr/>
          <a:lstStyle/>
          <a:p>
            <a:endParaRPr lang="en-AU" dirty="0" smtClean="0"/>
          </a:p>
          <a:p>
            <a:r>
              <a:rPr lang="en-AU" dirty="0" smtClean="0"/>
              <a:t>Faculty of Health Sciences</a:t>
            </a:r>
          </a:p>
          <a:p>
            <a:r>
              <a:rPr lang="en-AU" dirty="0" smtClean="0"/>
              <a:t>6 Schools</a:t>
            </a:r>
          </a:p>
          <a:p>
            <a:r>
              <a:rPr lang="en-AU" dirty="0" smtClean="0"/>
              <a:t>13 health disciplines</a:t>
            </a:r>
          </a:p>
        </p:txBody>
      </p:sp>
    </p:spTree>
    <p:extLst>
      <p:ext uri="{BB962C8B-B14F-4D97-AF65-F5344CB8AC3E}">
        <p14:creationId xmlns:p14="http://schemas.microsoft.com/office/powerpoint/2010/main" val="364649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Simulation and </a:t>
            </a:r>
            <a:br>
              <a:rPr lang="en-AU" dirty="0" smtClean="0"/>
            </a:br>
            <a:r>
              <a:rPr lang="en-AU" dirty="0" smtClean="0"/>
              <a:t>Authentic Learning</a:t>
            </a:r>
            <a:endParaRPr lang="en-AU" dirty="0"/>
          </a:p>
        </p:txBody>
      </p:sp>
      <p:sp>
        <p:nvSpPr>
          <p:cNvPr id="3" name="Content Placeholder 2"/>
          <p:cNvSpPr>
            <a:spLocks noGrp="1"/>
          </p:cNvSpPr>
          <p:nvPr>
            <p:ph idx="1"/>
          </p:nvPr>
        </p:nvSpPr>
        <p:spPr/>
        <p:txBody>
          <a:bodyPr/>
          <a:lstStyle/>
          <a:p>
            <a:pPr marL="0" indent="0">
              <a:buNone/>
            </a:pPr>
            <a:endParaRPr lang="en-AU" dirty="0" smtClean="0"/>
          </a:p>
          <a:p>
            <a:r>
              <a:rPr lang="en-AU" dirty="0" smtClean="0"/>
              <a:t>Drivers for authentic simulation activities:</a:t>
            </a:r>
          </a:p>
          <a:p>
            <a:pPr lvl="1"/>
            <a:r>
              <a:rPr lang="en-AU" dirty="0" smtClean="0"/>
              <a:t>Requirement for non-traditional clinical placements</a:t>
            </a:r>
          </a:p>
          <a:p>
            <a:pPr lvl="1"/>
            <a:r>
              <a:rPr lang="en-AU" dirty="0" smtClean="0"/>
              <a:t>Requirements set by credentialing bodies</a:t>
            </a:r>
          </a:p>
          <a:p>
            <a:pPr lvl="1"/>
            <a:r>
              <a:rPr lang="en-AU" dirty="0" smtClean="0"/>
              <a:t>Collaboration between education and industry</a:t>
            </a:r>
          </a:p>
          <a:p>
            <a:pPr lvl="1"/>
            <a:endParaRPr lang="en-AU" dirty="0" smtClean="0"/>
          </a:p>
          <a:p>
            <a:pPr lvl="1"/>
            <a:endParaRPr lang="en-AU" dirty="0" smtClean="0"/>
          </a:p>
        </p:txBody>
      </p:sp>
    </p:spTree>
    <p:extLst>
      <p:ext uri="{BB962C8B-B14F-4D97-AF65-F5344CB8AC3E}">
        <p14:creationId xmlns:p14="http://schemas.microsoft.com/office/powerpoint/2010/main" val="129386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Simulation and </a:t>
            </a:r>
            <a:br>
              <a:rPr lang="en-AU" dirty="0" smtClean="0"/>
            </a:br>
            <a:r>
              <a:rPr lang="en-AU" dirty="0" smtClean="0"/>
              <a:t>Authentic Learning</a:t>
            </a:r>
            <a:endParaRPr lang="en-AU" dirty="0"/>
          </a:p>
        </p:txBody>
      </p:sp>
      <p:sp>
        <p:nvSpPr>
          <p:cNvPr id="3" name="Content Placeholder 2"/>
          <p:cNvSpPr>
            <a:spLocks noGrp="1"/>
          </p:cNvSpPr>
          <p:nvPr>
            <p:ph idx="1"/>
          </p:nvPr>
        </p:nvSpPr>
        <p:spPr/>
        <p:txBody>
          <a:bodyPr/>
          <a:lstStyle/>
          <a:p>
            <a:pPr marL="0" indent="0">
              <a:buNone/>
            </a:pPr>
            <a:endParaRPr lang="en-AU" dirty="0" smtClean="0"/>
          </a:p>
          <a:p>
            <a:r>
              <a:rPr lang="en-AU" dirty="0" smtClean="0"/>
              <a:t>Drivers for authentic simulation activities:</a:t>
            </a:r>
          </a:p>
          <a:p>
            <a:pPr lvl="1"/>
            <a:r>
              <a:rPr lang="en-AU" dirty="0" smtClean="0"/>
              <a:t>Growing acceptance for innovative approaches to clinical experience</a:t>
            </a:r>
          </a:p>
          <a:p>
            <a:pPr lvl="1"/>
            <a:r>
              <a:rPr lang="en-AU" dirty="0" smtClean="0"/>
              <a:t>Better understanding of simulation pedagogy</a:t>
            </a:r>
          </a:p>
          <a:p>
            <a:pPr lvl="1"/>
            <a:r>
              <a:rPr lang="en-AU" dirty="0" smtClean="0"/>
              <a:t>Design of authentic learning experiences</a:t>
            </a:r>
          </a:p>
          <a:p>
            <a:pPr lvl="2"/>
            <a:r>
              <a:rPr lang="en-AU" dirty="0"/>
              <a:t>Herrington and Oliver (2000)</a:t>
            </a:r>
          </a:p>
          <a:p>
            <a:pPr lvl="2"/>
            <a:r>
              <a:rPr lang="en-AU" dirty="0" smtClean="0"/>
              <a:t>Lave and Wenger (1991)</a:t>
            </a:r>
          </a:p>
          <a:p>
            <a:pPr lvl="1"/>
            <a:endParaRPr lang="en-AU" dirty="0" smtClean="0"/>
          </a:p>
        </p:txBody>
      </p:sp>
    </p:spTree>
    <p:extLst>
      <p:ext uri="{BB962C8B-B14F-4D97-AF65-F5344CB8AC3E}">
        <p14:creationId xmlns:p14="http://schemas.microsoft.com/office/powerpoint/2010/main" val="3678680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043" y="1756955"/>
            <a:ext cx="6705671" cy="3455126"/>
          </a:xfrm>
          <a:prstGeom prst="rect">
            <a:avLst/>
          </a:prstGeom>
        </p:spPr>
      </p:pic>
      <p:sp>
        <p:nvSpPr>
          <p:cNvPr id="2" name="Title 1"/>
          <p:cNvSpPr>
            <a:spLocks noGrp="1"/>
          </p:cNvSpPr>
          <p:nvPr>
            <p:ph type="title"/>
          </p:nvPr>
        </p:nvSpPr>
        <p:spPr/>
        <p:txBody>
          <a:bodyPr/>
          <a:lstStyle/>
          <a:p>
            <a:pPr algn="l"/>
            <a:r>
              <a:rPr lang="en-AU" dirty="0" smtClean="0"/>
              <a:t>Simulation and </a:t>
            </a:r>
            <a:br>
              <a:rPr lang="en-AU" dirty="0" smtClean="0"/>
            </a:br>
            <a:r>
              <a:rPr lang="en-AU" dirty="0" smtClean="0"/>
              <a:t>Authentic Learning</a:t>
            </a:r>
            <a:endParaRPr lang="en-AU" dirty="0"/>
          </a:p>
        </p:txBody>
      </p:sp>
      <p:sp>
        <p:nvSpPr>
          <p:cNvPr id="3" name="Content Placeholder 2"/>
          <p:cNvSpPr>
            <a:spLocks noGrp="1"/>
          </p:cNvSpPr>
          <p:nvPr>
            <p:ph idx="1"/>
          </p:nvPr>
        </p:nvSpPr>
        <p:spPr/>
        <p:txBody>
          <a:bodyPr/>
          <a:lstStyle/>
          <a:p>
            <a:pPr marL="457200" lvl="1" indent="0">
              <a:buNone/>
            </a:pPr>
            <a:endParaRPr lang="en-AU" dirty="0" smtClean="0"/>
          </a:p>
          <a:p>
            <a:pPr lvl="1"/>
            <a:endParaRPr lang="en-AU" dirty="0" smtClean="0"/>
          </a:p>
        </p:txBody>
      </p:sp>
      <p:sp>
        <p:nvSpPr>
          <p:cNvPr id="5" name="TextBox 4"/>
          <p:cNvSpPr txBox="1"/>
          <p:nvPr/>
        </p:nvSpPr>
        <p:spPr>
          <a:xfrm>
            <a:off x="1811311" y="5190753"/>
            <a:ext cx="2290426" cy="369332"/>
          </a:xfrm>
          <a:prstGeom prst="rect">
            <a:avLst/>
          </a:prstGeom>
          <a:noFill/>
        </p:spPr>
        <p:txBody>
          <a:bodyPr wrap="square" rtlCol="0">
            <a:spAutoFit/>
          </a:bodyPr>
          <a:lstStyle/>
          <a:p>
            <a:pPr algn="ctr"/>
            <a:r>
              <a:rPr lang="en-AU" dirty="0" smtClean="0"/>
              <a:t>Elements of Fidelity</a:t>
            </a:r>
            <a:endParaRPr lang="en-AU" dirty="0"/>
          </a:p>
        </p:txBody>
      </p:sp>
      <p:sp>
        <p:nvSpPr>
          <p:cNvPr id="6" name="TextBox 5"/>
          <p:cNvSpPr txBox="1"/>
          <p:nvPr/>
        </p:nvSpPr>
        <p:spPr>
          <a:xfrm>
            <a:off x="4846319" y="4948583"/>
            <a:ext cx="2886891" cy="646331"/>
          </a:xfrm>
          <a:prstGeom prst="rect">
            <a:avLst/>
          </a:prstGeom>
          <a:noFill/>
        </p:spPr>
        <p:txBody>
          <a:bodyPr wrap="square" rtlCol="0">
            <a:spAutoFit/>
          </a:bodyPr>
          <a:lstStyle/>
          <a:p>
            <a:pPr algn="ctr"/>
            <a:r>
              <a:rPr lang="en-AU" dirty="0" smtClean="0"/>
              <a:t>Elements of </a:t>
            </a:r>
          </a:p>
          <a:p>
            <a:pPr algn="ctr"/>
            <a:r>
              <a:rPr lang="en-AU" dirty="0" smtClean="0"/>
              <a:t>Authentic Learning</a:t>
            </a:r>
            <a:endParaRPr lang="en-AU" dirty="0"/>
          </a:p>
        </p:txBody>
      </p:sp>
    </p:spTree>
    <p:extLst>
      <p:ext uri="{BB962C8B-B14F-4D97-AF65-F5344CB8AC3E}">
        <p14:creationId xmlns:p14="http://schemas.microsoft.com/office/powerpoint/2010/main" val="437680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Simulation and </a:t>
            </a:r>
            <a:br>
              <a:rPr lang="en-AU" dirty="0" smtClean="0"/>
            </a:br>
            <a:r>
              <a:rPr lang="en-AU" dirty="0" smtClean="0"/>
              <a:t>Authentic Learning</a:t>
            </a:r>
            <a:endParaRPr lang="en-AU" dirty="0"/>
          </a:p>
        </p:txBody>
      </p:sp>
      <p:sp>
        <p:nvSpPr>
          <p:cNvPr id="3" name="Content Placeholder 2"/>
          <p:cNvSpPr>
            <a:spLocks noGrp="1"/>
          </p:cNvSpPr>
          <p:nvPr>
            <p:ph idx="1"/>
          </p:nvPr>
        </p:nvSpPr>
        <p:spPr/>
        <p:txBody>
          <a:bodyPr>
            <a:normAutofit lnSpcReduction="10000"/>
          </a:bodyPr>
          <a:lstStyle/>
          <a:p>
            <a:pPr marL="57150" indent="0">
              <a:buNone/>
            </a:pPr>
            <a:endParaRPr lang="en-AU" sz="400" dirty="0" smtClean="0"/>
          </a:p>
          <a:p>
            <a:pPr marL="57150" indent="0">
              <a:buNone/>
            </a:pPr>
            <a:r>
              <a:rPr lang="en-AU" sz="2800" dirty="0" smtClean="0"/>
              <a:t>Characteristics of Authentic Learning Environments:</a:t>
            </a:r>
          </a:p>
          <a:p>
            <a:pPr marL="1314450" lvl="2" indent="-457200"/>
            <a:r>
              <a:rPr lang="en-AU" sz="2000" dirty="0" smtClean="0"/>
              <a:t>Authentic context</a:t>
            </a:r>
          </a:p>
          <a:p>
            <a:pPr marL="1314450" lvl="2" indent="-457200"/>
            <a:r>
              <a:rPr lang="en-AU" sz="2000" dirty="0" smtClean="0"/>
              <a:t>Authentic tasks (processes)</a:t>
            </a:r>
          </a:p>
          <a:p>
            <a:pPr marL="1314450" lvl="2" indent="-457200"/>
            <a:r>
              <a:rPr lang="en-AU" sz="2000" dirty="0" smtClean="0"/>
              <a:t>Expert performances</a:t>
            </a:r>
          </a:p>
          <a:p>
            <a:pPr marL="1314450" lvl="2" indent="-457200"/>
            <a:r>
              <a:rPr lang="en-AU" sz="2000" dirty="0" smtClean="0"/>
              <a:t>Multiple roles and perspectives (negotiated meaning)</a:t>
            </a:r>
          </a:p>
          <a:p>
            <a:pPr marL="1314450" lvl="2" indent="-457200"/>
            <a:r>
              <a:rPr lang="en-AU" sz="2000" dirty="0" smtClean="0"/>
              <a:t>Collaborative construction of knowledge</a:t>
            </a:r>
          </a:p>
          <a:p>
            <a:pPr marL="1314450" lvl="2" indent="-457200"/>
            <a:r>
              <a:rPr lang="en-AU" sz="2000" dirty="0" smtClean="0"/>
              <a:t>Opportunities for reflection (evaluation)</a:t>
            </a:r>
          </a:p>
          <a:p>
            <a:pPr marL="1314450" lvl="2" indent="-457200"/>
            <a:r>
              <a:rPr lang="en-AU" sz="2000" dirty="0" smtClean="0"/>
              <a:t>Opportunities for articulation of tacit knowledge</a:t>
            </a:r>
          </a:p>
          <a:p>
            <a:pPr marL="857250" lvl="2" indent="0">
              <a:buNone/>
            </a:pPr>
            <a:r>
              <a:rPr lang="en-AU" sz="2000" dirty="0"/>
              <a:t>	</a:t>
            </a:r>
            <a:r>
              <a:rPr lang="en-AU" sz="2000" dirty="0" smtClean="0"/>
              <a:t>	(shared repertoire)</a:t>
            </a:r>
          </a:p>
          <a:p>
            <a:pPr marL="1314450" lvl="2" indent="-457200"/>
            <a:r>
              <a:rPr lang="en-AU" sz="2000" dirty="0" smtClean="0"/>
              <a:t>Coaching and scaffolding</a:t>
            </a:r>
          </a:p>
          <a:p>
            <a:pPr marL="1314450" lvl="2" indent="-457200"/>
            <a:r>
              <a:rPr lang="en-AU" sz="2000" dirty="0" smtClean="0"/>
              <a:t>Authentic assessment</a:t>
            </a:r>
          </a:p>
          <a:p>
            <a:pPr marL="857250" lvl="2" indent="0" algn="r">
              <a:buNone/>
            </a:pPr>
            <a:r>
              <a:rPr lang="en-AU" sz="2000" dirty="0" smtClean="0"/>
              <a:t>(Herrington &amp; Oliver, 2000)		</a:t>
            </a:r>
          </a:p>
          <a:p>
            <a:pPr marL="514350" indent="-457200"/>
            <a:endParaRPr lang="en-AU" sz="2000" dirty="0" smtClean="0"/>
          </a:p>
          <a:p>
            <a:pPr marL="514350" indent="-457200"/>
            <a:endParaRPr lang="en-AU" sz="2000" dirty="0" smtClean="0"/>
          </a:p>
          <a:p>
            <a:pPr marL="514350" indent="-457200"/>
            <a:endParaRPr lang="en-AU" sz="2400" dirty="0" smtClean="0"/>
          </a:p>
          <a:p>
            <a:pPr marL="514350" indent="-457200"/>
            <a:endParaRPr lang="en-AU" dirty="0" smtClean="0"/>
          </a:p>
        </p:txBody>
      </p:sp>
    </p:spTree>
    <p:extLst>
      <p:ext uri="{BB962C8B-B14F-4D97-AF65-F5344CB8AC3E}">
        <p14:creationId xmlns:p14="http://schemas.microsoft.com/office/powerpoint/2010/main" val="694714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Simulation and </a:t>
            </a:r>
            <a:br>
              <a:rPr lang="en-AU" dirty="0" smtClean="0"/>
            </a:br>
            <a:r>
              <a:rPr lang="en-AU" dirty="0" smtClean="0"/>
              <a:t>Authentic Learning</a:t>
            </a:r>
            <a:endParaRPr lang="en-AU" dirty="0"/>
          </a:p>
        </p:txBody>
      </p:sp>
      <p:sp>
        <p:nvSpPr>
          <p:cNvPr id="3" name="Content Placeholder 2"/>
          <p:cNvSpPr>
            <a:spLocks noGrp="1"/>
          </p:cNvSpPr>
          <p:nvPr>
            <p:ph idx="1"/>
          </p:nvPr>
        </p:nvSpPr>
        <p:spPr/>
        <p:txBody>
          <a:bodyPr/>
          <a:lstStyle/>
          <a:p>
            <a:pPr marL="57150" indent="0">
              <a:buNone/>
            </a:pPr>
            <a:endParaRPr lang="en-AU" dirty="0" smtClean="0"/>
          </a:p>
          <a:p>
            <a:pPr marL="57150" indent="0">
              <a:buNone/>
            </a:pPr>
            <a:r>
              <a:rPr lang="en-AU" dirty="0" smtClean="0"/>
              <a:t>Case One: Paramedicine</a:t>
            </a:r>
          </a:p>
          <a:p>
            <a:pPr lvl="1"/>
            <a:endParaRPr lang="en-AU" dirty="0" smtClean="0"/>
          </a:p>
        </p:txBody>
      </p:sp>
    </p:spTree>
    <p:extLst>
      <p:ext uri="{BB962C8B-B14F-4D97-AF65-F5344CB8AC3E}">
        <p14:creationId xmlns:p14="http://schemas.microsoft.com/office/powerpoint/2010/main" val="1296116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Picture 4"/>
          <p:cNvPicPr>
            <a:picLocks noChangeAspect="1" noChangeArrowheads="1"/>
          </p:cNvPicPr>
          <p:nvPr/>
        </p:nvPicPr>
        <p:blipFill>
          <a:blip r:embed="rId5" cstate="print"/>
          <a:srcRect/>
          <a:stretch>
            <a:fillRect/>
          </a:stretch>
        </p:blipFill>
        <p:spPr bwMode="auto">
          <a:xfrm>
            <a:off x="147451" y="1019815"/>
            <a:ext cx="5792701" cy="4567093"/>
          </a:xfrm>
          <a:prstGeom prst="rect">
            <a:avLst/>
          </a:prstGeom>
          <a:noFill/>
          <a:ln w="9525">
            <a:noFill/>
            <a:miter lim="800000"/>
            <a:headEnd/>
            <a:tailEnd/>
          </a:ln>
        </p:spPr>
      </p:pic>
      <p:pic>
        <p:nvPicPr>
          <p:cNvPr id="5" name="AD092422.ASF">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6" cstate="print"/>
          <a:stretch>
            <a:fillRect/>
          </a:stretch>
        </p:blipFill>
        <p:spPr>
          <a:xfrm>
            <a:off x="6119664" y="1019815"/>
            <a:ext cx="2811516" cy="2099399"/>
          </a:xfrm>
          <a:prstGeom prst="rect">
            <a:avLst/>
          </a:prstGeom>
        </p:spPr>
      </p:pic>
      <p:pic>
        <p:nvPicPr>
          <p:cNvPr id="6" name="Picture 5" descr="AD143402.JPG"/>
          <p:cNvPicPr>
            <a:picLocks noChangeAspect="1"/>
          </p:cNvPicPr>
          <p:nvPr/>
        </p:nvPicPr>
        <p:blipFill>
          <a:blip r:embed="rId7" cstate="print"/>
          <a:srcRect t="14175"/>
          <a:stretch>
            <a:fillRect/>
          </a:stretch>
        </p:blipFill>
        <p:spPr>
          <a:xfrm>
            <a:off x="6119664" y="3196064"/>
            <a:ext cx="2844824" cy="2045374"/>
          </a:xfrm>
          <a:prstGeom prst="rect">
            <a:avLst/>
          </a:prstGeom>
        </p:spPr>
      </p:pic>
      <p:sp>
        <p:nvSpPr>
          <p:cNvPr id="8" name="Rectangle 7"/>
          <p:cNvSpPr/>
          <p:nvPr/>
        </p:nvSpPr>
        <p:spPr>
          <a:xfrm>
            <a:off x="147451" y="5695965"/>
            <a:ext cx="2698175" cy="261610"/>
          </a:xfrm>
          <a:prstGeom prst="rect">
            <a:avLst/>
          </a:prstGeom>
          <a:solidFill>
            <a:schemeClr val="bg1">
              <a:alpha val="50000"/>
            </a:schemeClr>
          </a:solidFill>
        </p:spPr>
        <p:txBody>
          <a:bodyPr wrap="none">
            <a:spAutoFit/>
          </a:bodyPr>
          <a:lstStyle/>
          <a:p>
            <a:r>
              <a:rPr lang="en-AU" sz="1100" dirty="0"/>
              <a:t>Ballarat </a:t>
            </a:r>
            <a:r>
              <a:rPr lang="en-AU" sz="1100" dirty="0" smtClean="0"/>
              <a:t>Courier, Monday 15</a:t>
            </a:r>
            <a:r>
              <a:rPr lang="en-AU" sz="1100" baseline="30000" dirty="0" smtClean="0"/>
              <a:t>th</a:t>
            </a:r>
            <a:r>
              <a:rPr lang="en-AU" sz="1100" dirty="0" smtClean="0"/>
              <a:t> October 2012</a:t>
            </a:r>
            <a:endParaRPr lang="en-AU" sz="1100" dirty="0"/>
          </a:p>
        </p:txBody>
      </p:sp>
    </p:spTree>
    <p:extLst>
      <p:ext uri="{BB962C8B-B14F-4D97-AF65-F5344CB8AC3E}">
        <p14:creationId xmlns:p14="http://schemas.microsoft.com/office/powerpoint/2010/main" val="3412633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6288AADD940648B4C943072EDC31D8" ma:contentTypeVersion="0" ma:contentTypeDescription="Create a new document." ma:contentTypeScope="" ma:versionID="a80fc55842903e8ebfe30b88955f52d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E496883-C7EF-4B44-B881-1A9BDA8BD6FE}">
  <ds:schemaRefs>
    <ds:schemaRef ds:uri="http://purl.org/dc/elements/1.1/"/>
    <ds:schemaRef ds:uri="http://purl.org/dc/dcmitype/"/>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D444A67D-375F-4564-A31E-72CFC1717B12}">
  <ds:schemaRefs>
    <ds:schemaRef ds:uri="http://schemas.microsoft.com/sharepoint/v3/contenttype/forms"/>
  </ds:schemaRefs>
</ds:datastoreItem>
</file>

<file path=customXml/itemProps3.xml><?xml version="1.0" encoding="utf-8"?>
<ds:datastoreItem xmlns:ds="http://schemas.openxmlformats.org/officeDocument/2006/customXml" ds:itemID="{17916820-FD9A-4238-9A81-6CE37CAF6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1375</TotalTime>
  <Words>775</Words>
  <Application>Microsoft Office PowerPoint</Application>
  <PresentationFormat>On-screen Show (4:3)</PresentationFormat>
  <Paragraphs>187</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ACODE 67 Simulation design for authentic learning and assessment  </vt:lpstr>
      <vt:lpstr>Introduction</vt:lpstr>
      <vt:lpstr>Simulation at ACU</vt:lpstr>
      <vt:lpstr>Simulation and  Authentic Learning</vt:lpstr>
      <vt:lpstr>Simulation and  Authentic Learning</vt:lpstr>
      <vt:lpstr>Simulation and  Authentic Learning</vt:lpstr>
      <vt:lpstr>Simulation and  Authentic Learning</vt:lpstr>
      <vt:lpstr>Simulation and  Authentic Learning</vt:lpstr>
      <vt:lpstr>PowerPoint Presentation</vt:lpstr>
      <vt:lpstr>Authentic Learning</vt:lpstr>
      <vt:lpstr>Simulation,  authentic learning and  authentic assessment </vt:lpstr>
      <vt:lpstr>PowerPoint Presentation</vt:lpstr>
      <vt:lpstr>Simulation,  authentic learning and  authentic assessment</vt:lpstr>
      <vt:lpstr>Where to next… </vt:lpstr>
      <vt:lpstr>Where to next… </vt:lpstr>
      <vt:lpstr>Where to next… </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Liang</dc:creator>
  <cp:lastModifiedBy>Jones</cp:lastModifiedBy>
  <cp:revision>58</cp:revision>
  <cp:lastPrinted>2015-03-25T21:30:59Z</cp:lastPrinted>
  <dcterms:created xsi:type="dcterms:W3CDTF">2010-12-07T05:24:03Z</dcterms:created>
  <dcterms:modified xsi:type="dcterms:W3CDTF">2015-03-25T23:38:45Z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0x010100536288AADD940648B4C943072EDC31D8</vt:lpwstr>
  </property>
</Properties>
</file>