
<file path=[Content_Types].xml><?xml version="1.0" encoding="utf-8"?>
<Types xmlns="http://schemas.openxmlformats.org/package/2006/content-types">
  <Default Extension="png" ContentType="image/png"/>
  <Default Extension="bin" ContentType="application/vnd.openxmlformats-officedocument.oleObject"/>
  <Default Extension="emf" ContentType="image/x-emf"/>
  <Default Extension="jpeg" ContentType="image/jpeg"/>
  <Default Extension="rels" ContentType="application/vnd.openxmlformats-package.relationships+xml"/>
  <Default Extension="xml" ContentType="application/xml"/>
  <Default Extension="docx" ContentType="application/vnd.openxmlformats-officedocument.wordprocessingml.document"/>
  <Default Extension="wdp" ContentType="image/vnd.ms-photo"/>
  <Default Extension="vml" ContentType="application/vnd.openxmlformats-officedocument.vmlDrawing"/>
  <Default Extension="jpg" ContentType="image/jpeg"/>
  <Override PartName="/ppt/presentation.xml" ContentType="application/vnd.openxmlformats-officedocument.presentationml.presentation.main+xml"/>
  <Override PartName="/customXml/itemProps1.xml" ContentType="application/vnd.openxmlformats-officedocument.customXmlProperties+xml"/>
  <Override PartName="/customXml/itemProps2.xml" ContentType="application/vnd.openxmlformats-officedocument.customXmlProperties+xml"/>
  <Override PartName="/customXml/itemProps3.xml" ContentType="application/vnd.openxmlformats-officedocument.customXmlProperties+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4"/>
  </p:sldMasterIdLst>
  <p:notesMasterIdLst>
    <p:notesMasterId r:id="rId34"/>
  </p:notesMasterIdLst>
  <p:sldIdLst>
    <p:sldId id="256" r:id="rId5"/>
    <p:sldId id="257" r:id="rId6"/>
    <p:sldId id="258" r:id="rId7"/>
    <p:sldId id="261" r:id="rId8"/>
    <p:sldId id="282" r:id="rId9"/>
    <p:sldId id="275" r:id="rId10"/>
    <p:sldId id="266" r:id="rId11"/>
    <p:sldId id="267" r:id="rId12"/>
    <p:sldId id="268" r:id="rId13"/>
    <p:sldId id="276" r:id="rId14"/>
    <p:sldId id="287" r:id="rId15"/>
    <p:sldId id="286" r:id="rId16"/>
    <p:sldId id="263" r:id="rId17"/>
    <p:sldId id="290" r:id="rId18"/>
    <p:sldId id="264" r:id="rId19"/>
    <p:sldId id="265" r:id="rId20"/>
    <p:sldId id="293" r:id="rId21"/>
    <p:sldId id="294" r:id="rId22"/>
    <p:sldId id="262" r:id="rId23"/>
    <p:sldId id="278" r:id="rId24"/>
    <p:sldId id="280" r:id="rId25"/>
    <p:sldId id="270" r:id="rId26"/>
    <p:sldId id="292" r:id="rId27"/>
    <p:sldId id="289" r:id="rId28"/>
    <p:sldId id="284" r:id="rId29"/>
    <p:sldId id="281" r:id="rId30"/>
    <p:sldId id="285" r:id="rId31"/>
    <p:sldId id="274" r:id="rId32"/>
    <p:sldId id="271" r:id="rId3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prnPr prnWhat="notes"/>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3351" autoAdjust="0"/>
    <p:restoredTop sz="93008" autoAdjust="0"/>
  </p:normalViewPr>
  <p:slideViewPr>
    <p:cSldViewPr snapToGrid="0" snapToObjects="1">
      <p:cViewPr>
        <p:scale>
          <a:sx n="100" d="100"/>
          <a:sy n="100" d="100"/>
        </p:scale>
        <p:origin x="-1051" y="-58"/>
      </p:cViewPr>
      <p:guideLst>
        <p:guide orient="horz" pos="2160"/>
        <p:guide pos="2880"/>
      </p:guideLst>
    </p:cSldViewPr>
  </p:slideViewPr>
  <p:notesTextViewPr>
    <p:cViewPr>
      <p:scale>
        <a:sx n="100" d="100"/>
        <a:sy n="100" d="100"/>
      </p:scale>
      <p:origin x="0" y="0"/>
    </p:cViewPr>
  </p:notesTextViewPr>
  <p:notesViewPr>
    <p:cSldViewPr snapToGrid="0" snapToObjects="1">
      <p:cViewPr varScale="1">
        <p:scale>
          <a:sx n="86" d="100"/>
          <a:sy n="86" d="100"/>
        </p:scale>
        <p:origin x="-2152" y="-12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4.xml"/><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 Type="http://schemas.openxmlformats.org/officeDocument/2006/relationships/customXml" Target="../customXml/item3.xml"/><Relationship Id="rId21" Type="http://schemas.openxmlformats.org/officeDocument/2006/relationships/slide" Target="slides/slide17.xml"/><Relationship Id="rId34" Type="http://schemas.openxmlformats.org/officeDocument/2006/relationships/notesMaster" Target="notesMasters/notesMaster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tableStyles" Target="tableStyles.xml"/><Relationship Id="rId2" Type="http://schemas.openxmlformats.org/officeDocument/2006/relationships/customXml" Target="../customXml/item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1" Type="http://schemas.openxmlformats.org/officeDocument/2006/relationships/customXml" Target="../customXml/item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theme" Target="theme/theme1.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viewProps" Target="viewProps.xml"/><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 Type="http://schemas.openxmlformats.org/officeDocument/2006/relationships/slideMaster" Target="slideMasters/slideMaster1.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presProps" Target="presProps.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5.png"/></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1F2FBB2-E18D-0242-8DE2-2089EA7880B7}" type="datetimeFigureOut">
              <a:rPr lang="en-US" smtClean="0"/>
              <a:t>3/26/2015</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9CB00B8-87B6-114B-B3E1-7332812B14D7}" type="slidenum">
              <a:rPr lang="en-US" smtClean="0"/>
              <a:t>‹#›</a:t>
            </a:fld>
            <a:endParaRPr lang="en-US"/>
          </a:p>
        </p:txBody>
      </p:sp>
    </p:spTree>
    <p:extLst>
      <p:ext uri="{BB962C8B-B14F-4D97-AF65-F5344CB8AC3E}">
        <p14:creationId xmlns:p14="http://schemas.microsoft.com/office/powerpoint/2010/main" val="2166407568"/>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1</a:t>
            </a:fld>
            <a:endParaRPr lang="en-US"/>
          </a:p>
        </p:txBody>
      </p:sp>
    </p:spTree>
    <p:extLst>
      <p:ext uri="{BB962C8B-B14F-4D97-AF65-F5344CB8AC3E}">
        <p14:creationId xmlns:p14="http://schemas.microsoft.com/office/powerpoint/2010/main" val="23980855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10</a:t>
            </a:fld>
            <a:endParaRPr lang="en-US"/>
          </a:p>
        </p:txBody>
      </p:sp>
    </p:spTree>
    <p:extLst>
      <p:ext uri="{BB962C8B-B14F-4D97-AF65-F5344CB8AC3E}">
        <p14:creationId xmlns:p14="http://schemas.microsoft.com/office/powerpoint/2010/main" val="289685520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11</a:t>
            </a:fld>
            <a:endParaRPr lang="en-US"/>
          </a:p>
        </p:txBody>
      </p:sp>
    </p:spTree>
    <p:extLst>
      <p:ext uri="{BB962C8B-B14F-4D97-AF65-F5344CB8AC3E}">
        <p14:creationId xmlns:p14="http://schemas.microsoft.com/office/powerpoint/2010/main" val="318866804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12</a:t>
            </a:fld>
            <a:endParaRPr lang="en-US"/>
          </a:p>
        </p:txBody>
      </p:sp>
    </p:spTree>
    <p:extLst>
      <p:ext uri="{BB962C8B-B14F-4D97-AF65-F5344CB8AC3E}">
        <p14:creationId xmlns:p14="http://schemas.microsoft.com/office/powerpoint/2010/main" val="15584908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13</a:t>
            </a:fld>
            <a:endParaRPr lang="en-US"/>
          </a:p>
        </p:txBody>
      </p:sp>
    </p:spTree>
    <p:extLst>
      <p:ext uri="{BB962C8B-B14F-4D97-AF65-F5344CB8AC3E}">
        <p14:creationId xmlns:p14="http://schemas.microsoft.com/office/powerpoint/2010/main" val="189335562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Discussion question</a:t>
            </a:r>
          </a:p>
          <a:p>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14</a:t>
            </a:fld>
            <a:endParaRPr lang="en-US"/>
          </a:p>
        </p:txBody>
      </p:sp>
    </p:spTree>
    <p:extLst>
      <p:ext uri="{BB962C8B-B14F-4D97-AF65-F5344CB8AC3E}">
        <p14:creationId xmlns:p14="http://schemas.microsoft.com/office/powerpoint/2010/main" val="439309052"/>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15</a:t>
            </a:fld>
            <a:endParaRPr lang="en-US"/>
          </a:p>
        </p:txBody>
      </p:sp>
    </p:spTree>
    <p:extLst>
      <p:ext uri="{BB962C8B-B14F-4D97-AF65-F5344CB8AC3E}">
        <p14:creationId xmlns:p14="http://schemas.microsoft.com/office/powerpoint/2010/main" val="56226282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smtClean="0"/>
              <a:t>Changes in student preferences about how and when to learn. </a:t>
            </a:r>
          </a:p>
          <a:p>
            <a:pPr marL="0" indent="0">
              <a:buNone/>
            </a:pPr>
            <a:endParaRPr lang="en-US" dirty="0" smtClean="0"/>
          </a:p>
          <a:p>
            <a:r>
              <a:rPr lang="en-US" dirty="0" smtClean="0"/>
              <a:t>Large numbers of young people swim in technology ‘always on’, connected to friendship networks in ways that earlier generations couldn’t imagine. They tell tales of clueless middle-aged lecturers publicly bemoaning the fact that they are forced to put material online, or speaking as if the now highly unhip Facebook is the cutting edge of virtual sin. Students are used to engaging and user-friendly online environments; universities are locked into clunky LMS systems which bear the traces of the book as early movies featured a proscenium arch. It’s a problem that affects many businesses</a:t>
            </a:r>
            <a:r>
              <a:rPr lang="en-AU" dirty="0" smtClean="0"/>
              <a:t> </a:t>
            </a:r>
          </a:p>
          <a:p>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16</a:t>
            </a:fld>
            <a:endParaRPr lang="en-US"/>
          </a:p>
        </p:txBody>
      </p:sp>
    </p:spTree>
    <p:extLst>
      <p:ext uri="{BB962C8B-B14F-4D97-AF65-F5344CB8AC3E}">
        <p14:creationId xmlns:p14="http://schemas.microsoft.com/office/powerpoint/2010/main" val="164601743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19</a:t>
            </a:fld>
            <a:endParaRPr lang="en-US"/>
          </a:p>
        </p:txBody>
      </p:sp>
    </p:spTree>
    <p:extLst>
      <p:ext uri="{BB962C8B-B14F-4D97-AF65-F5344CB8AC3E}">
        <p14:creationId xmlns:p14="http://schemas.microsoft.com/office/powerpoint/2010/main" val="229522756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20</a:t>
            </a:fld>
            <a:endParaRPr lang="en-US"/>
          </a:p>
        </p:txBody>
      </p:sp>
    </p:spTree>
    <p:extLst>
      <p:ext uri="{BB962C8B-B14F-4D97-AF65-F5344CB8AC3E}">
        <p14:creationId xmlns:p14="http://schemas.microsoft.com/office/powerpoint/2010/main" val="130470157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21</a:t>
            </a:fld>
            <a:endParaRPr lang="en-US"/>
          </a:p>
        </p:txBody>
      </p:sp>
    </p:spTree>
    <p:extLst>
      <p:ext uri="{BB962C8B-B14F-4D97-AF65-F5344CB8AC3E}">
        <p14:creationId xmlns:p14="http://schemas.microsoft.com/office/powerpoint/2010/main" val="258806458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a:t>
            </a:fld>
            <a:endParaRPr lang="en-US"/>
          </a:p>
        </p:txBody>
      </p:sp>
    </p:spTree>
    <p:extLst>
      <p:ext uri="{BB962C8B-B14F-4D97-AF65-F5344CB8AC3E}">
        <p14:creationId xmlns:p14="http://schemas.microsoft.com/office/powerpoint/2010/main" val="2626472619"/>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mn-lt"/>
                <a:ea typeface="+mn-ea"/>
                <a:cs typeface="+mn-cs"/>
              </a:rPr>
              <a:t>(personal communication from student hearing I was about to lecture, 2012)</a:t>
            </a:r>
          </a:p>
          <a:p>
            <a:endParaRPr lang="en-AU"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Students are annoyed by the idea of physically presenting themselves for information that can be found elsewhere (Clay and </a:t>
            </a:r>
            <a:r>
              <a:rPr lang="en-US" sz="1200" kern="1200" dirty="0" err="1" smtClean="0">
                <a:solidFill>
                  <a:schemeClr val="tx1"/>
                </a:solidFill>
                <a:effectLst/>
                <a:latin typeface="+mn-lt"/>
                <a:ea typeface="+mn-ea"/>
                <a:cs typeface="+mn-cs"/>
              </a:rPr>
              <a:t>Breslow</a:t>
            </a:r>
            <a:r>
              <a:rPr lang="en-US" sz="1200" kern="1200" dirty="0" smtClean="0">
                <a:solidFill>
                  <a:schemeClr val="tx1"/>
                </a:solidFill>
                <a:effectLst/>
                <a:latin typeface="+mn-lt"/>
                <a:ea typeface="+mn-ea"/>
                <a:cs typeface="+mn-cs"/>
              </a:rPr>
              <a:t>, 2006).  The large lecture is often seen as an alienating and pointless experience.</a:t>
            </a:r>
            <a:endParaRPr lang="en-AU" sz="1200" kern="1200" dirty="0" smtClean="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22</a:t>
            </a:fld>
            <a:endParaRPr lang="en-US"/>
          </a:p>
        </p:txBody>
      </p:sp>
    </p:spTree>
    <p:extLst>
      <p:ext uri="{BB962C8B-B14F-4D97-AF65-F5344CB8AC3E}">
        <p14:creationId xmlns:p14="http://schemas.microsoft.com/office/powerpoint/2010/main" val="290861163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23</a:t>
            </a:fld>
            <a:endParaRPr lang="en-US"/>
          </a:p>
        </p:txBody>
      </p:sp>
    </p:spTree>
    <p:extLst>
      <p:ext uri="{BB962C8B-B14F-4D97-AF65-F5344CB8AC3E}">
        <p14:creationId xmlns:p14="http://schemas.microsoft.com/office/powerpoint/2010/main" val="42924114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24</a:t>
            </a:fld>
            <a:endParaRPr lang="en-US"/>
          </a:p>
        </p:txBody>
      </p:sp>
    </p:spTree>
    <p:extLst>
      <p:ext uri="{BB962C8B-B14F-4D97-AF65-F5344CB8AC3E}">
        <p14:creationId xmlns:p14="http://schemas.microsoft.com/office/powerpoint/2010/main" val="3387671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25</a:t>
            </a:fld>
            <a:endParaRPr lang="en-US"/>
          </a:p>
        </p:txBody>
      </p:sp>
    </p:spTree>
    <p:extLst>
      <p:ext uri="{BB962C8B-B14F-4D97-AF65-F5344CB8AC3E}">
        <p14:creationId xmlns:p14="http://schemas.microsoft.com/office/powerpoint/2010/main" val="417288947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26</a:t>
            </a:fld>
            <a:endParaRPr lang="en-US"/>
          </a:p>
        </p:txBody>
      </p:sp>
    </p:spTree>
    <p:extLst>
      <p:ext uri="{BB962C8B-B14F-4D97-AF65-F5344CB8AC3E}">
        <p14:creationId xmlns:p14="http://schemas.microsoft.com/office/powerpoint/2010/main" val="221477886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How to use technology to </a:t>
            </a:r>
            <a:r>
              <a:rPr lang="en-US" smtClean="0"/>
              <a:t>do this?</a:t>
            </a:r>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27</a:t>
            </a:fld>
            <a:endParaRPr lang="en-US"/>
          </a:p>
        </p:txBody>
      </p:sp>
    </p:spTree>
    <p:extLst>
      <p:ext uri="{BB962C8B-B14F-4D97-AF65-F5344CB8AC3E}">
        <p14:creationId xmlns:p14="http://schemas.microsoft.com/office/powerpoint/2010/main" val="550889575"/>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28</a:t>
            </a:fld>
            <a:endParaRPr lang="en-US"/>
          </a:p>
        </p:txBody>
      </p:sp>
    </p:spTree>
    <p:extLst>
      <p:ext uri="{BB962C8B-B14F-4D97-AF65-F5344CB8AC3E}">
        <p14:creationId xmlns:p14="http://schemas.microsoft.com/office/powerpoint/2010/main" val="7612827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29</a:t>
            </a:fld>
            <a:endParaRPr lang="en-US"/>
          </a:p>
        </p:txBody>
      </p:sp>
    </p:spTree>
    <p:extLst>
      <p:ext uri="{BB962C8B-B14F-4D97-AF65-F5344CB8AC3E}">
        <p14:creationId xmlns:p14="http://schemas.microsoft.com/office/powerpoint/2010/main" val="101670106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3</a:t>
            </a:fld>
            <a:endParaRPr lang="en-US"/>
          </a:p>
        </p:txBody>
      </p:sp>
    </p:spTree>
    <p:extLst>
      <p:ext uri="{BB962C8B-B14F-4D97-AF65-F5344CB8AC3E}">
        <p14:creationId xmlns:p14="http://schemas.microsoft.com/office/powerpoint/2010/main" val="265255272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4</a:t>
            </a:fld>
            <a:endParaRPr lang="en-US"/>
          </a:p>
        </p:txBody>
      </p:sp>
    </p:spTree>
    <p:extLst>
      <p:ext uri="{BB962C8B-B14F-4D97-AF65-F5344CB8AC3E}">
        <p14:creationId xmlns:p14="http://schemas.microsoft.com/office/powerpoint/2010/main" val="355546140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5</a:t>
            </a:fld>
            <a:endParaRPr lang="en-US"/>
          </a:p>
        </p:txBody>
      </p:sp>
    </p:spTree>
    <p:extLst>
      <p:ext uri="{BB962C8B-B14F-4D97-AF65-F5344CB8AC3E}">
        <p14:creationId xmlns:p14="http://schemas.microsoft.com/office/powerpoint/2010/main" val="40831150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Audrey Watters, Feb 2015. Says she’s interested in the history rather than getting it right.</a:t>
            </a:r>
          </a:p>
          <a:p>
            <a:endParaRPr lang="en-US" dirty="0" smtClean="0"/>
          </a:p>
          <a:p>
            <a:r>
              <a:rPr lang="en-US" dirty="0" smtClean="0"/>
              <a:t>I am quite interested in getting it right, but the history</a:t>
            </a:r>
            <a:r>
              <a:rPr lang="en-US" baseline="0" dirty="0" smtClean="0"/>
              <a:t> is interesting too imagining a future where we will have more leisure to sort things out (like </a:t>
            </a:r>
            <a:r>
              <a:rPr lang="en-US" baseline="0" dirty="0" err="1" smtClean="0"/>
              <a:t>gamifications</a:t>
            </a:r>
            <a:r>
              <a:rPr lang="en-US" baseline="0" dirty="0" smtClean="0"/>
              <a:t> which always seems to be about 4 years out)</a:t>
            </a:r>
          </a:p>
          <a:p>
            <a:endParaRPr lang="en-US" baseline="0" dirty="0" smtClean="0"/>
          </a:p>
          <a:p>
            <a:r>
              <a:rPr lang="en-US" baseline="0" dirty="0" smtClean="0"/>
              <a:t>Discussion:</a:t>
            </a:r>
          </a:p>
          <a:p>
            <a:endParaRPr lang="en-US" baseline="0" dirty="0" smtClean="0"/>
          </a:p>
          <a:p>
            <a:r>
              <a:rPr lang="en-US" baseline="0" dirty="0" smtClean="0"/>
              <a:t>What do you think the reports mean?</a:t>
            </a:r>
          </a:p>
          <a:p>
            <a:endParaRPr lang="en-US" baseline="0" dirty="0" smtClean="0"/>
          </a:p>
          <a:p>
            <a:endParaRPr lang="en-US" baseline="0" dirty="0" smtClean="0"/>
          </a:p>
          <a:p>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6</a:t>
            </a:fld>
            <a:endParaRPr lang="en-US"/>
          </a:p>
        </p:txBody>
      </p:sp>
    </p:spTree>
    <p:extLst>
      <p:ext uri="{BB962C8B-B14F-4D97-AF65-F5344CB8AC3E}">
        <p14:creationId xmlns:p14="http://schemas.microsoft.com/office/powerpoint/2010/main" val="100262689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7</a:t>
            </a:fld>
            <a:endParaRPr lang="en-US"/>
          </a:p>
        </p:txBody>
      </p:sp>
    </p:spTree>
    <p:extLst>
      <p:ext uri="{BB962C8B-B14F-4D97-AF65-F5344CB8AC3E}">
        <p14:creationId xmlns:p14="http://schemas.microsoft.com/office/powerpoint/2010/main" val="256357198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A9CB00B8-87B6-114B-B3E1-7332812B14D7}" type="slidenum">
              <a:rPr lang="en-US" smtClean="0"/>
              <a:t>8</a:t>
            </a:fld>
            <a:endParaRPr lang="en-US"/>
          </a:p>
        </p:txBody>
      </p:sp>
    </p:spTree>
    <p:extLst>
      <p:ext uri="{BB962C8B-B14F-4D97-AF65-F5344CB8AC3E}">
        <p14:creationId xmlns:p14="http://schemas.microsoft.com/office/powerpoint/2010/main" val="82412219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main thing that strikes me in these imaginings of the future, compared to what we have with baby Frankie and his </a:t>
            </a:r>
            <a:r>
              <a:rPr lang="en-US" dirty="0" err="1" smtClean="0"/>
              <a:t>iPad</a:t>
            </a:r>
            <a:r>
              <a:rPr lang="en-US" dirty="0" smtClean="0"/>
              <a:t> (2014), is the liveliness of the baby’s interaction with the tablet. The two imagined futures, 60 years apart,  are by contrast formal, regimented, strangely joyless. The real-life baby is engaged with technology; the future imaginings are strongly </a:t>
            </a:r>
            <a:r>
              <a:rPr lang="en-US" dirty="0" err="1" smtClean="0"/>
              <a:t>depersonalised</a:t>
            </a:r>
            <a:endParaRPr lang="en-US" dirty="0"/>
          </a:p>
        </p:txBody>
      </p:sp>
      <p:sp>
        <p:nvSpPr>
          <p:cNvPr id="4" name="Slide Number Placeholder 3"/>
          <p:cNvSpPr>
            <a:spLocks noGrp="1"/>
          </p:cNvSpPr>
          <p:nvPr>
            <p:ph type="sldNum" sz="quarter" idx="10"/>
          </p:nvPr>
        </p:nvSpPr>
        <p:spPr/>
        <p:txBody>
          <a:bodyPr/>
          <a:lstStyle/>
          <a:p>
            <a:fld id="{A9CB00B8-87B6-114B-B3E1-7332812B14D7}" type="slidenum">
              <a:rPr lang="en-US" smtClean="0"/>
              <a:t>9</a:t>
            </a:fld>
            <a:endParaRPr lang="en-US"/>
          </a:p>
        </p:txBody>
      </p:sp>
    </p:spTree>
    <p:extLst>
      <p:ext uri="{BB962C8B-B14F-4D97-AF65-F5344CB8AC3E}">
        <p14:creationId xmlns:p14="http://schemas.microsoft.com/office/powerpoint/2010/main" val="37226751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a:prstGeom prst="rect">
            <a:avLst/>
          </a:prstGeom>
        </p:spPr>
        <p:txBody>
          <a:bodyPr/>
          <a:lstStyle/>
          <a:p>
            <a:r>
              <a:rPr lang="en-AU"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AU" smtClean="0"/>
              <a:t>Click to edit Master subtitle style</a:t>
            </a:r>
            <a:endParaRPr lang="en-US"/>
          </a:p>
        </p:txBody>
      </p:sp>
      <p:sp>
        <p:nvSpPr>
          <p:cNvPr id="4" name="Date Placeholder 3"/>
          <p:cNvSpPr>
            <a:spLocks noGrp="1"/>
          </p:cNvSpPr>
          <p:nvPr>
            <p:ph type="dt" sz="half" idx="10"/>
          </p:nvPr>
        </p:nvSpPr>
        <p:spPr/>
        <p:txBody>
          <a:bodyPr/>
          <a:lstStyle/>
          <a:p>
            <a:fld id="{2FB028A5-F8C9-7247-9853-E0C8C618FA8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107330166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FB028A5-F8C9-7247-9853-E0C8C618FA8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194869128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a:prstGeom prst="rect">
            <a:avLst/>
          </a:prstGeom>
        </p:spPr>
        <p:txBody>
          <a:bodyPr vert="eaVert"/>
          <a:lstStyle/>
          <a:p>
            <a:r>
              <a:rPr lang="en-AU"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FB028A5-F8C9-7247-9853-E0C8C618FA8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13462106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idx="1"/>
          </p:nvPr>
        </p:nvSpPr>
        <p:spPr/>
        <p:txBody>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10"/>
          </p:nvPr>
        </p:nvSpPr>
        <p:spPr/>
        <p:txBody>
          <a:bodyPr/>
          <a:lstStyle/>
          <a:p>
            <a:fld id="{2FB028A5-F8C9-7247-9853-E0C8C618FA8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6214891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a:prstGeom prst="rect">
            <a:avLst/>
          </a:prstGeom>
        </p:spPr>
        <p:txBody>
          <a:bodyPr anchor="t"/>
          <a:lstStyle>
            <a:lvl1pPr algn="l">
              <a:defRPr sz="4000" b="1" cap="all"/>
            </a:lvl1pPr>
          </a:lstStyle>
          <a:p>
            <a:r>
              <a:rPr lang="en-AU"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AU" smtClean="0"/>
              <a:t>Click to edit Master text styles</a:t>
            </a:r>
          </a:p>
        </p:txBody>
      </p:sp>
      <p:sp>
        <p:nvSpPr>
          <p:cNvPr id="4" name="Date Placeholder 3"/>
          <p:cNvSpPr>
            <a:spLocks noGrp="1"/>
          </p:cNvSpPr>
          <p:nvPr>
            <p:ph type="dt" sz="half" idx="10"/>
          </p:nvPr>
        </p:nvSpPr>
        <p:spPr/>
        <p:txBody>
          <a:bodyPr/>
          <a:lstStyle/>
          <a:p>
            <a:fld id="{2FB028A5-F8C9-7247-9853-E0C8C618FA8A}" type="datetimeFigureOut">
              <a:rPr lang="en-US" smtClean="0"/>
              <a:t>3/26/2015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42265141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Date Placeholder 4"/>
          <p:cNvSpPr>
            <a:spLocks noGrp="1"/>
          </p:cNvSpPr>
          <p:nvPr>
            <p:ph type="dt" sz="half" idx="10"/>
          </p:nvPr>
        </p:nvSpPr>
        <p:spPr/>
        <p:txBody>
          <a:bodyPr/>
          <a:lstStyle/>
          <a:p>
            <a:fld id="{2FB028A5-F8C9-7247-9853-E0C8C618FA8A}"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2462838449"/>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lvl1pPr>
              <a:defRPr/>
            </a:lvl1pPr>
          </a:lstStyle>
          <a:p>
            <a:r>
              <a:rPr lang="en-AU"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AU"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7" name="Date Placeholder 6"/>
          <p:cNvSpPr>
            <a:spLocks noGrp="1"/>
          </p:cNvSpPr>
          <p:nvPr>
            <p:ph type="dt" sz="half" idx="10"/>
          </p:nvPr>
        </p:nvSpPr>
        <p:spPr/>
        <p:txBody>
          <a:bodyPr/>
          <a:lstStyle/>
          <a:p>
            <a:fld id="{2FB028A5-F8C9-7247-9853-E0C8C618FA8A}" type="datetimeFigureOut">
              <a:rPr lang="en-US" smtClean="0"/>
              <a:t>3/26/2015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361990219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a:prstGeom prst="rect">
            <a:avLst/>
          </a:prstGeom>
        </p:spPr>
        <p:txBody>
          <a:bodyPr/>
          <a:lstStyle/>
          <a:p>
            <a:r>
              <a:rPr lang="en-AU" smtClean="0"/>
              <a:t>Click to edit Master title style</a:t>
            </a:r>
            <a:endParaRPr lang="en-US"/>
          </a:p>
        </p:txBody>
      </p:sp>
      <p:sp>
        <p:nvSpPr>
          <p:cNvPr id="3" name="Date Placeholder 2"/>
          <p:cNvSpPr>
            <a:spLocks noGrp="1"/>
          </p:cNvSpPr>
          <p:nvPr>
            <p:ph type="dt" sz="half" idx="10"/>
          </p:nvPr>
        </p:nvSpPr>
        <p:spPr/>
        <p:txBody>
          <a:bodyPr/>
          <a:lstStyle/>
          <a:p>
            <a:fld id="{2FB028A5-F8C9-7247-9853-E0C8C618FA8A}" type="datetimeFigureOut">
              <a:rPr lang="en-US" smtClean="0"/>
              <a:t>3/26/2015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395248767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FB028A5-F8C9-7247-9853-E0C8C618FA8A}" type="datetimeFigureOut">
              <a:rPr lang="en-US" smtClean="0"/>
              <a:t>3/26/2015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266566825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a:prstGeom prst="rect">
            <a:avLst/>
          </a:prstGeom>
        </p:spPr>
        <p:txBody>
          <a:bodyPr anchor="b"/>
          <a:lstStyle>
            <a:lvl1pPr algn="l">
              <a:defRPr sz="2000" b="1"/>
            </a:lvl1pPr>
          </a:lstStyle>
          <a:p>
            <a:r>
              <a:rPr lang="en-AU"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FB028A5-F8C9-7247-9853-E0C8C618FA8A}"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102472683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a:prstGeom prst="rect">
            <a:avLst/>
          </a:prstGeom>
        </p:spPr>
        <p:txBody>
          <a:bodyPr anchor="b"/>
          <a:lstStyle>
            <a:lvl1pPr algn="l">
              <a:defRPr sz="2000" b="1"/>
            </a:lvl1pPr>
          </a:lstStyle>
          <a:p>
            <a:r>
              <a:rPr lang="en-AU"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AU" smtClean="0"/>
              <a:t>Click to edit Master text styles</a:t>
            </a:r>
          </a:p>
        </p:txBody>
      </p:sp>
      <p:sp>
        <p:nvSpPr>
          <p:cNvPr id="5" name="Date Placeholder 4"/>
          <p:cNvSpPr>
            <a:spLocks noGrp="1"/>
          </p:cNvSpPr>
          <p:nvPr>
            <p:ph type="dt" sz="half" idx="10"/>
          </p:nvPr>
        </p:nvSpPr>
        <p:spPr/>
        <p:txBody>
          <a:bodyPr/>
          <a:lstStyle/>
          <a:p>
            <a:fld id="{2FB028A5-F8C9-7247-9853-E0C8C618FA8A}" type="datetimeFigureOut">
              <a:rPr lang="en-US" smtClean="0"/>
              <a:t>3/26/2015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86B6D78-D6A3-3445-B25E-FDA4C035069F}" type="slidenum">
              <a:rPr lang="en-US" smtClean="0"/>
              <a:t>‹#›</a:t>
            </a:fld>
            <a:endParaRPr lang="en-US"/>
          </a:p>
        </p:txBody>
      </p:sp>
    </p:spTree>
    <p:extLst>
      <p:ext uri="{BB962C8B-B14F-4D97-AF65-F5344CB8AC3E}">
        <p14:creationId xmlns:p14="http://schemas.microsoft.com/office/powerpoint/2010/main" val="186910916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emf"/></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1" name="Picture 10"/>
          <p:cNvPicPr>
            <a:picLocks noChangeAspect="1"/>
          </p:cNvPicPr>
          <p:nvPr userDrawn="1"/>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AU" smtClean="0"/>
              <a:t>Click to edit Master text styles</a:t>
            </a:r>
          </a:p>
          <a:p>
            <a:pPr lvl="1"/>
            <a:r>
              <a:rPr lang="en-AU" smtClean="0"/>
              <a:t>Second level</a:t>
            </a:r>
          </a:p>
          <a:p>
            <a:pPr lvl="2"/>
            <a:r>
              <a:rPr lang="en-AU" smtClean="0"/>
              <a:t>Third level</a:t>
            </a:r>
          </a:p>
          <a:p>
            <a:pPr lvl="3"/>
            <a:r>
              <a:rPr lang="en-AU" smtClean="0"/>
              <a:t>Fourth level</a:t>
            </a:r>
          </a:p>
          <a:p>
            <a:pPr lvl="4"/>
            <a:r>
              <a:rPr lang="en-AU"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FB028A5-F8C9-7247-9853-E0C8C618FA8A}" type="datetimeFigureOut">
              <a:rPr lang="en-US" smtClean="0"/>
              <a:t>3/26/2015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86B6D78-D6A3-3445-B25E-FDA4C035069F}" type="slidenum">
              <a:rPr lang="en-US" smtClean="0"/>
              <a:t>‹#›</a:t>
            </a:fld>
            <a:endParaRPr lang="en-US"/>
          </a:p>
        </p:txBody>
      </p:sp>
      <p:sp>
        <p:nvSpPr>
          <p:cNvPr id="7" name="TextBox 6"/>
          <p:cNvSpPr txBox="1"/>
          <p:nvPr userDrawn="1"/>
        </p:nvSpPr>
        <p:spPr>
          <a:xfrm>
            <a:off x="9286946" y="800539"/>
            <a:ext cx="184666" cy="369332"/>
          </a:xfrm>
          <a:prstGeom prst="rect">
            <a:avLst/>
          </a:prstGeom>
          <a:noFill/>
        </p:spPr>
        <p:txBody>
          <a:bodyPr wrap="none" rtlCol="0">
            <a:spAutoFit/>
          </a:bodyPr>
          <a:lstStyle/>
          <a:p>
            <a:endParaRPr lang="en-US" dirty="0"/>
          </a:p>
        </p:txBody>
      </p:sp>
      <p:sp>
        <p:nvSpPr>
          <p:cNvPr id="12" name="TextBox 11"/>
          <p:cNvSpPr txBox="1"/>
          <p:nvPr userDrawn="1"/>
        </p:nvSpPr>
        <p:spPr>
          <a:xfrm>
            <a:off x="9190645" y="632004"/>
            <a:ext cx="184666" cy="369332"/>
          </a:xfrm>
          <a:prstGeom prst="rect">
            <a:avLst/>
          </a:prstGeom>
          <a:noFill/>
        </p:spPr>
        <p:txBody>
          <a:bodyPr wrap="none" rtlCol="0">
            <a:spAutoFit/>
          </a:bodyPr>
          <a:lstStyle/>
          <a:p>
            <a:endParaRPr lang="en-US" dirty="0"/>
          </a:p>
        </p:txBody>
      </p:sp>
      <p:sp>
        <p:nvSpPr>
          <p:cNvPr id="10" name="TextBox 9"/>
          <p:cNvSpPr txBox="1"/>
          <p:nvPr userDrawn="1"/>
        </p:nvSpPr>
        <p:spPr>
          <a:xfrm>
            <a:off x="10731500" y="1778000"/>
            <a:ext cx="184666" cy="369332"/>
          </a:xfrm>
          <a:prstGeom prst="rect">
            <a:avLst/>
          </a:prstGeom>
          <a:noFill/>
        </p:spPr>
        <p:txBody>
          <a:bodyPr wrap="none" rtlCol="0">
            <a:spAutoFit/>
          </a:bodyPr>
          <a:lstStyle/>
          <a:p>
            <a:endParaRPr lang="en-US" dirty="0"/>
          </a:p>
        </p:txBody>
      </p:sp>
      <p:pic>
        <p:nvPicPr>
          <p:cNvPr id="13" name="Picture 12"/>
          <p:cNvPicPr>
            <a:picLocks noChangeAspect="1"/>
          </p:cNvPicPr>
          <p:nvPr userDrawn="1"/>
        </p:nvPicPr>
        <p:blipFill>
          <a:blip r:embed="rId14"/>
          <a:stretch>
            <a:fillRect/>
          </a:stretch>
        </p:blipFill>
        <p:spPr>
          <a:xfrm>
            <a:off x="7117761" y="321589"/>
            <a:ext cx="1713421" cy="605341"/>
          </a:xfrm>
          <a:prstGeom prst="rect">
            <a:avLst/>
          </a:prstGeom>
        </p:spPr>
      </p:pic>
    </p:spTree>
    <p:extLst>
      <p:ext uri="{BB962C8B-B14F-4D97-AF65-F5344CB8AC3E}">
        <p14:creationId xmlns:p14="http://schemas.microsoft.com/office/powerpoint/2010/main" val="420957001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2.xml"/><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2.xml"/><Relationship Id="rId5" Type="http://schemas.openxmlformats.org/officeDocument/2006/relationships/image" Target="../media/image4.png"/><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1.jpg"/><Relationship Id="rId2" Type="http://schemas.openxmlformats.org/officeDocument/2006/relationships/notesSlide" Target="../notesSlides/notesSlide21.xml"/><Relationship Id="rId1" Type="http://schemas.openxmlformats.org/officeDocument/2006/relationships/slideLayout" Target="../slideLayouts/slideLayout6.xml"/><Relationship Id="rId4" Type="http://schemas.openxmlformats.org/officeDocument/2006/relationships/image" Target="../media/image22.jpg"/></Relationships>
</file>

<file path=ppt/slides/_rels/slide24.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22.xml"/><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hyperlink" Target="https://www.youtube.com/watch?v=V6DSu3IfRlo" TargetMode="External"/><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xml"/><Relationship Id="rId1" Type="http://schemas.openxmlformats.org/officeDocument/2006/relationships/vmlDrawing" Target="../drawings/vmlDrawing1.vml"/><Relationship Id="rId6" Type="http://schemas.openxmlformats.org/officeDocument/2006/relationships/image" Target="../media/image5.png"/><Relationship Id="rId5" Type="http://schemas.openxmlformats.org/officeDocument/2006/relationships/package" Target="../embeddings/Microsoft_Word_Document1.docx"/><Relationship Id="rId4" Type="http://schemas.openxmlformats.org/officeDocument/2006/relationships/oleObject" Target="../embeddings/oleObject1.bin"/></Relationships>
</file>

<file path=ppt/slides/_rels/slide5.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7.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8.xml.rels><?xml version="1.0" encoding="UTF-8" standalone="yes"?>
<Relationships xmlns="http://schemas.openxmlformats.org/package/2006/relationships"><Relationship Id="rId3" Type="http://schemas.openxmlformats.org/officeDocument/2006/relationships/hyperlink" Target="http://www.fbpagehosting.net/evolution-of-students/" TargetMode="External"/><Relationship Id="rId2" Type="http://schemas.openxmlformats.org/officeDocument/2006/relationships/notesSlide" Target="../notesSlides/notesSlide8.xml"/><Relationship Id="rId1" Type="http://schemas.openxmlformats.org/officeDocument/2006/relationships/slideLayout" Target="../slideLayouts/slideLayout2.xml"/><Relationship Id="rId5" Type="http://schemas.openxmlformats.org/officeDocument/2006/relationships/image" Target="../media/image12.png"/><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392186" y="709609"/>
            <a:ext cx="7881697" cy="4172835"/>
          </a:xfrm>
        </p:spPr>
        <p:txBody>
          <a:bodyPr/>
          <a:lstStyle/>
          <a:p>
            <a:r>
              <a:rPr lang="en-US" sz="2400" dirty="0">
                <a:solidFill>
                  <a:srgbClr val="FF0000"/>
                </a:solidFill>
              </a:rPr>
              <a:t>Assessment Practice and Technology Enhanced </a:t>
            </a:r>
            <a:r>
              <a:rPr lang="en-US" sz="2400" dirty="0" smtClean="0">
                <a:solidFill>
                  <a:srgbClr val="FF0000"/>
                </a:solidFill>
              </a:rPr>
              <a:t>Learning</a:t>
            </a: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rPr>
              <a:t/>
            </a:r>
            <a:br>
              <a:rPr lang="en-US" dirty="0" smtClean="0">
                <a:solidFill>
                  <a:srgbClr val="FF0000"/>
                </a:solidFill>
              </a:rPr>
            </a:br>
            <a:r>
              <a:rPr lang="en-US" dirty="0" smtClean="0">
                <a:solidFill>
                  <a:srgbClr val="FF0000"/>
                </a:solidFill>
                <a:latin typeface="Bodoni 72 Smallcaps Book"/>
                <a:cs typeface="Bodoni 72 Smallcaps Book"/>
              </a:rPr>
              <a:t>Educational Futures</a:t>
            </a:r>
            <a:endParaRPr lang="en-US" sz="6000" dirty="0">
              <a:solidFill>
                <a:srgbClr val="FF0000"/>
              </a:solidFill>
              <a:latin typeface="Bodoni 72 Smallcaps Book"/>
              <a:cs typeface="Bodoni 72 Smallcaps Book"/>
            </a:endParaRPr>
          </a:p>
        </p:txBody>
      </p:sp>
    </p:spTree>
    <p:extLst>
      <p:ext uri="{BB962C8B-B14F-4D97-AF65-F5344CB8AC3E}">
        <p14:creationId xmlns:p14="http://schemas.microsoft.com/office/powerpoint/2010/main" val="3741495421"/>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600" y="1189038"/>
            <a:ext cx="8229600" cy="1503362"/>
          </a:xfrm>
        </p:spPr>
        <p:txBody>
          <a:bodyPr/>
          <a:lstStyle/>
          <a:p>
            <a:r>
              <a:rPr lang="en-US" sz="3200" dirty="0"/>
              <a:t>Excellent technologies become seamlessly embedded into life. They support life, rather than </a:t>
            </a:r>
            <a:r>
              <a:rPr lang="en-US" sz="3200" dirty="0" smtClean="0"/>
              <a:t>directing or regimenting </a:t>
            </a:r>
            <a:r>
              <a:rPr lang="en-US" sz="3200" dirty="0"/>
              <a:t>it</a:t>
            </a:r>
          </a:p>
        </p:txBody>
      </p:sp>
      <p:pic>
        <p:nvPicPr>
          <p:cNvPr id="4" name="Content Placeholder 3" descr="Macintosh HD:Users:kasouter:Desktop:Screen Shot 2014-11-27 at 11.35.56 pm.png"/>
          <p:cNvPicPr>
            <a:picLocks noGrp="1"/>
          </p:cNvPicPr>
          <p:nvPr>
            <p:ph idx="1"/>
          </p:nvPr>
        </p:nvPicPr>
        <p:blipFill>
          <a:blip r:embed="rId3">
            <a:extLst>
              <a:ext uri="{28A0092B-C50C-407E-A947-70E740481C1C}">
                <a14:useLocalDpi xmlns:a14="http://schemas.microsoft.com/office/drawing/2010/main" val="0"/>
              </a:ext>
            </a:extLst>
          </a:blip>
          <a:srcRect t="7644" b="7644"/>
          <a:stretch>
            <a:fillRect/>
          </a:stretch>
        </p:blipFill>
        <p:spPr bwMode="auto">
          <a:xfrm>
            <a:off x="4305300" y="3073400"/>
            <a:ext cx="4533900" cy="2608263"/>
          </a:xfrm>
          <a:prstGeom prst="rect">
            <a:avLst/>
          </a:prstGeom>
          <a:noFill/>
          <a:ln>
            <a:noFill/>
          </a:ln>
        </p:spPr>
      </p:pic>
      <p:pic>
        <p:nvPicPr>
          <p:cNvPr id="5" name="Picture 4" descr="Macintosh HD:Users:kasouter:Desktop:Screen Shot 2014-11-30 at 1.19.54 pm.png"/>
          <p:cNvPicPr/>
          <p:nvPr/>
        </p:nvPicPr>
        <p:blipFill>
          <a:blip r:embed="rId4">
            <a:extLst>
              <a:ext uri="{28A0092B-C50C-407E-A947-70E740481C1C}">
                <a14:useLocalDpi xmlns:a14="http://schemas.microsoft.com/office/drawing/2010/main" val="0"/>
              </a:ext>
            </a:extLst>
          </a:blip>
          <a:srcRect/>
          <a:stretch>
            <a:fillRect/>
          </a:stretch>
        </p:blipFill>
        <p:spPr bwMode="auto">
          <a:xfrm>
            <a:off x="960535" y="3005435"/>
            <a:ext cx="2874865" cy="1972965"/>
          </a:xfrm>
          <a:prstGeom prst="rect">
            <a:avLst/>
          </a:prstGeom>
          <a:noFill/>
          <a:ln>
            <a:noFill/>
          </a:ln>
        </p:spPr>
      </p:pic>
      <p:sp>
        <p:nvSpPr>
          <p:cNvPr id="7" name="Rectangle 6"/>
          <p:cNvSpPr/>
          <p:nvPr/>
        </p:nvSpPr>
        <p:spPr>
          <a:xfrm>
            <a:off x="1435100" y="1087734"/>
            <a:ext cx="6400800" cy="369332"/>
          </a:xfrm>
          <a:prstGeom prst="rect">
            <a:avLst/>
          </a:prstGeom>
        </p:spPr>
        <p:txBody>
          <a:bodyPr wrap="square">
            <a:spAutoFit/>
          </a:bodyPr>
          <a:lstStyle/>
          <a:p>
            <a:r>
              <a:rPr lang="en-US" dirty="0" smtClean="0"/>
              <a:t>. </a:t>
            </a:r>
            <a:endParaRPr lang="en-US" dirty="0"/>
          </a:p>
        </p:txBody>
      </p:sp>
    </p:spTree>
    <p:extLst>
      <p:ext uri="{BB962C8B-B14F-4D97-AF65-F5344CB8AC3E}">
        <p14:creationId xmlns:p14="http://schemas.microsoft.com/office/powerpoint/2010/main" val="153736067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40933"/>
            <a:ext cx="7772400" cy="2059517"/>
          </a:xfrm>
        </p:spPr>
        <p:txBody>
          <a:bodyPr/>
          <a:lstStyle/>
          <a:p>
            <a:r>
              <a:rPr lang="en-US" dirty="0" smtClean="0"/>
              <a:t>In fact, there is evidence that the everyday use of excellent technologies</a:t>
            </a:r>
            <a:endParaRPr lang="en-US" dirty="0"/>
          </a:p>
        </p:txBody>
      </p:sp>
      <p:sp>
        <p:nvSpPr>
          <p:cNvPr id="3" name="Subtitle 2"/>
          <p:cNvSpPr>
            <a:spLocks noGrp="1"/>
          </p:cNvSpPr>
          <p:nvPr>
            <p:ph type="subTitle" idx="1"/>
          </p:nvPr>
        </p:nvSpPr>
        <p:spPr>
          <a:xfrm>
            <a:off x="1557866" y="4216400"/>
            <a:ext cx="6214533" cy="1422400"/>
          </a:xfrm>
        </p:spPr>
        <p:txBody>
          <a:bodyPr/>
          <a:lstStyle/>
          <a:p>
            <a:r>
              <a:rPr lang="en-US" dirty="0" smtClean="0"/>
              <a:t>can be much lamer than that…</a:t>
            </a:r>
            <a:endParaRPr lang="en-US" dirty="0"/>
          </a:p>
        </p:txBody>
      </p:sp>
    </p:spTree>
    <p:extLst>
      <p:ext uri="{BB962C8B-B14F-4D97-AF65-F5344CB8AC3E}">
        <p14:creationId xmlns:p14="http://schemas.microsoft.com/office/powerpoint/2010/main" val="1073027082"/>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smtClean="0"/>
              <a:t>Famous question:</a:t>
            </a:r>
            <a:br>
              <a:rPr lang="en-US" dirty="0" smtClean="0"/>
            </a:br>
            <a:r>
              <a:rPr lang="en-US" sz="2000" dirty="0"/>
              <a:t>What would be the hardest to explain to the 1950's?</a:t>
            </a:r>
          </a:p>
        </p:txBody>
      </p:sp>
      <p:sp>
        <p:nvSpPr>
          <p:cNvPr id="5" name="Content Placeholder 4"/>
          <p:cNvSpPr>
            <a:spLocks noGrp="1"/>
          </p:cNvSpPr>
          <p:nvPr>
            <p:ph sz="half" idx="1"/>
          </p:nvPr>
        </p:nvSpPr>
        <p:spPr>
          <a:xfrm>
            <a:off x="457200" y="1600200"/>
            <a:ext cx="3877733" cy="3767667"/>
          </a:xfrm>
        </p:spPr>
        <p:txBody>
          <a:bodyPr>
            <a:normAutofit lnSpcReduction="10000"/>
          </a:bodyPr>
          <a:lstStyle/>
          <a:p>
            <a:pPr marL="0" indent="0" algn="ctr">
              <a:buNone/>
            </a:pPr>
            <a:r>
              <a:rPr lang="en-US" i="1" dirty="0"/>
              <a:t>I possess a device, in my pocket, that is capable of accessing the entirety of information known to man. </a:t>
            </a:r>
          </a:p>
          <a:p>
            <a:pPr marL="0" indent="0" algn="ctr">
              <a:buNone/>
            </a:pPr>
            <a:r>
              <a:rPr lang="en-US" i="1" dirty="0"/>
              <a:t>I use it to look at pictures of cats and get in arguments with strangers.</a:t>
            </a:r>
            <a:endParaRPr lang="en-US" dirty="0"/>
          </a:p>
        </p:txBody>
      </p:sp>
      <p:pic>
        <p:nvPicPr>
          <p:cNvPr id="7" name="Content Placeholder 6" descr="Screen Shot 2015-03-24 at 12.53.36 pm.png"/>
          <p:cNvPicPr>
            <a:picLocks noGrp="1" noChangeAspect="1"/>
          </p:cNvPicPr>
          <p:nvPr>
            <p:ph sz="half" idx="2"/>
          </p:nvPr>
        </p:nvPicPr>
        <p:blipFill>
          <a:blip r:embed="rId3">
            <a:extLst>
              <a:ext uri="{28A0092B-C50C-407E-A947-70E740481C1C}">
                <a14:useLocalDpi xmlns:a14="http://schemas.microsoft.com/office/drawing/2010/main" val="0"/>
              </a:ext>
            </a:extLst>
          </a:blip>
          <a:srcRect l="12170" r="12170"/>
          <a:stretch>
            <a:fillRect/>
          </a:stretch>
        </p:blipFill>
        <p:spPr>
          <a:xfrm>
            <a:off x="4766734" y="1417638"/>
            <a:ext cx="4038600" cy="4525963"/>
          </a:xfrm>
        </p:spPr>
      </p:pic>
    </p:spTree>
    <p:extLst>
      <p:ext uri="{BB962C8B-B14F-4D97-AF65-F5344CB8AC3E}">
        <p14:creationId xmlns:p14="http://schemas.microsoft.com/office/powerpoint/2010/main" val="2568126741"/>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73100"/>
            <a:ext cx="6286500" cy="1579033"/>
          </a:xfrm>
        </p:spPr>
        <p:txBody>
          <a:bodyPr/>
          <a:lstStyle/>
          <a:p>
            <a:r>
              <a:rPr lang="en-US" sz="3200" dirty="0" smtClean="0"/>
              <a:t>Future technologies are invariably imagined </a:t>
            </a:r>
            <a:r>
              <a:rPr lang="en-US" sz="3200" dirty="0"/>
              <a:t>as offering more chances to be deeply serious</a:t>
            </a:r>
            <a:r>
              <a:rPr lang="en-US" sz="3200" dirty="0" smtClean="0"/>
              <a:t>:</a:t>
            </a:r>
            <a:endParaRPr lang="en-US" sz="3200" dirty="0"/>
          </a:p>
        </p:txBody>
      </p:sp>
      <p:sp>
        <p:nvSpPr>
          <p:cNvPr id="3" name="Content Placeholder 2"/>
          <p:cNvSpPr>
            <a:spLocks noGrp="1"/>
          </p:cNvSpPr>
          <p:nvPr>
            <p:ph idx="1"/>
          </p:nvPr>
        </p:nvSpPr>
        <p:spPr>
          <a:xfrm>
            <a:off x="723900" y="2425700"/>
            <a:ext cx="7962900" cy="3192463"/>
          </a:xfrm>
        </p:spPr>
        <p:txBody>
          <a:bodyPr/>
          <a:lstStyle/>
          <a:p>
            <a:r>
              <a:rPr lang="en-US" dirty="0" smtClean="0"/>
              <a:t>Radio/ movies/television/the internet were </a:t>
            </a:r>
            <a:r>
              <a:rPr lang="en-US" dirty="0"/>
              <a:t>going to educate the </a:t>
            </a:r>
            <a:r>
              <a:rPr lang="en-US" dirty="0" smtClean="0"/>
              <a:t>masses</a:t>
            </a:r>
          </a:p>
          <a:p>
            <a:r>
              <a:rPr lang="en-US" dirty="0" smtClean="0"/>
              <a:t> </a:t>
            </a:r>
            <a:r>
              <a:rPr lang="en-US" dirty="0"/>
              <a:t>G</a:t>
            </a:r>
            <a:r>
              <a:rPr lang="en-US" dirty="0" smtClean="0"/>
              <a:t>oogle </a:t>
            </a:r>
            <a:r>
              <a:rPr lang="en-US" dirty="0"/>
              <a:t>glasses will power real-time </a:t>
            </a:r>
            <a:r>
              <a:rPr lang="en-US" dirty="0" smtClean="0"/>
              <a:t>research</a:t>
            </a:r>
          </a:p>
          <a:p>
            <a:r>
              <a:rPr lang="en-US" dirty="0" smtClean="0"/>
              <a:t>Gaming will be harnessed for seriousness</a:t>
            </a:r>
          </a:p>
          <a:p>
            <a:endParaRPr lang="en-US" dirty="0"/>
          </a:p>
        </p:txBody>
      </p:sp>
    </p:spTree>
    <p:extLst>
      <p:ext uri="{BB962C8B-B14F-4D97-AF65-F5344CB8AC3E}">
        <p14:creationId xmlns:p14="http://schemas.microsoft.com/office/powerpoint/2010/main" val="755578868"/>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069571"/>
            <a:ext cx="8229600" cy="2383896"/>
          </a:xfrm>
        </p:spPr>
        <p:txBody>
          <a:bodyPr/>
          <a:lstStyle/>
          <a:p>
            <a:r>
              <a:rPr lang="en-US" dirty="0" smtClean="0"/>
              <a:t>How do future imaginings impinge on the  present?</a:t>
            </a:r>
            <a:endParaRPr lang="en-US" dirty="0"/>
          </a:p>
        </p:txBody>
      </p:sp>
    </p:spTree>
    <p:extLst>
      <p:ext uri="{BB962C8B-B14F-4D97-AF65-F5344CB8AC3E}">
        <p14:creationId xmlns:p14="http://schemas.microsoft.com/office/powerpoint/2010/main" val="3151433015"/>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248400" cy="1977496"/>
          </a:xfrm>
        </p:spPr>
        <p:txBody>
          <a:bodyPr/>
          <a:lstStyle/>
          <a:p>
            <a:r>
              <a:rPr lang="en-US" sz="4000" dirty="0"/>
              <a:t>H</a:t>
            </a:r>
            <a:r>
              <a:rPr lang="en-US" sz="4000" dirty="0" smtClean="0"/>
              <a:t>ow </a:t>
            </a:r>
            <a:r>
              <a:rPr lang="en-US" sz="4000" dirty="0"/>
              <a:t>is all of this this playing out in Higher Education?</a:t>
            </a:r>
            <a:r>
              <a:rPr lang="en-AU" sz="4000" dirty="0"/>
              <a:t/>
            </a:r>
            <a:br>
              <a:rPr lang="en-AU" sz="4000" dirty="0"/>
            </a:br>
            <a:endParaRPr lang="en-US" sz="4000" dirty="0"/>
          </a:p>
        </p:txBody>
      </p:sp>
      <p:sp>
        <p:nvSpPr>
          <p:cNvPr id="3" name="Content Placeholder 2"/>
          <p:cNvSpPr>
            <a:spLocks noGrp="1"/>
          </p:cNvSpPr>
          <p:nvPr>
            <p:ph idx="1"/>
          </p:nvPr>
        </p:nvSpPr>
        <p:spPr>
          <a:xfrm>
            <a:off x="745067" y="2387599"/>
            <a:ext cx="7941732" cy="3433762"/>
          </a:xfrm>
        </p:spPr>
        <p:txBody>
          <a:bodyPr>
            <a:normAutofit/>
          </a:bodyPr>
          <a:lstStyle/>
          <a:p>
            <a:pPr marL="0" indent="0">
              <a:buNone/>
            </a:pPr>
            <a:r>
              <a:rPr lang="en-US" dirty="0" smtClean="0"/>
              <a:t>It’s </a:t>
            </a:r>
            <a:r>
              <a:rPr lang="en-US" dirty="0"/>
              <a:t>not all about how we teach and learn. Higher Education is under stress in many ways. </a:t>
            </a:r>
            <a:endParaRPr lang="en-US" dirty="0" smtClean="0"/>
          </a:p>
          <a:p>
            <a:pPr lvl="1"/>
            <a:r>
              <a:rPr lang="en-US" dirty="0"/>
              <a:t>industrial problems, such as a rapidly growing underclass of adjuncts, one of who recently described suicide as her retirement plan (Scott 2014)</a:t>
            </a:r>
            <a:r>
              <a:rPr lang="en-AU" dirty="0"/>
              <a:t> </a:t>
            </a:r>
            <a:endParaRPr lang="en-AU" dirty="0" smtClean="0"/>
          </a:p>
          <a:p>
            <a:pPr lvl="1"/>
            <a:endParaRPr lang="en-US" dirty="0"/>
          </a:p>
        </p:txBody>
      </p:sp>
    </p:spTree>
    <p:extLst>
      <p:ext uri="{BB962C8B-B14F-4D97-AF65-F5344CB8AC3E}">
        <p14:creationId xmlns:p14="http://schemas.microsoft.com/office/powerpoint/2010/main" val="451905998"/>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40267" y="1057633"/>
            <a:ext cx="8229600" cy="4525963"/>
          </a:xfrm>
        </p:spPr>
        <p:txBody>
          <a:bodyPr/>
          <a:lstStyle/>
          <a:p>
            <a:pPr lvl="1"/>
            <a:r>
              <a:rPr lang="en-US" dirty="0"/>
              <a:t>Criminality shadows many institutions, such as a ‘rape culture’(White House task Force 2014</a:t>
            </a:r>
            <a:r>
              <a:rPr lang="en-US" dirty="0" smtClean="0"/>
              <a:t>)</a:t>
            </a:r>
          </a:p>
          <a:p>
            <a:pPr lvl="1"/>
            <a:r>
              <a:rPr lang="en-US" dirty="0"/>
              <a:t>sexual and academic scandals in professional athletics (Luther, 2013, Gurney and Willingham 2014). </a:t>
            </a:r>
            <a:r>
              <a:rPr lang="en-AU" dirty="0" smtClean="0"/>
              <a:t> </a:t>
            </a:r>
          </a:p>
          <a:p>
            <a:pPr lvl="1"/>
            <a:r>
              <a:rPr lang="en-US" dirty="0"/>
              <a:t>There is a growing level of student debt (</a:t>
            </a:r>
            <a:r>
              <a:rPr lang="en-US" dirty="0" err="1"/>
              <a:t>Selingo</a:t>
            </a:r>
            <a:r>
              <a:rPr lang="en-US" dirty="0"/>
              <a:t>, 2013). </a:t>
            </a:r>
            <a:endParaRPr lang="en-US" dirty="0" smtClean="0"/>
          </a:p>
          <a:p>
            <a:pPr lvl="1"/>
            <a:r>
              <a:rPr lang="en-US" dirty="0" smtClean="0"/>
              <a:t>Grades may be systematically </a:t>
            </a:r>
            <a:r>
              <a:rPr lang="en-US" dirty="0"/>
              <a:t>inflated (Arum and </a:t>
            </a:r>
            <a:r>
              <a:rPr lang="en-US" dirty="0" err="1"/>
              <a:t>Roska</a:t>
            </a:r>
            <a:r>
              <a:rPr lang="en-US" dirty="0"/>
              <a:t> 2011). </a:t>
            </a:r>
            <a:endParaRPr lang="en-AU" dirty="0"/>
          </a:p>
          <a:p>
            <a:pPr lvl="1"/>
            <a:endParaRPr lang="en-US" dirty="0"/>
          </a:p>
        </p:txBody>
      </p:sp>
    </p:spTree>
    <p:extLst>
      <p:ext uri="{BB962C8B-B14F-4D97-AF65-F5344CB8AC3E}">
        <p14:creationId xmlns:p14="http://schemas.microsoft.com/office/powerpoint/2010/main" val="1158443290"/>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2"/>
          <a:srcRect/>
          <a:stretch/>
        </p:blipFill>
        <p:spPr>
          <a:xfrm>
            <a:off x="5635134" y="2626480"/>
            <a:ext cx="3508866" cy="3660917"/>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9" name="Picture 8"/>
          <p:cNvPicPr>
            <a:picLocks noChangeAspect="1"/>
          </p:cNvPicPr>
          <p:nvPr/>
        </p:nvPicPr>
        <p:blipFill>
          <a:blip r:embed="rId3"/>
          <a:stretch>
            <a:fillRect/>
          </a:stretch>
        </p:blipFill>
        <p:spPr>
          <a:xfrm>
            <a:off x="0" y="49199"/>
            <a:ext cx="6129867" cy="4549511"/>
          </a:xfrm>
          <a:prstGeom prst="rect">
            <a:avLst/>
          </a:prstGeom>
        </p:spPr>
      </p:pic>
      <p:sp>
        <p:nvSpPr>
          <p:cNvPr id="3" name="Content Placeholder 2"/>
          <p:cNvSpPr>
            <a:spLocks noGrp="1"/>
          </p:cNvSpPr>
          <p:nvPr>
            <p:ph idx="1"/>
          </p:nvPr>
        </p:nvSpPr>
        <p:spPr>
          <a:xfrm>
            <a:off x="1337731" y="4276976"/>
            <a:ext cx="4047069" cy="1197136"/>
          </a:xfrm>
        </p:spPr>
        <p:txBody>
          <a:bodyPr>
            <a:normAutofit fontScale="40000" lnSpcReduction="20000"/>
          </a:bodyPr>
          <a:lstStyle/>
          <a:p>
            <a:pPr marL="0" indent="0" algn="r">
              <a:buNone/>
            </a:pPr>
            <a:endParaRPr lang="en-US" sz="4200" dirty="0" smtClean="0"/>
          </a:p>
          <a:p>
            <a:pPr marL="0" indent="0">
              <a:buNone/>
            </a:pPr>
            <a:r>
              <a:rPr lang="en-US" sz="6400" dirty="0" smtClean="0"/>
              <a:t>“Pearson, always watching”</a:t>
            </a:r>
          </a:p>
          <a:p>
            <a:pPr marL="0" indent="0">
              <a:buNone/>
            </a:pPr>
            <a:r>
              <a:rPr lang="en-US" sz="6400" dirty="0"/>
              <a:t>G</a:t>
            </a:r>
            <a:r>
              <a:rPr lang="en-US" sz="6400" dirty="0" smtClean="0"/>
              <a:t>uardian, 19/3/15</a:t>
            </a:r>
          </a:p>
          <a:p>
            <a:pPr marL="0" indent="0" algn="r">
              <a:buNone/>
            </a:pPr>
            <a:endParaRPr lang="en-US" sz="6400" dirty="0" smtClean="0"/>
          </a:p>
          <a:p>
            <a:pPr marL="0" indent="0" algn="r">
              <a:buNone/>
            </a:pPr>
            <a:endParaRPr lang="en-US" dirty="0">
              <a:solidFill>
                <a:schemeClr val="bg1"/>
              </a:solidFill>
            </a:endParaRPr>
          </a:p>
          <a:p>
            <a:endParaRPr lang="en-US" dirty="0"/>
          </a:p>
        </p:txBody>
      </p:sp>
      <p:sp>
        <p:nvSpPr>
          <p:cNvPr id="7" name="TextBox 6"/>
          <p:cNvSpPr txBox="1"/>
          <p:nvPr/>
        </p:nvSpPr>
        <p:spPr>
          <a:xfrm>
            <a:off x="6163733" y="1241485"/>
            <a:ext cx="3098800" cy="1384995"/>
          </a:xfrm>
          <a:prstGeom prst="rect">
            <a:avLst/>
          </a:prstGeom>
          <a:noFill/>
        </p:spPr>
        <p:txBody>
          <a:bodyPr wrap="square" rtlCol="0">
            <a:spAutoFit/>
          </a:bodyPr>
          <a:lstStyle/>
          <a:p>
            <a:r>
              <a:rPr lang="en-US" sz="2800" dirty="0" smtClean="0"/>
              <a:t>… teaching morphing into surveillance?</a:t>
            </a:r>
            <a:endParaRPr lang="en-US" sz="2800" dirty="0"/>
          </a:p>
        </p:txBody>
      </p:sp>
      <p:sp>
        <p:nvSpPr>
          <p:cNvPr id="10" name="TextBox 9"/>
          <p:cNvSpPr txBox="1"/>
          <p:nvPr/>
        </p:nvSpPr>
        <p:spPr>
          <a:xfrm>
            <a:off x="6163733" y="6287397"/>
            <a:ext cx="2355370" cy="369332"/>
          </a:xfrm>
          <a:prstGeom prst="rect">
            <a:avLst/>
          </a:prstGeom>
          <a:noFill/>
        </p:spPr>
        <p:txBody>
          <a:bodyPr wrap="none" rtlCol="0">
            <a:spAutoFit/>
          </a:bodyPr>
          <a:lstStyle/>
          <a:p>
            <a:r>
              <a:rPr lang="en-US" dirty="0">
                <a:solidFill>
                  <a:srgbClr val="FFFFFF"/>
                </a:solidFill>
              </a:rPr>
              <a:t>#</a:t>
            </a:r>
            <a:r>
              <a:rPr lang="en-US" dirty="0" err="1">
                <a:solidFill>
                  <a:srgbClr val="FFFFFF"/>
                </a:solidFill>
              </a:rPr>
              <a:t>MonitoredByPearson</a:t>
            </a:r>
            <a:r>
              <a:rPr lang="en-US" dirty="0"/>
              <a:t>.</a:t>
            </a:r>
          </a:p>
        </p:txBody>
      </p:sp>
    </p:spTree>
    <p:extLst>
      <p:ext uri="{BB962C8B-B14F-4D97-AF65-F5344CB8AC3E}">
        <p14:creationId xmlns:p14="http://schemas.microsoft.com/office/powerpoint/2010/main" val="3990874505"/>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457200" y="914400"/>
            <a:ext cx="8229600" cy="4788429"/>
          </a:xfrm>
        </p:spPr>
        <p:txBody>
          <a:bodyPr>
            <a:normAutofit/>
          </a:bodyPr>
          <a:lstStyle/>
          <a:p>
            <a:pPr marL="0" indent="0">
              <a:buNone/>
            </a:pPr>
            <a:r>
              <a:rPr lang="en-US" dirty="0" smtClean="0"/>
              <a:t>“Pearson </a:t>
            </a:r>
            <a:r>
              <a:rPr lang="en-US" dirty="0"/>
              <a:t>is involved in social media monitoring, as is almost every major corporation, not because they care about students. It’s because they care about their brand. They care about their intellectual property. Corporations like Pearson monitor social media, in part, so they can provide customer service. Pearson monitors social media so it can glean insights based on social media sentiment about its brand</a:t>
            </a:r>
            <a:r>
              <a:rPr lang="en-US" dirty="0" smtClean="0"/>
              <a:t>.” </a:t>
            </a:r>
            <a:endParaRPr lang="en-US" dirty="0"/>
          </a:p>
        </p:txBody>
      </p:sp>
      <p:sp>
        <p:nvSpPr>
          <p:cNvPr id="4" name="Rectangle 3"/>
          <p:cNvSpPr/>
          <p:nvPr/>
        </p:nvSpPr>
        <p:spPr>
          <a:xfrm>
            <a:off x="4978400" y="6004467"/>
            <a:ext cx="3017435" cy="369332"/>
          </a:xfrm>
          <a:prstGeom prst="rect">
            <a:avLst/>
          </a:prstGeom>
        </p:spPr>
        <p:txBody>
          <a:bodyPr wrap="none">
            <a:spAutoFit/>
          </a:bodyPr>
          <a:lstStyle/>
          <a:p>
            <a:r>
              <a:rPr lang="en-US" dirty="0">
                <a:solidFill>
                  <a:srgbClr val="FFFFFF"/>
                </a:solidFill>
              </a:rPr>
              <a:t>Audrey </a:t>
            </a:r>
            <a:r>
              <a:rPr lang="en-US" dirty="0" smtClean="0">
                <a:solidFill>
                  <a:srgbClr val="FFFFFF"/>
                </a:solidFill>
              </a:rPr>
              <a:t>Watters,  17 </a:t>
            </a:r>
            <a:r>
              <a:rPr lang="en-US" dirty="0">
                <a:solidFill>
                  <a:srgbClr val="FFFFFF"/>
                </a:solidFill>
              </a:rPr>
              <a:t>Mar 2015</a:t>
            </a:r>
          </a:p>
        </p:txBody>
      </p:sp>
    </p:spTree>
    <p:extLst>
      <p:ext uri="{BB962C8B-B14F-4D97-AF65-F5344CB8AC3E}">
        <p14:creationId xmlns:p14="http://schemas.microsoft.com/office/powerpoint/2010/main" val="2581675400"/>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460905"/>
            <a:ext cx="7175500" cy="1985962"/>
          </a:xfrm>
        </p:spPr>
        <p:txBody>
          <a:bodyPr/>
          <a:lstStyle/>
          <a:p>
            <a:r>
              <a:rPr lang="en-US" sz="3200" b="1" dirty="0" smtClean="0">
                <a:latin typeface="+mn-lt"/>
              </a:rPr>
              <a:t>What are we building?</a:t>
            </a:r>
            <a:br>
              <a:rPr lang="en-US" sz="3200" b="1" dirty="0" smtClean="0">
                <a:latin typeface="+mn-lt"/>
              </a:rPr>
            </a:br>
            <a:r>
              <a:rPr lang="en-US" sz="3200" b="1" dirty="0" smtClean="0">
                <a:latin typeface="+mn-lt"/>
              </a:rPr>
              <a:t>Does blindness to context put  us in danger of  importing this joylessness into the learning futures we are building?</a:t>
            </a:r>
            <a:r>
              <a:rPr lang="en-AU" sz="4000" dirty="0" smtClean="0">
                <a:latin typeface="+mn-lt"/>
              </a:rPr>
              <a:t/>
            </a:r>
            <a:br>
              <a:rPr lang="en-AU" sz="4000" dirty="0" smtClean="0">
                <a:latin typeface="+mn-lt"/>
              </a:rPr>
            </a:br>
            <a:endParaRPr lang="en-US" sz="4000" dirty="0">
              <a:latin typeface="+mn-lt"/>
            </a:endParaRPr>
          </a:p>
        </p:txBody>
      </p:sp>
      <p:pic>
        <p:nvPicPr>
          <p:cNvPr id="4" name="Content Placeholder 3" descr="120816124301-students-stufying-story-top.jpg"/>
          <p:cNvPicPr>
            <a:picLocks noGrp="1" noChangeAspect="1"/>
          </p:cNvPicPr>
          <p:nvPr>
            <p:ph idx="1"/>
          </p:nvPr>
        </p:nvPicPr>
        <p:blipFill>
          <a:blip r:embed="rId3">
            <a:extLst>
              <a:ext uri="{28A0092B-C50C-407E-A947-70E740481C1C}">
                <a14:useLocalDpi xmlns:a14="http://schemas.microsoft.com/office/drawing/2010/main" val="0"/>
              </a:ext>
            </a:extLst>
          </a:blip>
          <a:srcRect t="3984" b="3984"/>
          <a:stretch>
            <a:fillRect/>
          </a:stretch>
        </p:blipFill>
        <p:spPr>
          <a:xfrm>
            <a:off x="1312507" y="2751666"/>
            <a:ext cx="5833359" cy="3019819"/>
          </a:xfrm>
        </p:spPr>
      </p:pic>
    </p:spTree>
    <p:extLst>
      <p:ext uri="{BB962C8B-B14F-4D97-AF65-F5344CB8AC3E}">
        <p14:creationId xmlns:p14="http://schemas.microsoft.com/office/powerpoint/2010/main" val="19146807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backgroundRemoval t="10000" b="90000" l="10000" r="90000"/>
                    </a14:imgEffect>
                  </a14:imgLayer>
                </a14:imgProps>
              </a:ext>
            </a:extLst>
          </a:blip>
          <a:stretch>
            <a:fillRect/>
          </a:stretch>
        </p:blipFill>
        <p:spPr>
          <a:xfrm>
            <a:off x="3268133" y="-2452510"/>
            <a:ext cx="7940321" cy="10587095"/>
          </a:xfrm>
          <a:prstGeom prst="rect">
            <a:avLst/>
          </a:prstGeom>
        </p:spPr>
      </p:pic>
      <p:pic>
        <p:nvPicPr>
          <p:cNvPr id="3" name="Picture 2"/>
          <p:cNvPicPr>
            <a:picLocks noChangeAspect="1"/>
          </p:cNvPicPr>
          <p:nvPr/>
        </p:nvPicPr>
        <p:blipFill rotWithShape="1">
          <a:blip r:embed="rId5"/>
          <a:srcRect l="3716" t="4658" r="16933" b="16123"/>
          <a:stretch/>
        </p:blipFill>
        <p:spPr>
          <a:xfrm>
            <a:off x="153808" y="208845"/>
            <a:ext cx="4219223" cy="5616222"/>
          </a:xfrm>
          <a:prstGeom prst="rect">
            <a:avLst/>
          </a:prstGeom>
        </p:spPr>
      </p:pic>
      <p:sp>
        <p:nvSpPr>
          <p:cNvPr id="7" name="TextBox 6"/>
          <p:cNvSpPr txBox="1"/>
          <p:nvPr/>
        </p:nvSpPr>
        <p:spPr>
          <a:xfrm>
            <a:off x="3824112" y="5032022"/>
            <a:ext cx="5319888" cy="584776"/>
          </a:xfrm>
          <a:prstGeom prst="rect">
            <a:avLst/>
          </a:prstGeom>
          <a:noFill/>
        </p:spPr>
        <p:txBody>
          <a:bodyPr wrap="square" rtlCol="0">
            <a:spAutoFit/>
          </a:bodyPr>
          <a:lstStyle/>
          <a:p>
            <a:r>
              <a:rPr lang="en-US" sz="3200" b="1" cap="all" dirty="0" smtClean="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rPr>
              <a:t>Utopias/dystopia</a:t>
            </a:r>
            <a:endParaRPr lang="en-US" sz="3200" b="1" cap="all" dirty="0">
              <a:ln w="9000" cmpd="sng">
                <a:solidFill>
                  <a:schemeClr val="accent4">
                    <a:shade val="50000"/>
                    <a:satMod val="120000"/>
                  </a:schemeClr>
                </a:solidFill>
                <a:prstDash val="solid"/>
              </a:ln>
              <a:gradFill>
                <a:gsLst>
                  <a:gs pos="0">
                    <a:schemeClr val="accent4">
                      <a:shade val="20000"/>
                      <a:satMod val="245000"/>
                    </a:schemeClr>
                  </a:gs>
                  <a:gs pos="43000">
                    <a:schemeClr val="accent4">
                      <a:satMod val="255000"/>
                    </a:schemeClr>
                  </a:gs>
                  <a:gs pos="48000">
                    <a:schemeClr val="accent4">
                      <a:shade val="85000"/>
                      <a:satMod val="255000"/>
                    </a:schemeClr>
                  </a:gs>
                  <a:gs pos="100000">
                    <a:schemeClr val="accent4">
                      <a:shade val="20000"/>
                      <a:satMod val="245000"/>
                    </a:schemeClr>
                  </a:gs>
                </a:gsLst>
                <a:lin ang="5400000"/>
              </a:gradFill>
              <a:effectLst>
                <a:reflection blurRad="12700" stA="28000" endPos="45000" dist="1000" dir="5400000" sy="-100000" algn="bl" rotWithShape="0"/>
              </a:effectLst>
            </a:endParaRPr>
          </a:p>
        </p:txBody>
      </p:sp>
    </p:spTree>
    <p:extLst>
      <p:ext uri="{BB962C8B-B14F-4D97-AF65-F5344CB8AC3E}">
        <p14:creationId xmlns:p14="http://schemas.microsoft.com/office/powerpoint/2010/main" val="367868068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Dystopias</a:t>
            </a:r>
            <a:endParaRPr lang="en-US" dirty="0"/>
          </a:p>
        </p:txBody>
      </p:sp>
      <p:pic>
        <p:nvPicPr>
          <p:cNvPr id="4" name="Content Placeholder 3" descr="dystopia-jpg-w300h217.jpg"/>
          <p:cNvPicPr>
            <a:picLocks noGrp="1" noChangeAspect="1"/>
          </p:cNvPicPr>
          <p:nvPr>
            <p:ph idx="1"/>
          </p:nvPr>
        </p:nvPicPr>
        <p:blipFill>
          <a:blip r:embed="rId3">
            <a:alphaModFix amt="60000"/>
            <a:extLst>
              <a:ext uri="{28A0092B-C50C-407E-A947-70E740481C1C}">
                <a14:useLocalDpi xmlns:a14="http://schemas.microsoft.com/office/drawing/2010/main" val="0"/>
              </a:ext>
            </a:extLst>
          </a:blip>
          <a:srcRect t="11984" b="11984"/>
          <a:stretch>
            <a:fillRect/>
          </a:stretch>
        </p:blipFill>
        <p:spPr>
          <a:xfrm>
            <a:off x="1" y="-1"/>
            <a:ext cx="9165510" cy="6062133"/>
          </a:xfrm>
        </p:spPr>
      </p:pic>
      <p:sp>
        <p:nvSpPr>
          <p:cNvPr id="5" name="Rectangle 4"/>
          <p:cNvSpPr/>
          <p:nvPr/>
        </p:nvSpPr>
        <p:spPr>
          <a:xfrm>
            <a:off x="1016000" y="1417638"/>
            <a:ext cx="7332133" cy="4031873"/>
          </a:xfrm>
          <a:prstGeom prst="rect">
            <a:avLst/>
          </a:prstGeom>
        </p:spPr>
        <p:txBody>
          <a:bodyPr wrap="square">
            <a:spAutoFit/>
          </a:bodyPr>
          <a:lstStyle/>
          <a:p>
            <a:r>
              <a:rPr lang="en-US" sz="3200" dirty="0" smtClean="0">
                <a:solidFill>
                  <a:srgbClr val="000090"/>
                </a:solidFill>
              </a:rPr>
              <a:t>Where universities repel active learners and stay </a:t>
            </a:r>
            <a:r>
              <a:rPr lang="en-US" sz="3200" dirty="0">
                <a:solidFill>
                  <a:srgbClr val="000090"/>
                </a:solidFill>
              </a:rPr>
              <a:t>prescriptive, locked into </a:t>
            </a:r>
          </a:p>
          <a:p>
            <a:pPr marL="1371600" lvl="2" indent="-457200">
              <a:buFont typeface="Arial"/>
              <a:buChar char="•"/>
            </a:pPr>
            <a:r>
              <a:rPr lang="en-US" sz="3200" dirty="0" smtClean="0">
                <a:solidFill>
                  <a:srgbClr val="000090"/>
                </a:solidFill>
              </a:rPr>
              <a:t>Stultifying compliance tasks</a:t>
            </a:r>
          </a:p>
          <a:p>
            <a:pPr marL="1371600" lvl="2" indent="-457200">
              <a:buFont typeface="Arial"/>
              <a:buChar char="•"/>
            </a:pPr>
            <a:r>
              <a:rPr lang="en-US" sz="3200" dirty="0" smtClean="0">
                <a:solidFill>
                  <a:srgbClr val="000090"/>
                </a:solidFill>
              </a:rPr>
              <a:t>Impenetrable mountains of data</a:t>
            </a:r>
          </a:p>
          <a:p>
            <a:pPr marL="1371600" lvl="2" indent="-457200">
              <a:buFont typeface="Arial"/>
              <a:buChar char="•"/>
            </a:pPr>
            <a:r>
              <a:rPr lang="en-US" sz="3200" dirty="0" smtClean="0">
                <a:solidFill>
                  <a:srgbClr val="000090"/>
                </a:solidFill>
              </a:rPr>
              <a:t>large lectures </a:t>
            </a:r>
            <a:endParaRPr lang="en-US" sz="3200" dirty="0">
              <a:solidFill>
                <a:srgbClr val="000090"/>
              </a:solidFill>
            </a:endParaRPr>
          </a:p>
          <a:p>
            <a:pPr marL="1371600" lvl="2" indent="-457200">
              <a:buFont typeface="Arial"/>
              <a:buChar char="•"/>
            </a:pPr>
            <a:r>
              <a:rPr lang="en-US" sz="3200" dirty="0">
                <a:solidFill>
                  <a:srgbClr val="000090"/>
                </a:solidFill>
              </a:rPr>
              <a:t>rules about </a:t>
            </a:r>
            <a:r>
              <a:rPr lang="en-US" sz="3200" dirty="0" smtClean="0">
                <a:solidFill>
                  <a:srgbClr val="000090"/>
                </a:solidFill>
              </a:rPr>
              <a:t>attendance </a:t>
            </a:r>
            <a:endParaRPr lang="en-US" sz="3200" dirty="0">
              <a:solidFill>
                <a:srgbClr val="000090"/>
              </a:solidFill>
            </a:endParaRPr>
          </a:p>
          <a:p>
            <a:pPr marL="1371600" lvl="2" indent="-457200">
              <a:buFont typeface="Arial"/>
              <a:buChar char="•"/>
            </a:pPr>
            <a:r>
              <a:rPr lang="en-US" sz="3200" dirty="0">
                <a:solidFill>
                  <a:srgbClr val="000090"/>
                </a:solidFill>
              </a:rPr>
              <a:t>inauthentic assessment </a:t>
            </a:r>
          </a:p>
          <a:p>
            <a:pPr marL="1371600" lvl="2" indent="-457200">
              <a:buFont typeface="Arial"/>
              <a:buChar char="•"/>
            </a:pPr>
            <a:r>
              <a:rPr lang="en-US" sz="3200" dirty="0">
                <a:solidFill>
                  <a:srgbClr val="000090"/>
                </a:solidFill>
              </a:rPr>
              <a:t>clunky enterprise systems</a:t>
            </a:r>
            <a:r>
              <a:rPr lang="en-US" dirty="0">
                <a:solidFill>
                  <a:srgbClr val="FF0000"/>
                </a:solidFill>
              </a:rPr>
              <a:t>. </a:t>
            </a:r>
          </a:p>
        </p:txBody>
      </p:sp>
    </p:spTree>
    <p:extLst>
      <p:ext uri="{BB962C8B-B14F-4D97-AF65-F5344CB8AC3E}">
        <p14:creationId xmlns:p14="http://schemas.microsoft.com/office/powerpoint/2010/main" val="4225749280"/>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199" y="274638"/>
            <a:ext cx="6333068" cy="1452562"/>
          </a:xfrm>
        </p:spPr>
        <p:txBody>
          <a:bodyPr/>
          <a:lstStyle/>
          <a:p>
            <a:r>
              <a:rPr lang="en-US" dirty="0" smtClean="0"/>
              <a:t>Dystopian universities </a:t>
            </a:r>
            <a:r>
              <a:rPr lang="en-US" dirty="0"/>
              <a:t>use technology so badly that </a:t>
            </a:r>
            <a:br>
              <a:rPr lang="en-US" dirty="0"/>
            </a:br>
            <a:endParaRPr lang="en-US" dirty="0"/>
          </a:p>
        </p:txBody>
      </p:sp>
      <p:sp>
        <p:nvSpPr>
          <p:cNvPr id="3" name="Content Placeholder 2"/>
          <p:cNvSpPr>
            <a:spLocks noGrp="1"/>
          </p:cNvSpPr>
          <p:nvPr>
            <p:ph idx="1"/>
          </p:nvPr>
        </p:nvSpPr>
        <p:spPr>
          <a:xfrm>
            <a:off x="914400" y="1972733"/>
            <a:ext cx="7772400" cy="3496733"/>
          </a:xfrm>
        </p:spPr>
        <p:txBody>
          <a:bodyPr/>
          <a:lstStyle/>
          <a:p>
            <a:pPr lvl="2"/>
            <a:r>
              <a:rPr lang="en-US" dirty="0" smtClean="0"/>
              <a:t>students </a:t>
            </a:r>
            <a:r>
              <a:rPr lang="en-US" dirty="0"/>
              <a:t>revolt and demand the return of small tutorials</a:t>
            </a:r>
          </a:p>
          <a:p>
            <a:pPr lvl="2"/>
            <a:r>
              <a:rPr lang="en-US" dirty="0"/>
              <a:t>rolls are kept to force students into lecture attendance,</a:t>
            </a:r>
          </a:p>
          <a:p>
            <a:pPr lvl="2"/>
            <a:r>
              <a:rPr lang="en-US" dirty="0"/>
              <a:t>lectures </a:t>
            </a:r>
            <a:r>
              <a:rPr lang="en-US" dirty="0" smtClean="0"/>
              <a:t>are </a:t>
            </a:r>
            <a:r>
              <a:rPr lang="en-US" dirty="0" err="1" smtClean="0"/>
              <a:t>videoconferenced</a:t>
            </a:r>
            <a:r>
              <a:rPr lang="en-US" dirty="0" smtClean="0"/>
              <a:t> </a:t>
            </a:r>
            <a:r>
              <a:rPr lang="en-US" dirty="0"/>
              <a:t>to remote campuses or adjoining lecture theatres, </a:t>
            </a:r>
            <a:endParaRPr lang="en-US" dirty="0" smtClean="0"/>
          </a:p>
          <a:p>
            <a:pPr lvl="2"/>
            <a:r>
              <a:rPr lang="en-US" dirty="0" smtClean="0"/>
              <a:t>LMS </a:t>
            </a:r>
            <a:r>
              <a:rPr lang="en-US" dirty="0"/>
              <a:t>systems </a:t>
            </a:r>
            <a:r>
              <a:rPr lang="en-US" dirty="0" smtClean="0"/>
              <a:t>are used </a:t>
            </a:r>
            <a:r>
              <a:rPr lang="en-US" dirty="0"/>
              <a:t>to store PDFs for students to read in isolation, and so on.  </a:t>
            </a:r>
            <a:endParaRPr lang="en-AU" dirty="0"/>
          </a:p>
          <a:p>
            <a:endParaRPr lang="en-US" dirty="0"/>
          </a:p>
        </p:txBody>
      </p:sp>
    </p:spTree>
    <p:extLst>
      <p:ext uri="{BB962C8B-B14F-4D97-AF65-F5344CB8AC3E}">
        <p14:creationId xmlns:p14="http://schemas.microsoft.com/office/powerpoint/2010/main" val="1483134446"/>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67733"/>
            <a:ext cx="5363633" cy="694267"/>
          </a:xfrm>
        </p:spPr>
        <p:txBody>
          <a:bodyPr>
            <a:noAutofit/>
          </a:bodyPr>
          <a:lstStyle/>
          <a:p>
            <a:r>
              <a:rPr lang="en-US" sz="2000" b="1" dirty="0"/>
              <a:t>In fact… the enterprise </a:t>
            </a:r>
            <a:r>
              <a:rPr lang="en-US" sz="2000" b="1" dirty="0" smtClean="0"/>
              <a:t>has </a:t>
            </a:r>
            <a:r>
              <a:rPr lang="en-US" sz="2000" b="1" dirty="0"/>
              <a:t>become everything </a:t>
            </a:r>
            <a:r>
              <a:rPr lang="en-US" sz="2000" b="1" dirty="0" smtClean="0"/>
              <a:t>the internet  is </a:t>
            </a:r>
            <a:r>
              <a:rPr lang="en-US" sz="2000" b="1" dirty="0"/>
              <a:t>not</a:t>
            </a:r>
            <a:r>
              <a:rPr lang="en-AU" sz="2000" b="1" dirty="0"/>
              <a:t/>
            </a:r>
            <a:br>
              <a:rPr lang="en-AU" sz="2000" b="1" dirty="0"/>
            </a:br>
            <a:r>
              <a:rPr lang="en-US" sz="3600" dirty="0"/>
              <a:t> </a:t>
            </a:r>
            <a:endParaRPr lang="en-AU" sz="3600" dirty="0"/>
          </a:p>
        </p:txBody>
      </p:sp>
      <p:pic>
        <p:nvPicPr>
          <p:cNvPr id="4" name="Content Placeholder 3" descr="Macintosh HD:Users:kasouter:Desktop:Internet enterprise.png"/>
          <p:cNvPicPr>
            <a:picLocks noGrp="1"/>
          </p:cNvPicPr>
          <p:nvPr>
            <p:ph idx="1"/>
          </p:nvPr>
        </p:nvPicPr>
        <p:blipFill>
          <a:blip r:embed="rId3">
            <a:extLst>
              <a:ext uri="{28A0092B-C50C-407E-A947-70E740481C1C}">
                <a14:useLocalDpi xmlns:a14="http://schemas.microsoft.com/office/drawing/2010/main" val="0"/>
              </a:ext>
            </a:extLst>
          </a:blip>
          <a:srcRect t="13937" b="13937"/>
          <a:stretch>
            <a:fillRect/>
          </a:stretch>
        </p:blipFill>
        <p:spPr bwMode="auto">
          <a:xfrm>
            <a:off x="131233" y="762000"/>
            <a:ext cx="8166100" cy="5744634"/>
          </a:xfrm>
          <a:prstGeom prst="rect">
            <a:avLst/>
          </a:prstGeom>
          <a:noFill/>
          <a:ln>
            <a:noFill/>
          </a:ln>
        </p:spPr>
      </p:pic>
    </p:spTree>
    <p:extLst>
      <p:ext uri="{BB962C8B-B14F-4D97-AF65-F5344CB8AC3E}">
        <p14:creationId xmlns:p14="http://schemas.microsoft.com/office/powerpoint/2010/main" val="1732110575"/>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609600" y="965200"/>
            <a:ext cx="184666" cy="369332"/>
          </a:xfrm>
          <a:prstGeom prst="rect">
            <a:avLst/>
          </a:prstGeom>
          <a:noFill/>
        </p:spPr>
        <p:txBody>
          <a:bodyPr wrap="none" rtlCol="0">
            <a:spAutoFit/>
          </a:bodyPr>
          <a:lstStyle/>
          <a:p>
            <a:endParaRPr lang="en-US" dirty="0"/>
          </a:p>
        </p:txBody>
      </p:sp>
      <p:pic>
        <p:nvPicPr>
          <p:cNvPr id="8" name="Picture 7" descr="IMG_0125 copy.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89466"/>
            <a:ext cx="6923853" cy="3894667"/>
          </a:xfrm>
          <a:prstGeom prst="rect">
            <a:avLst/>
          </a:prstGeom>
        </p:spPr>
      </p:pic>
      <p:pic>
        <p:nvPicPr>
          <p:cNvPr id="7" name="Picture 6" descr="IMG_0299 copy.jpg"/>
          <p:cNvPicPr>
            <a:picLocks noChangeAspect="1"/>
          </p:cNvPicPr>
          <p:nvPr/>
        </p:nvPicPr>
        <p:blipFill rotWithShape="1">
          <a:blip r:embed="rId4">
            <a:alphaModFix/>
            <a:extLst>
              <a:ext uri="{28A0092B-C50C-407E-A947-70E740481C1C}">
                <a14:useLocalDpi xmlns:a14="http://schemas.microsoft.com/office/drawing/2010/main" val="0"/>
              </a:ext>
            </a:extLst>
          </a:blip>
          <a:srcRect l="19461"/>
          <a:stretch/>
        </p:blipFill>
        <p:spPr>
          <a:xfrm>
            <a:off x="4588935" y="3094876"/>
            <a:ext cx="4555065" cy="3763124"/>
          </a:xfrm>
          <a:prstGeom prst="rect">
            <a:avLst/>
          </a:prstGeom>
        </p:spPr>
      </p:pic>
      <p:sp>
        <p:nvSpPr>
          <p:cNvPr id="2" name="Title 1"/>
          <p:cNvSpPr>
            <a:spLocks noGrp="1"/>
          </p:cNvSpPr>
          <p:nvPr>
            <p:ph type="title"/>
          </p:nvPr>
        </p:nvSpPr>
        <p:spPr>
          <a:xfrm>
            <a:off x="406400" y="389466"/>
            <a:ext cx="6519335" cy="896613"/>
          </a:xfrm>
        </p:spPr>
        <p:txBody>
          <a:bodyPr/>
          <a:lstStyle/>
          <a:p>
            <a:r>
              <a:rPr lang="en-US" cap="small" dirty="0" smtClean="0">
                <a:solidFill>
                  <a:schemeClr val="bg1"/>
                </a:solidFill>
              </a:rPr>
              <a:t>“oh</a:t>
            </a:r>
            <a:r>
              <a:rPr lang="en-US" cap="small" dirty="0">
                <a:solidFill>
                  <a:schemeClr val="bg1"/>
                </a:solidFill>
              </a:rPr>
              <a:t>, please don’t be boring”! </a:t>
            </a:r>
            <a:r>
              <a:rPr lang="en-US" cap="small" dirty="0">
                <a:solidFill>
                  <a:srgbClr val="FF0000"/>
                </a:solidFill>
              </a:rPr>
              <a:t/>
            </a:r>
            <a:br>
              <a:rPr lang="en-US" cap="small" dirty="0">
                <a:solidFill>
                  <a:srgbClr val="FF0000"/>
                </a:solidFill>
              </a:rPr>
            </a:br>
            <a:endParaRPr lang="en-US" cap="small" dirty="0">
              <a:solidFill>
                <a:srgbClr val="FF0000"/>
              </a:solidFill>
            </a:endParaRPr>
          </a:p>
        </p:txBody>
      </p:sp>
    </p:spTree>
    <p:extLst>
      <p:ext uri="{BB962C8B-B14F-4D97-AF65-F5344CB8AC3E}">
        <p14:creationId xmlns:p14="http://schemas.microsoft.com/office/powerpoint/2010/main" val="1767043543"/>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3911600" y="3285067"/>
            <a:ext cx="184666" cy="369332"/>
          </a:xfrm>
          <a:prstGeom prst="rect">
            <a:avLst/>
          </a:prstGeom>
          <a:noFill/>
        </p:spPr>
        <p:txBody>
          <a:bodyPr wrap="none" rtlCol="0">
            <a:spAutoFit/>
          </a:bodyPr>
          <a:lstStyle/>
          <a:p>
            <a:endParaRPr lang="en-US" dirty="0"/>
          </a:p>
        </p:txBody>
      </p:sp>
      <p:pic>
        <p:nvPicPr>
          <p:cNvPr id="4" name="Picture 3"/>
          <p:cNvPicPr>
            <a:picLocks noChangeAspect="1"/>
          </p:cNvPicPr>
          <p:nvPr/>
        </p:nvPicPr>
        <p:blipFill>
          <a:blip r:embed="rId3">
            <a:alphaModFix amt="40000"/>
          </a:blip>
          <a:stretch>
            <a:fillRect/>
          </a:stretch>
        </p:blipFill>
        <p:spPr>
          <a:xfrm>
            <a:off x="0" y="0"/>
            <a:ext cx="9143999" cy="6858000"/>
          </a:xfrm>
          <a:prstGeom prst="rect">
            <a:avLst/>
          </a:prstGeom>
        </p:spPr>
      </p:pic>
      <p:sp>
        <p:nvSpPr>
          <p:cNvPr id="2" name="TextBox 1"/>
          <p:cNvSpPr txBox="1"/>
          <p:nvPr/>
        </p:nvSpPr>
        <p:spPr>
          <a:xfrm>
            <a:off x="0" y="2470834"/>
            <a:ext cx="9077350" cy="1200329"/>
          </a:xfrm>
          <a:prstGeom prst="rect">
            <a:avLst/>
          </a:prstGeom>
          <a:noFill/>
        </p:spPr>
        <p:txBody>
          <a:bodyPr wrap="none" rtlCol="0">
            <a:spAutoFit/>
          </a:bodyPr>
          <a:lstStyle/>
          <a:p>
            <a:pPr algn="ctr"/>
            <a:r>
              <a:rPr lang="en-US" sz="3600" dirty="0" smtClean="0"/>
              <a:t>How do we improve things?</a:t>
            </a:r>
          </a:p>
          <a:p>
            <a:r>
              <a:rPr lang="en-US" sz="3600" dirty="0" smtClean="0"/>
              <a:t>Can we mess with time for learning advantage?</a:t>
            </a:r>
            <a:endParaRPr lang="en-US" sz="3600" dirty="0"/>
          </a:p>
        </p:txBody>
      </p:sp>
    </p:spTree>
    <p:extLst>
      <p:ext uri="{BB962C8B-B14F-4D97-AF65-F5344CB8AC3E}">
        <p14:creationId xmlns:p14="http://schemas.microsoft.com/office/powerpoint/2010/main" val="1596299480"/>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57176"/>
            <a:ext cx="8229600" cy="1143000"/>
          </a:xfrm>
        </p:spPr>
        <p:txBody>
          <a:bodyPr/>
          <a:lstStyle/>
          <a:p>
            <a:pPr algn="l"/>
            <a:endParaRPr lang="en-US" dirty="0"/>
          </a:p>
        </p:txBody>
      </p:sp>
      <p:sp>
        <p:nvSpPr>
          <p:cNvPr id="3" name="Content Placeholder 2"/>
          <p:cNvSpPr>
            <a:spLocks noGrp="1"/>
          </p:cNvSpPr>
          <p:nvPr>
            <p:ph idx="1"/>
          </p:nvPr>
        </p:nvSpPr>
        <p:spPr>
          <a:xfrm>
            <a:off x="423333" y="1400176"/>
            <a:ext cx="8229600" cy="4525963"/>
          </a:xfrm>
        </p:spPr>
        <p:txBody>
          <a:bodyPr/>
          <a:lstStyle/>
          <a:p>
            <a:pPr marL="0" lvl="1" indent="0">
              <a:buNone/>
            </a:pPr>
            <a:r>
              <a:rPr lang="en-US" dirty="0" smtClean="0"/>
              <a:t>Warping of time </a:t>
            </a:r>
            <a:r>
              <a:rPr lang="en-US" sz="1800" dirty="0" smtClean="0"/>
              <a:t>(Claudia </a:t>
            </a:r>
            <a:r>
              <a:rPr lang="en-US" sz="1800" dirty="0"/>
              <a:t>Hammond, 2013)</a:t>
            </a:r>
            <a:endParaRPr lang="en-US" sz="1800" i="1" dirty="0"/>
          </a:p>
          <a:p>
            <a:pPr marL="0" indent="0">
              <a:buNone/>
            </a:pPr>
            <a:endParaRPr lang="en-US" sz="2000" dirty="0" smtClean="0"/>
          </a:p>
          <a:p>
            <a:pPr marL="0" indent="0">
              <a:buNone/>
            </a:pPr>
            <a:r>
              <a:rPr lang="en-US" dirty="0" smtClean="0"/>
              <a:t>“</a:t>
            </a:r>
            <a:r>
              <a:rPr lang="en-US" sz="2800" dirty="0" smtClean="0"/>
              <a:t>The happier the time, the shorter it seems”, Pliny, AD 105.</a:t>
            </a:r>
          </a:p>
          <a:p>
            <a:pPr lvl="1"/>
            <a:r>
              <a:rPr lang="en-US" dirty="0" smtClean="0"/>
              <a:t>Forward telescoping, backward telescoping</a:t>
            </a:r>
          </a:p>
          <a:p>
            <a:pPr lvl="1"/>
            <a:r>
              <a:rPr lang="en-US" dirty="0" smtClean="0"/>
              <a:t>Holiday Paradox</a:t>
            </a:r>
          </a:p>
          <a:p>
            <a:pPr lvl="2"/>
            <a:r>
              <a:rPr lang="en-US" dirty="0" smtClean="0"/>
              <a:t>Avoiding routines; doing lots of new things</a:t>
            </a:r>
          </a:p>
          <a:p>
            <a:pPr lvl="2"/>
            <a:r>
              <a:rPr lang="en-US" dirty="0" smtClean="0"/>
              <a:t>Making time go faster by getting absorbed in things</a:t>
            </a:r>
            <a:endParaRPr lang="en-US" dirty="0"/>
          </a:p>
        </p:txBody>
      </p:sp>
    </p:spTree>
    <p:extLst>
      <p:ext uri="{BB962C8B-B14F-4D97-AF65-F5344CB8AC3E}">
        <p14:creationId xmlns:p14="http://schemas.microsoft.com/office/powerpoint/2010/main" val="181792159"/>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known.jpeg"/>
          <p:cNvPicPr>
            <a:picLocks noChangeAspect="1"/>
          </p:cNvPicPr>
          <p:nvPr/>
        </p:nvPicPr>
        <p:blipFill>
          <a:blip r:embed="rId3">
            <a:alphaModFix amt="7300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p:txBody>
          <a:bodyPr/>
          <a:lstStyle/>
          <a:p>
            <a:pPr algn="l"/>
            <a:r>
              <a:rPr lang="en-US" dirty="0" smtClean="0"/>
              <a:t>Utopias</a:t>
            </a:r>
            <a:endParaRPr lang="en-US" dirty="0"/>
          </a:p>
        </p:txBody>
      </p:sp>
      <p:sp>
        <p:nvSpPr>
          <p:cNvPr id="3" name="Content Placeholder 2"/>
          <p:cNvSpPr>
            <a:spLocks noGrp="1"/>
          </p:cNvSpPr>
          <p:nvPr>
            <p:ph idx="1"/>
          </p:nvPr>
        </p:nvSpPr>
        <p:spPr>
          <a:xfrm>
            <a:off x="457200" y="1417638"/>
            <a:ext cx="8229600" cy="4525963"/>
          </a:xfrm>
        </p:spPr>
        <p:txBody>
          <a:bodyPr>
            <a:normAutofit fontScale="92500" lnSpcReduction="20000"/>
          </a:bodyPr>
          <a:lstStyle/>
          <a:p>
            <a:pPr marL="0" indent="0">
              <a:buNone/>
            </a:pPr>
            <a:r>
              <a:rPr lang="en-US" sz="2400" dirty="0" smtClean="0"/>
              <a:t>Where academic </a:t>
            </a:r>
            <a:r>
              <a:rPr lang="en-US" sz="2400" dirty="0"/>
              <a:t>and </a:t>
            </a:r>
            <a:r>
              <a:rPr lang="en-US" sz="2400" dirty="0" smtClean="0"/>
              <a:t>professional staff </a:t>
            </a:r>
            <a:r>
              <a:rPr lang="en-US" sz="2400" dirty="0"/>
              <a:t>work with students to create  learning </a:t>
            </a:r>
            <a:r>
              <a:rPr lang="en-US" sz="2400" dirty="0" smtClean="0"/>
              <a:t>experiences which are </a:t>
            </a:r>
          </a:p>
          <a:p>
            <a:pPr lvl="2"/>
            <a:r>
              <a:rPr lang="en-US" dirty="0" smtClean="0">
                <a:solidFill>
                  <a:srgbClr val="FF0000"/>
                </a:solidFill>
              </a:rPr>
              <a:t>Memorable</a:t>
            </a:r>
          </a:p>
          <a:p>
            <a:pPr lvl="2"/>
            <a:r>
              <a:rPr lang="en-US" dirty="0" err="1" smtClean="0">
                <a:solidFill>
                  <a:srgbClr val="FF0000"/>
                </a:solidFill>
              </a:rPr>
              <a:t>Narrativised</a:t>
            </a:r>
            <a:r>
              <a:rPr lang="en-US" dirty="0" smtClean="0">
                <a:solidFill>
                  <a:srgbClr val="FF0000"/>
                </a:solidFill>
              </a:rPr>
              <a:t> </a:t>
            </a:r>
          </a:p>
          <a:p>
            <a:pPr lvl="2"/>
            <a:r>
              <a:rPr lang="en-US" dirty="0" smtClean="0">
                <a:solidFill>
                  <a:srgbClr val="FF0000"/>
                </a:solidFill>
              </a:rPr>
              <a:t>Networked </a:t>
            </a:r>
          </a:p>
          <a:p>
            <a:pPr lvl="2"/>
            <a:r>
              <a:rPr lang="en-US" dirty="0" smtClean="0">
                <a:solidFill>
                  <a:srgbClr val="FF0000"/>
                </a:solidFill>
              </a:rPr>
              <a:t>Social</a:t>
            </a:r>
          </a:p>
          <a:p>
            <a:pPr lvl="2"/>
            <a:r>
              <a:rPr lang="en-US" dirty="0" smtClean="0">
                <a:solidFill>
                  <a:srgbClr val="FF0000"/>
                </a:solidFill>
              </a:rPr>
              <a:t>Open</a:t>
            </a:r>
          </a:p>
          <a:p>
            <a:pPr lvl="2"/>
            <a:r>
              <a:rPr lang="en-US" dirty="0" smtClean="0">
                <a:solidFill>
                  <a:srgbClr val="FF0000"/>
                </a:solidFill>
              </a:rPr>
              <a:t> Flat</a:t>
            </a:r>
          </a:p>
          <a:p>
            <a:pPr lvl="2"/>
            <a:r>
              <a:rPr lang="en-US" dirty="0" smtClean="0">
                <a:solidFill>
                  <a:srgbClr val="FF0000"/>
                </a:solidFill>
              </a:rPr>
              <a:t>Hyperlinked </a:t>
            </a:r>
          </a:p>
          <a:p>
            <a:pPr lvl="2"/>
            <a:r>
              <a:rPr lang="en-US" dirty="0" smtClean="0">
                <a:solidFill>
                  <a:srgbClr val="FF0000"/>
                </a:solidFill>
              </a:rPr>
              <a:t>Scalable</a:t>
            </a:r>
          </a:p>
          <a:p>
            <a:pPr lvl="2"/>
            <a:r>
              <a:rPr lang="en-US" dirty="0" smtClean="0">
                <a:solidFill>
                  <a:srgbClr val="FF0000"/>
                </a:solidFill>
              </a:rPr>
              <a:t>Searchable</a:t>
            </a:r>
          </a:p>
          <a:p>
            <a:pPr lvl="2"/>
            <a:r>
              <a:rPr lang="en-US" dirty="0" smtClean="0">
                <a:solidFill>
                  <a:srgbClr val="FF0000"/>
                </a:solidFill>
              </a:rPr>
              <a:t>Permissive </a:t>
            </a:r>
          </a:p>
          <a:p>
            <a:pPr lvl="2"/>
            <a:r>
              <a:rPr lang="en-US" dirty="0" smtClean="0">
                <a:solidFill>
                  <a:srgbClr val="FF0000"/>
                </a:solidFill>
              </a:rPr>
              <a:t>Massively Open.</a:t>
            </a:r>
            <a:endParaRPr lang="en-AU" dirty="0">
              <a:solidFill>
                <a:srgbClr val="FF0000"/>
              </a:solidFill>
            </a:endParaRPr>
          </a:p>
          <a:p>
            <a:pPr lvl="2"/>
            <a:endParaRPr lang="en-US" dirty="0" smtClean="0"/>
          </a:p>
          <a:p>
            <a:pPr lvl="2"/>
            <a:endParaRPr lang="en-US" dirty="0" smtClean="0"/>
          </a:p>
          <a:p>
            <a:endParaRPr lang="en-US" dirty="0"/>
          </a:p>
        </p:txBody>
      </p:sp>
    </p:spTree>
    <p:extLst>
      <p:ext uri="{BB962C8B-B14F-4D97-AF65-F5344CB8AC3E}">
        <p14:creationId xmlns:p14="http://schemas.microsoft.com/office/powerpoint/2010/main" val="150159989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6756400" cy="1143000"/>
          </a:xfrm>
        </p:spPr>
        <p:txBody>
          <a:bodyPr/>
          <a:lstStyle/>
          <a:p>
            <a:r>
              <a:rPr lang="en-US" dirty="0" smtClean="0"/>
              <a:t>Effective assessment </a:t>
            </a:r>
            <a:endParaRPr lang="en-US" dirty="0"/>
          </a:p>
        </p:txBody>
      </p:sp>
      <p:sp>
        <p:nvSpPr>
          <p:cNvPr id="3" name="Content Placeholder 2"/>
          <p:cNvSpPr>
            <a:spLocks noGrp="1"/>
          </p:cNvSpPr>
          <p:nvPr>
            <p:ph idx="1"/>
          </p:nvPr>
        </p:nvSpPr>
        <p:spPr>
          <a:xfrm>
            <a:off x="457200" y="1417638"/>
            <a:ext cx="8229600" cy="4708525"/>
          </a:xfrm>
        </p:spPr>
        <p:txBody>
          <a:bodyPr/>
          <a:lstStyle/>
          <a:p>
            <a:pPr marL="0" indent="0">
              <a:buNone/>
            </a:pPr>
            <a:r>
              <a:rPr lang="en-US" dirty="0" smtClean="0"/>
              <a:t>We remember events that are</a:t>
            </a:r>
          </a:p>
          <a:p>
            <a:pPr lvl="1"/>
            <a:r>
              <a:rPr lang="en-US" dirty="0" smtClean="0"/>
              <a:t>Distinctive</a:t>
            </a:r>
          </a:p>
          <a:p>
            <a:pPr lvl="1"/>
            <a:r>
              <a:rPr lang="en-US" dirty="0" smtClean="0"/>
              <a:t>Vivid</a:t>
            </a:r>
          </a:p>
          <a:p>
            <a:pPr lvl="1"/>
            <a:r>
              <a:rPr lang="en-US" dirty="0" smtClean="0"/>
              <a:t>Personally involving</a:t>
            </a:r>
          </a:p>
          <a:p>
            <a:pPr lvl="1"/>
            <a:r>
              <a:rPr lang="en-US" dirty="0" smtClean="0"/>
              <a:t>And you have recounted </a:t>
            </a:r>
          </a:p>
          <a:p>
            <a:pPr marL="457200" lvl="1" indent="0">
              <a:buNone/>
            </a:pPr>
            <a:r>
              <a:rPr lang="en-US" dirty="0"/>
              <a:t>	</a:t>
            </a:r>
            <a:r>
              <a:rPr lang="en-US" dirty="0" smtClean="0"/>
              <a:t>	many times</a:t>
            </a:r>
          </a:p>
          <a:p>
            <a:pPr marL="457200" lvl="1" indent="0">
              <a:buNone/>
            </a:pPr>
            <a:endParaRPr lang="en-US" dirty="0" smtClean="0"/>
          </a:p>
          <a:p>
            <a:pPr marL="457200" lvl="1" indent="0">
              <a:buNone/>
            </a:pPr>
            <a:r>
              <a:rPr lang="en-US" sz="1800" dirty="0" smtClean="0"/>
              <a:t>(</a:t>
            </a:r>
            <a:r>
              <a:rPr lang="en-US" sz="1800" i="1" dirty="0" smtClean="0"/>
              <a:t>Time Warped, </a:t>
            </a:r>
            <a:r>
              <a:rPr lang="en-US" sz="1800" dirty="0" smtClean="0"/>
              <a:t>Claudia Hammond, 2013)</a:t>
            </a:r>
            <a:endParaRPr lang="en-US" sz="1800" i="1" dirty="0"/>
          </a:p>
        </p:txBody>
      </p:sp>
      <p:pic>
        <p:nvPicPr>
          <p:cNvPr id="4" name="Picture 3" descr="216418_19375003200_5610_n.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95332" y="2387600"/>
            <a:ext cx="4148668" cy="3111500"/>
          </a:xfrm>
          <a:prstGeom prst="rect">
            <a:avLst/>
          </a:prstGeom>
        </p:spPr>
      </p:pic>
    </p:spTree>
    <p:extLst>
      <p:ext uri="{BB962C8B-B14F-4D97-AF65-F5344CB8AC3E}">
        <p14:creationId xmlns:p14="http://schemas.microsoft.com/office/powerpoint/2010/main" val="1116997259"/>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7"/>
            <a:ext cx="6485467" cy="1325563"/>
          </a:xfrm>
        </p:spPr>
        <p:txBody>
          <a:bodyPr/>
          <a:lstStyle/>
          <a:p>
            <a:r>
              <a:rPr lang="en-US" cap="small" dirty="0" err="1"/>
              <a:t>personalise</a:t>
            </a:r>
            <a:r>
              <a:rPr lang="en-US" cap="small" dirty="0"/>
              <a:t>  and connect </a:t>
            </a:r>
            <a:endParaRPr lang="en-US" dirty="0"/>
          </a:p>
        </p:txBody>
      </p:sp>
      <p:pic>
        <p:nvPicPr>
          <p:cNvPr id="4" name="Picture 3"/>
          <p:cNvPicPr>
            <a:picLocks noChangeAspect="1"/>
          </p:cNvPicPr>
          <p:nvPr/>
        </p:nvPicPr>
        <p:blipFill rotWithShape="1">
          <a:blip r:embed="rId3">
            <a:alphaModFix/>
          </a:blip>
          <a:srcRect l="3716" t="4658" r="16933" b="16123"/>
          <a:stretch/>
        </p:blipFill>
        <p:spPr>
          <a:xfrm>
            <a:off x="5371437" y="1205579"/>
            <a:ext cx="3673961" cy="4890422"/>
          </a:xfrm>
          <a:prstGeom prst="rect">
            <a:avLst/>
          </a:prstGeom>
        </p:spPr>
      </p:pic>
      <p:sp>
        <p:nvSpPr>
          <p:cNvPr id="3" name="Content Placeholder 2"/>
          <p:cNvSpPr>
            <a:spLocks noGrp="1"/>
          </p:cNvSpPr>
          <p:nvPr>
            <p:ph idx="1"/>
          </p:nvPr>
        </p:nvSpPr>
        <p:spPr>
          <a:xfrm>
            <a:off x="169334" y="1208891"/>
            <a:ext cx="5046134" cy="4953000"/>
          </a:xfrm>
        </p:spPr>
        <p:txBody>
          <a:bodyPr>
            <a:normAutofit/>
          </a:bodyPr>
          <a:lstStyle/>
          <a:p>
            <a:pPr marL="0" indent="0">
              <a:buNone/>
            </a:pPr>
            <a:r>
              <a:rPr lang="en-US" sz="3000" dirty="0" smtClean="0"/>
              <a:t>…</a:t>
            </a:r>
            <a:r>
              <a:rPr lang="en-US" sz="2800" dirty="0" smtClean="0"/>
              <a:t>all </a:t>
            </a:r>
            <a:r>
              <a:rPr lang="en-US" sz="2800" dirty="0"/>
              <a:t>learning experiences, online, blended and face-to-</a:t>
            </a:r>
            <a:r>
              <a:rPr lang="en-US" sz="2800" dirty="0" smtClean="0"/>
              <a:t>face</a:t>
            </a:r>
          </a:p>
          <a:p>
            <a:pPr marL="0" indent="0">
              <a:buNone/>
            </a:pPr>
            <a:r>
              <a:rPr lang="en-US" sz="2800" dirty="0" smtClean="0"/>
              <a:t>Use new technology to make assessment really interesting</a:t>
            </a:r>
          </a:p>
          <a:p>
            <a:pPr marL="1714500" lvl="3" indent="-457200"/>
            <a:r>
              <a:rPr lang="en-US" sz="2400" dirty="0"/>
              <a:t>Make it part of material existence </a:t>
            </a:r>
          </a:p>
          <a:p>
            <a:pPr marL="1714500" lvl="3" indent="-457200"/>
            <a:r>
              <a:rPr lang="en-US" sz="2400" dirty="0"/>
              <a:t>Make it engaging</a:t>
            </a:r>
          </a:p>
          <a:p>
            <a:pPr marL="1714500" lvl="3" indent="-457200"/>
            <a:r>
              <a:rPr lang="en-US" sz="2400" dirty="0" smtClean="0"/>
              <a:t>Make </a:t>
            </a:r>
            <a:r>
              <a:rPr lang="en-US" sz="2400" dirty="0"/>
              <a:t>it a </a:t>
            </a:r>
            <a:r>
              <a:rPr lang="en-US" sz="2400" dirty="0" smtClean="0"/>
              <a:t>story</a:t>
            </a:r>
          </a:p>
          <a:p>
            <a:pPr marL="1714500" lvl="3" indent="-457200"/>
            <a:r>
              <a:rPr lang="en-US" sz="2400" dirty="0" smtClean="0"/>
              <a:t>Make it a big </a:t>
            </a:r>
            <a:r>
              <a:rPr lang="en-US" sz="2400" dirty="0"/>
              <a:t>deal</a:t>
            </a:r>
            <a:endParaRPr lang="en-AU" sz="2400" dirty="0"/>
          </a:p>
          <a:p>
            <a:pPr marL="1714500" lvl="3" indent="-457200"/>
            <a:r>
              <a:rPr lang="en-US" sz="2400" dirty="0" smtClean="0"/>
              <a:t>Make it part of life</a:t>
            </a:r>
          </a:p>
          <a:p>
            <a:endParaRPr lang="en-US" sz="2400" dirty="0"/>
          </a:p>
        </p:txBody>
      </p:sp>
    </p:spTree>
    <p:extLst>
      <p:ext uri="{BB962C8B-B14F-4D97-AF65-F5344CB8AC3E}">
        <p14:creationId xmlns:p14="http://schemas.microsoft.com/office/powerpoint/2010/main" val="2948330320"/>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pic>
        <p:nvPicPr>
          <p:cNvPr id="4" name="Content Placeholder 3" descr="Macintosh HD:Users:kasouter:Desktop:Screen Shot 2014-11-30 at 1.04.04 pm.png"/>
          <p:cNvPicPr>
            <a:picLocks noGrp="1"/>
          </p:cNvPicPr>
          <p:nvPr>
            <p:ph idx="1"/>
          </p:nvPr>
        </p:nvPicPr>
        <p:blipFill>
          <a:blip r:embed="rId3">
            <a:extLst>
              <a:ext uri="{28A0092B-C50C-407E-A947-70E740481C1C}">
                <a14:useLocalDpi xmlns:a14="http://schemas.microsoft.com/office/drawing/2010/main" val="0"/>
              </a:ext>
            </a:extLst>
          </a:blip>
          <a:srcRect t="8824" b="8824"/>
          <a:stretch>
            <a:fillRect/>
          </a:stretch>
        </p:blipFill>
        <p:spPr bwMode="auto">
          <a:xfrm>
            <a:off x="0" y="0"/>
            <a:ext cx="9144000" cy="6231467"/>
          </a:xfrm>
          <a:prstGeom prst="rect">
            <a:avLst/>
          </a:prstGeom>
          <a:noFill/>
          <a:ln>
            <a:noFill/>
          </a:ln>
        </p:spPr>
      </p:pic>
    </p:spTree>
    <p:extLst>
      <p:ext uri="{BB962C8B-B14F-4D97-AF65-F5344CB8AC3E}">
        <p14:creationId xmlns:p14="http://schemas.microsoft.com/office/powerpoint/2010/main" val="3407078008"/>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72318" y="1077617"/>
            <a:ext cx="8014481" cy="1325562"/>
          </a:xfrm>
        </p:spPr>
        <p:txBody>
          <a:bodyPr/>
          <a:lstStyle/>
          <a:p>
            <a:r>
              <a:rPr lang="en-US" dirty="0">
                <a:solidFill>
                  <a:srgbClr val="FF0000"/>
                </a:solidFill>
                <a:latin typeface="Bodoni 72 Smallcaps Book"/>
                <a:cs typeface="Bodoni 72 Smallcaps Book"/>
              </a:rPr>
              <a:t>We can’t predict the future because we don’t know the context</a:t>
            </a:r>
            <a:r>
              <a:rPr lang="en-US" dirty="0">
                <a:latin typeface="Bodoni 72 Smallcaps Book"/>
                <a:cs typeface="Bodoni 72 Smallcaps Book"/>
              </a:rPr>
              <a:t/>
            </a:r>
            <a:br>
              <a:rPr lang="en-US" dirty="0">
                <a:latin typeface="Bodoni 72 Smallcaps Book"/>
                <a:cs typeface="Bodoni 72 Smallcaps Book"/>
              </a:rPr>
            </a:br>
            <a:endParaRPr lang="en-US" dirty="0">
              <a:latin typeface="Bodoni 72 Smallcaps Book"/>
              <a:cs typeface="Bodoni 72 Smallcaps Book"/>
            </a:endParaRPr>
          </a:p>
        </p:txBody>
      </p:sp>
      <p:sp>
        <p:nvSpPr>
          <p:cNvPr id="3" name="Content Placeholder 2"/>
          <p:cNvSpPr>
            <a:spLocks noGrp="1"/>
          </p:cNvSpPr>
          <p:nvPr>
            <p:ph idx="1"/>
          </p:nvPr>
        </p:nvSpPr>
        <p:spPr>
          <a:xfrm>
            <a:off x="840398" y="2670373"/>
            <a:ext cx="7846402" cy="2464958"/>
          </a:xfrm>
        </p:spPr>
        <p:txBody>
          <a:bodyPr>
            <a:normAutofit fontScale="92500" lnSpcReduction="20000"/>
          </a:bodyPr>
          <a:lstStyle/>
          <a:p>
            <a:pPr marL="0" indent="0" algn="ctr">
              <a:buNone/>
            </a:pPr>
            <a:endParaRPr lang="en-US" dirty="0" smtClean="0"/>
          </a:p>
          <a:p>
            <a:pPr marL="0" indent="0" algn="ctr">
              <a:buNone/>
            </a:pPr>
            <a:r>
              <a:rPr lang="en-US" dirty="0" smtClean="0"/>
              <a:t>Check out attempts </a:t>
            </a:r>
            <a:r>
              <a:rPr lang="en-US" dirty="0"/>
              <a:t>to do so, like Walter Cronkite’s hilariously gendered view of the modern office </a:t>
            </a:r>
            <a:r>
              <a:rPr lang="en-US" u="sng" dirty="0" smtClean="0">
                <a:hlinkClick r:id="rId3"/>
              </a:rPr>
              <a:t>https</a:t>
            </a:r>
            <a:r>
              <a:rPr lang="en-US" u="sng" dirty="0">
                <a:hlinkClick r:id="rId3"/>
              </a:rPr>
              <a:t>://www.youtube.com/watch?v=V6DSu3IfRlo</a:t>
            </a:r>
            <a:r>
              <a:rPr lang="en-US" dirty="0"/>
              <a:t>) </a:t>
            </a:r>
            <a:endParaRPr lang="en-AU" dirty="0"/>
          </a:p>
          <a:p>
            <a:endParaRPr lang="en-US" dirty="0" smtClean="0"/>
          </a:p>
          <a:p>
            <a:endParaRPr lang="en-US" dirty="0"/>
          </a:p>
          <a:p>
            <a:endParaRPr lang="en-US" dirty="0"/>
          </a:p>
        </p:txBody>
      </p:sp>
    </p:spTree>
    <p:extLst>
      <p:ext uri="{BB962C8B-B14F-4D97-AF65-F5344CB8AC3E}">
        <p14:creationId xmlns:p14="http://schemas.microsoft.com/office/powerpoint/2010/main" val="684693013"/>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p:txBody>
          <a:bodyPr/>
          <a:lstStyle/>
          <a:p>
            <a:endParaRPr lang="en-US" dirty="0" smtClean="0"/>
          </a:p>
          <a:p>
            <a:endParaRPr lang="en-US" dirty="0"/>
          </a:p>
          <a:p>
            <a:endParaRPr lang="en-US" dirty="0"/>
          </a:p>
        </p:txBody>
      </p:sp>
      <p:graphicFrame>
        <p:nvGraphicFramePr>
          <p:cNvPr id="4" name="Object 3"/>
          <p:cNvGraphicFramePr>
            <a:graphicFrameLocks noChangeAspect="1"/>
          </p:cNvGraphicFramePr>
          <p:nvPr>
            <p:extLst>
              <p:ext uri="{D42A27DB-BD31-4B8C-83A1-F6EECF244321}">
                <p14:modId xmlns:p14="http://schemas.microsoft.com/office/powerpoint/2010/main" val="2783802923"/>
              </p:ext>
            </p:extLst>
          </p:nvPr>
        </p:nvGraphicFramePr>
        <p:xfrm>
          <a:off x="672318" y="967031"/>
          <a:ext cx="8527162" cy="5383413"/>
        </p:xfrm>
        <a:graphic>
          <a:graphicData uri="http://schemas.openxmlformats.org/presentationml/2006/ole">
            <mc:AlternateContent xmlns:mc="http://schemas.openxmlformats.org/markup-compatibility/2006">
              <mc:Choice xmlns:v="urn:schemas-microsoft-com:vml" Requires="v">
                <p:oleObj spid="_x0000_s1052" name="Document" r:id="rId5" imgW="5270500" imgH="3327400" progId="Word.Document.12">
                  <p:embed/>
                </p:oleObj>
              </mc:Choice>
              <mc:Fallback>
                <p:oleObj name="Document" r:id="rId5" imgW="5270500" imgH="3327400" progId="Word.Document.12">
                  <p:embed/>
                  <p:pic>
                    <p:nvPicPr>
                      <p:cNvPr id="0" name=""/>
                      <p:cNvPicPr/>
                      <p:nvPr/>
                    </p:nvPicPr>
                    <p:blipFill>
                      <a:blip r:embed="rId6"/>
                      <a:stretch>
                        <a:fillRect/>
                      </a:stretch>
                    </p:blipFill>
                    <p:spPr>
                      <a:xfrm>
                        <a:off x="672318" y="967031"/>
                        <a:ext cx="8527162" cy="5383413"/>
                      </a:xfrm>
                      <a:prstGeom prst="rect">
                        <a:avLst/>
                      </a:prstGeom>
                    </p:spPr>
                  </p:pic>
                </p:oleObj>
              </mc:Fallback>
            </mc:AlternateContent>
          </a:graphicData>
        </a:graphic>
      </p:graphicFrame>
    </p:spTree>
    <p:extLst>
      <p:ext uri="{BB962C8B-B14F-4D97-AF65-F5344CB8AC3E}">
        <p14:creationId xmlns:p14="http://schemas.microsoft.com/office/powerpoint/2010/main" val="827433046"/>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l"/>
            <a:r>
              <a:rPr lang="en-US" dirty="0" smtClean="0"/>
              <a:t>Getting it right</a:t>
            </a:r>
            <a:endParaRPr lang="en-US" dirty="0"/>
          </a:p>
        </p:txBody>
      </p:sp>
      <p:sp>
        <p:nvSpPr>
          <p:cNvPr id="3" name="Content Placeholder 2"/>
          <p:cNvSpPr>
            <a:spLocks noGrp="1"/>
          </p:cNvSpPr>
          <p:nvPr>
            <p:ph idx="1"/>
          </p:nvPr>
        </p:nvSpPr>
        <p:spPr>
          <a:xfrm>
            <a:off x="575732" y="1417638"/>
            <a:ext cx="8111067" cy="4708526"/>
          </a:xfrm>
        </p:spPr>
        <p:txBody>
          <a:bodyPr/>
          <a:lstStyle/>
          <a:p>
            <a:endParaRPr lang="en-US" dirty="0"/>
          </a:p>
        </p:txBody>
      </p:sp>
      <p:pic>
        <p:nvPicPr>
          <p:cNvPr id="4" name="Picture 3" descr="Unknown-1.jpe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1" y="1218148"/>
            <a:ext cx="6163732" cy="4859865"/>
          </a:xfrm>
          <a:prstGeom prst="rect">
            <a:avLst/>
          </a:prstGeom>
        </p:spPr>
      </p:pic>
    </p:spTree>
    <p:extLst>
      <p:ext uri="{BB962C8B-B14F-4D97-AF65-F5344CB8AC3E}">
        <p14:creationId xmlns:p14="http://schemas.microsoft.com/office/powerpoint/2010/main" val="4032429457"/>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479" y="274639"/>
            <a:ext cx="7681489" cy="610576"/>
          </a:xfrm>
        </p:spPr>
        <p:txBody>
          <a:bodyPr/>
          <a:lstStyle/>
          <a:p>
            <a:pPr algn="l"/>
            <a:r>
              <a:rPr lang="en-US" sz="2800" dirty="0" smtClean="0">
                <a:solidFill>
                  <a:srgbClr val="FF0000"/>
                </a:solidFill>
              </a:rPr>
              <a:t>Summary of horizon reports</a:t>
            </a:r>
            <a:endParaRPr lang="en-US" sz="2800" dirty="0">
              <a:solidFill>
                <a:srgbClr val="FF0000"/>
              </a:solidFill>
            </a:endParaRPr>
          </a:p>
        </p:txBody>
      </p:sp>
      <p:pic>
        <p:nvPicPr>
          <p:cNvPr id="5" name="Content Placeholder 4" descr="horizon.jpeg"/>
          <p:cNvPicPr>
            <a:picLocks noGrp="1" noChangeAspect="1"/>
          </p:cNvPicPr>
          <p:nvPr>
            <p:ph idx="1"/>
          </p:nvPr>
        </p:nvPicPr>
        <p:blipFill>
          <a:blip r:embed="rId3">
            <a:extLst>
              <a:ext uri="{28A0092B-C50C-407E-A947-70E740481C1C}">
                <a14:useLocalDpi xmlns:a14="http://schemas.microsoft.com/office/drawing/2010/main" val="0"/>
              </a:ext>
            </a:extLst>
          </a:blip>
          <a:srcRect l="-6975" r="-6975"/>
          <a:stretch>
            <a:fillRect/>
          </a:stretch>
        </p:blipFill>
        <p:spPr>
          <a:xfrm>
            <a:off x="101600" y="941091"/>
            <a:ext cx="8797787" cy="4838444"/>
          </a:xfrm>
        </p:spPr>
      </p:pic>
    </p:spTree>
    <p:extLst>
      <p:ext uri="{BB962C8B-B14F-4D97-AF65-F5344CB8AC3E}">
        <p14:creationId xmlns:p14="http://schemas.microsoft.com/office/powerpoint/2010/main" val="3701909699"/>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60s fun tech</a:t>
            </a:r>
            <a:endParaRPr lang="en-US" dirty="0"/>
          </a:p>
        </p:txBody>
      </p:sp>
      <p:pic>
        <p:nvPicPr>
          <p:cNvPr id="15" name="Content Placeholder 14" descr="Screen Shot 2015-03-16 at 6.52.20 pm.png"/>
          <p:cNvPicPr>
            <a:picLocks noGrp="1" noChangeAspect="1"/>
          </p:cNvPicPr>
          <p:nvPr>
            <p:ph idx="1"/>
          </p:nvPr>
        </p:nvPicPr>
        <p:blipFill>
          <a:blip r:embed="rId3">
            <a:extLst>
              <a:ext uri="{28A0092B-C50C-407E-A947-70E740481C1C}">
                <a14:useLocalDpi xmlns:a14="http://schemas.microsoft.com/office/drawing/2010/main" val="0"/>
              </a:ext>
            </a:extLst>
          </a:blip>
          <a:srcRect l="-77589" r="-77589"/>
          <a:stretch>
            <a:fillRect/>
          </a:stretch>
        </p:blipFill>
        <p:spPr>
          <a:xfrm>
            <a:off x="-1990269" y="1417638"/>
            <a:ext cx="6618583" cy="3714049"/>
          </a:xfrm>
        </p:spPr>
      </p:pic>
      <p:pic>
        <p:nvPicPr>
          <p:cNvPr id="18" name="Picture 17"/>
          <p:cNvPicPr>
            <a:picLocks noChangeAspect="1"/>
          </p:cNvPicPr>
          <p:nvPr/>
        </p:nvPicPr>
        <p:blipFill>
          <a:blip r:embed="rId4"/>
          <a:stretch>
            <a:fillRect/>
          </a:stretch>
        </p:blipFill>
        <p:spPr>
          <a:xfrm>
            <a:off x="2572646" y="1696715"/>
            <a:ext cx="3371850" cy="4495800"/>
          </a:xfrm>
          <a:prstGeom prst="rect">
            <a:avLst/>
          </a:prstGeom>
        </p:spPr>
      </p:pic>
      <p:pic>
        <p:nvPicPr>
          <p:cNvPr id="19" name="Picture 18"/>
          <p:cNvPicPr>
            <a:picLocks noChangeAspect="1"/>
          </p:cNvPicPr>
          <p:nvPr/>
        </p:nvPicPr>
        <p:blipFill>
          <a:blip r:embed="rId5"/>
          <a:stretch>
            <a:fillRect/>
          </a:stretch>
        </p:blipFill>
        <p:spPr>
          <a:xfrm>
            <a:off x="5309563" y="2053172"/>
            <a:ext cx="3649766" cy="2531289"/>
          </a:xfrm>
          <a:prstGeom prst="rect">
            <a:avLst/>
          </a:prstGeom>
        </p:spPr>
      </p:pic>
    </p:spTree>
    <p:extLst>
      <p:ext uri="{BB962C8B-B14F-4D97-AF65-F5344CB8AC3E}">
        <p14:creationId xmlns:p14="http://schemas.microsoft.com/office/powerpoint/2010/main" val="1310415390"/>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2347328" y="1770427"/>
            <a:ext cx="4444533" cy="3540855"/>
          </a:xfrm>
        </p:spPr>
        <p:txBody>
          <a:bodyPr/>
          <a:lstStyle/>
          <a:p>
            <a:pPr marL="0" indent="0">
              <a:buNone/>
            </a:pPr>
            <a:endParaRPr lang="en-US" dirty="0"/>
          </a:p>
        </p:txBody>
      </p:sp>
      <p:sp>
        <p:nvSpPr>
          <p:cNvPr id="2" name="Title 1"/>
          <p:cNvSpPr>
            <a:spLocks noGrp="1"/>
          </p:cNvSpPr>
          <p:nvPr>
            <p:ph type="title"/>
          </p:nvPr>
        </p:nvSpPr>
        <p:spPr/>
        <p:txBody>
          <a:bodyPr/>
          <a:lstStyle/>
          <a:p>
            <a:r>
              <a:rPr lang="en-US" dirty="0">
                <a:hlinkClick r:id="rId3"/>
              </a:rPr>
              <a:t>Evolution of students </a:t>
            </a:r>
            <a:r>
              <a:rPr lang="en-US" dirty="0"/>
              <a:t/>
            </a:r>
            <a:br>
              <a:rPr lang="en-US" dirty="0"/>
            </a:br>
            <a:endParaRPr lang="en-US" dirty="0"/>
          </a:p>
        </p:txBody>
      </p:sp>
      <p:pic>
        <p:nvPicPr>
          <p:cNvPr id="4" name="Picture 3" descr="Screen Shot 2015-03-17 at 6.33.52 am.png"/>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148225"/>
            <a:ext cx="5074484" cy="3970619"/>
          </a:xfrm>
          <a:prstGeom prst="rect">
            <a:avLst/>
          </a:prstGeom>
        </p:spPr>
      </p:pic>
      <p:pic>
        <p:nvPicPr>
          <p:cNvPr id="5" name="Picture 4" descr="Screen Shot 2015-03-17 at 6.36.20 am.png"/>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227816" y="1982109"/>
            <a:ext cx="4916183" cy="3932946"/>
          </a:xfrm>
          <a:prstGeom prst="rect">
            <a:avLst/>
          </a:prstGeom>
        </p:spPr>
      </p:pic>
    </p:spTree>
    <p:extLst>
      <p:ext uri="{BB962C8B-B14F-4D97-AF65-F5344CB8AC3E}">
        <p14:creationId xmlns:p14="http://schemas.microsoft.com/office/powerpoint/2010/main" val="4000908624"/>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30200" y="0"/>
            <a:ext cx="6210300" cy="2120900"/>
          </a:xfrm>
        </p:spPr>
        <p:txBody>
          <a:bodyPr/>
          <a:lstStyle/>
          <a:p>
            <a:r>
              <a:rPr lang="en-US" dirty="0" smtClean="0"/>
              <a:t>What do images of  student life/enjoyment have in common?</a:t>
            </a:r>
            <a:endParaRPr lang="en-US" dirty="0"/>
          </a:p>
        </p:txBody>
      </p:sp>
      <p:sp>
        <p:nvSpPr>
          <p:cNvPr id="3" name="Content Placeholder 2"/>
          <p:cNvSpPr>
            <a:spLocks noGrp="1"/>
          </p:cNvSpPr>
          <p:nvPr>
            <p:ph idx="1"/>
          </p:nvPr>
        </p:nvSpPr>
        <p:spPr>
          <a:xfrm>
            <a:off x="1346200" y="2578101"/>
            <a:ext cx="6807200" cy="2603500"/>
          </a:xfrm>
        </p:spPr>
        <p:txBody>
          <a:bodyPr>
            <a:normAutofit lnSpcReduction="10000"/>
          </a:bodyPr>
          <a:lstStyle/>
          <a:p>
            <a:r>
              <a:rPr lang="en-US" dirty="0" smtClean="0"/>
              <a:t>Utilitarian aspects in dialogue with or subordinated to creative</a:t>
            </a:r>
          </a:p>
          <a:p>
            <a:r>
              <a:rPr lang="en-US" dirty="0" smtClean="0"/>
              <a:t>Imaginings </a:t>
            </a:r>
            <a:r>
              <a:rPr lang="en-US" dirty="0"/>
              <a:t>of the future often omit this </a:t>
            </a:r>
            <a:r>
              <a:rPr lang="en-US" dirty="0" smtClean="0"/>
              <a:t>element</a:t>
            </a:r>
          </a:p>
          <a:p>
            <a:r>
              <a:rPr lang="en-US" dirty="0" smtClean="0"/>
              <a:t>There is usually a crass element</a:t>
            </a:r>
            <a:endParaRPr lang="en-US" dirty="0"/>
          </a:p>
          <a:p>
            <a:endParaRPr lang="en-US" dirty="0" smtClean="0"/>
          </a:p>
          <a:p>
            <a:endParaRPr lang="en-US" dirty="0"/>
          </a:p>
        </p:txBody>
      </p:sp>
      <p:sp>
        <p:nvSpPr>
          <p:cNvPr id="4" name="Rectangle 3"/>
          <p:cNvSpPr/>
          <p:nvPr/>
        </p:nvSpPr>
        <p:spPr>
          <a:xfrm>
            <a:off x="2180792" y="3253984"/>
            <a:ext cx="4572000" cy="369332"/>
          </a:xfrm>
          <a:prstGeom prst="rect">
            <a:avLst/>
          </a:prstGeom>
        </p:spPr>
        <p:txBody>
          <a:bodyPr>
            <a:spAutoFit/>
          </a:bodyPr>
          <a:lstStyle/>
          <a:p>
            <a:r>
              <a:rPr lang="en-US" dirty="0" smtClean="0"/>
              <a:t>.</a:t>
            </a:r>
            <a:endParaRPr lang="en-AU" dirty="0"/>
          </a:p>
        </p:txBody>
      </p:sp>
    </p:spTree>
    <p:extLst>
      <p:ext uri="{BB962C8B-B14F-4D97-AF65-F5344CB8AC3E}">
        <p14:creationId xmlns:p14="http://schemas.microsoft.com/office/powerpoint/2010/main" val="380103953"/>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item1.xml><?xml version="1.0" encoding="utf-8"?>
<ct:contentTypeSchema xmlns:ct="http://schemas.microsoft.com/office/2006/metadata/contentType" xmlns:ma="http://schemas.microsoft.com/office/2006/metadata/properties/metaAttributes" ct:_="" ma:_="" ma:contentTypeName="Document" ma:contentTypeID="0x010100536288AADD940648B4C943072EDC31D8" ma:contentTypeVersion="0" ma:contentTypeDescription="Create a new document." ma:contentTypeScope="" ma:versionID="a80fc55842903e8ebfe30b88955f52d5">
  <xsd:schema xmlns:xsd="http://www.w3.org/2001/XMLSchema" xmlns:p="http://schemas.microsoft.com/office/2006/metadata/properties" targetNamespace="http://schemas.microsoft.com/office/2006/metadata/properties" ma:root="true" ma:fieldsID="4aeb20c0e3442673af7ee10786458764">
    <xsd:element name="properties">
      <xsd:complexType>
        <xsd:sequence>
          <xsd:element name="documentManagement">
            <xsd:complexType>
              <xsd:all/>
            </xsd:complexType>
          </xsd:element>
        </xsd:sequence>
      </xsd:complexType>
    </xsd:element>
  </xsd:schema>
  <xsd:schema xmlns="http://schemas.openxmlformats.org/package/2006/metadata/core-properties" xmlns:xsd="http://www.w3.org/2001/XMLSchema" xmlns:xsi="http://www.w3.org/2001/XMLSchema-instance" xmlns:dc="http://purl.org/dc/elements/1.1/" xmlns:dcterms="http://purl.org/dc/terms/" xmlns:odoc="http://schemas.microsoft.com/office/internal/2005/internalDocumentation"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Content Type" ma:readOnly="true"/>
        <xsd:element ref="dc:title" minOccurs="0" maxOccurs="1" ma:index="4" ma:displayName="Title"/>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lastPrinted" minOccurs="0" maxOccurs="1" type="xsd:dateTime"/>
        <xsd:element name="contentStatus" minOccurs="0" maxOccurs="1" type="xsd:string"/>
      </xsd:all>
    </xsd:complexType>
  </xsd:schema>
</ct:contentTypeSchema>
</file>

<file path=customXml/item2.xml><?xml version="1.0" encoding="utf-8"?>
<p:properties xmlns:p="http://schemas.microsoft.com/office/2006/metadata/properties" xmlns:xsi="http://www.w3.org/2001/XMLSchema-instance">
  <documentManagement/>
</p:properties>
</file>

<file path=customXml/item3.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17916820-FD9A-4238-9A81-6CE37CAF67F5}">
  <ds:schemaRefs>
    <ds:schemaRef ds:uri="http://schemas.microsoft.com/office/2006/metadata/contentType"/>
    <ds:schemaRef ds:uri="http://schemas.microsoft.com/office/2006/metadata/properties/metaAttributes"/>
    <ds:schemaRef ds:uri="http://www.w3.org/2001/XMLSchema"/>
    <ds:schemaRef ds:uri="http://schemas.microsoft.com/office/2006/metadata/properties"/>
    <ds:schemaRef ds:uri="http://schemas.openxmlformats.org/package/2006/metadata/core-properties"/>
    <ds:schemaRef ds:uri="http://purl.org/dc/elements/1.1/"/>
    <ds:schemaRef ds:uri="http://purl.org/dc/terms/"/>
    <ds:schemaRef ds:uri="http://schemas.microsoft.com/office/internal/2005/internalDocumentation"/>
  </ds:schemaRefs>
</ds:datastoreItem>
</file>

<file path=customXml/itemProps2.xml><?xml version="1.0" encoding="utf-8"?>
<ds:datastoreItem xmlns:ds="http://schemas.openxmlformats.org/officeDocument/2006/customXml" ds:itemID="{FE496883-C7EF-4B44-B881-1A9BDA8BD6FE}">
  <ds:schemaRefs>
    <ds:schemaRef ds:uri="http://purl.org/dc/dcmitype/"/>
    <ds:schemaRef ds:uri="http://www.w3.org/XML/1998/namespace"/>
    <ds:schemaRef ds:uri="http://schemas.openxmlformats.org/package/2006/metadata/core-properties"/>
    <ds:schemaRef ds:uri="http://schemas.microsoft.com/office/2006/documentManagement/types"/>
    <ds:schemaRef ds:uri="http://purl.org/dc/elements/1.1/"/>
    <ds:schemaRef ds:uri="http://schemas.microsoft.com/office/2006/metadata/properties"/>
    <ds:schemaRef ds:uri="http://purl.org/dc/terms/"/>
  </ds:schemaRefs>
</ds:datastoreItem>
</file>

<file path=customXml/itemProps3.xml><?xml version="1.0" encoding="utf-8"?>
<ds:datastoreItem xmlns:ds="http://schemas.openxmlformats.org/officeDocument/2006/customXml" ds:itemID="{D444A67D-375F-4564-A31E-72CFC1717B12}">
  <ds:schemaRefs>
    <ds:schemaRef ds:uri="http://schemas.microsoft.com/sharepoint/v3/contenttype/forms"/>
  </ds:schemaRefs>
</ds:datastoreItem>
</file>

<file path=docProps/app.xml><?xml version="1.0" encoding="utf-8"?>
<Properties xmlns="http://schemas.openxmlformats.org/officeDocument/2006/extended-properties" xmlns:vt="http://schemas.openxmlformats.org/officeDocument/2006/docPropsVTypes">
  <TotalTime>8856</TotalTime>
  <Words>1026</Words>
  <Application>Microsoft Office PowerPoint</Application>
  <PresentationFormat>On-screen Show (4:3)</PresentationFormat>
  <Paragraphs>143</Paragraphs>
  <Slides>29</Slides>
  <Notes>27</Notes>
  <HiddenSlides>0</HiddenSlides>
  <MMClips>0</MMClips>
  <ScaleCrop>false</ScaleCrop>
  <HeadingPairs>
    <vt:vector size="6" baseType="variant">
      <vt:variant>
        <vt:lpstr>Theme</vt:lpstr>
      </vt:variant>
      <vt:variant>
        <vt:i4>1</vt:i4>
      </vt:variant>
      <vt:variant>
        <vt:lpstr>Embedded OLE Servers</vt:lpstr>
      </vt:variant>
      <vt:variant>
        <vt:i4>1</vt:i4>
      </vt:variant>
      <vt:variant>
        <vt:lpstr>Slide Titles</vt:lpstr>
      </vt:variant>
      <vt:variant>
        <vt:i4>29</vt:i4>
      </vt:variant>
    </vt:vector>
  </HeadingPairs>
  <TitlesOfParts>
    <vt:vector size="31" baseType="lpstr">
      <vt:lpstr>Office Theme</vt:lpstr>
      <vt:lpstr>Document</vt:lpstr>
      <vt:lpstr>Assessment Practice and Technology Enhanced Learning   Educational Futures</vt:lpstr>
      <vt:lpstr>PowerPoint Presentation</vt:lpstr>
      <vt:lpstr>We can’t predict the future because we don’t know the context </vt:lpstr>
      <vt:lpstr>PowerPoint Presentation</vt:lpstr>
      <vt:lpstr>Getting it right</vt:lpstr>
      <vt:lpstr>Summary of horizon reports</vt:lpstr>
      <vt:lpstr>60s fun tech</vt:lpstr>
      <vt:lpstr>Evolution of students  </vt:lpstr>
      <vt:lpstr>What do images of  student life/enjoyment have in common?</vt:lpstr>
      <vt:lpstr>Excellent technologies become seamlessly embedded into life. They support life, rather than directing or regimenting it</vt:lpstr>
      <vt:lpstr>In fact, there is evidence that the everyday use of excellent technologies</vt:lpstr>
      <vt:lpstr>Famous question: What would be the hardest to explain to the 1950's?</vt:lpstr>
      <vt:lpstr>Future technologies are invariably imagined as offering more chances to be deeply serious:</vt:lpstr>
      <vt:lpstr>How do future imaginings impinge on the  present?</vt:lpstr>
      <vt:lpstr>How is all of this this playing out in Higher Education? </vt:lpstr>
      <vt:lpstr>PowerPoint Presentation</vt:lpstr>
      <vt:lpstr>PowerPoint Presentation</vt:lpstr>
      <vt:lpstr>PowerPoint Presentation</vt:lpstr>
      <vt:lpstr>What are we building? Does blindness to context put  us in danger of  importing this joylessness into the learning futures we are building? </vt:lpstr>
      <vt:lpstr>Dystopias</vt:lpstr>
      <vt:lpstr>Dystopian universities use technology so badly that  </vt:lpstr>
      <vt:lpstr>In fact… the enterprise has become everything the internet  is not  </vt:lpstr>
      <vt:lpstr>“oh, please don’t be boring”!  </vt:lpstr>
      <vt:lpstr>PowerPoint Presentation</vt:lpstr>
      <vt:lpstr>PowerPoint Presentation</vt:lpstr>
      <vt:lpstr>Utopias</vt:lpstr>
      <vt:lpstr>Effective assessment </vt:lpstr>
      <vt:lpstr>personalise  and connect </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Bonnie Liang</dc:creator>
  <cp:lastModifiedBy>Jones</cp:lastModifiedBy>
  <cp:revision>80</cp:revision>
  <cp:lastPrinted>2015-03-24T05:55:02Z</cp:lastPrinted>
  <dcterms:created xsi:type="dcterms:W3CDTF">2010-12-07T05:24:03Z</dcterms:created>
  <dcterms:modified xsi:type="dcterms:W3CDTF">2015-03-25T21:48:19Z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0x010100536288AADD940648B4C943072EDC31D8</vt:lpwstr>
  </property>
</Properties>
</file>