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71" r:id="rId6"/>
    <p:sldId id="262" r:id="rId7"/>
    <p:sldId id="272" r:id="rId8"/>
    <p:sldId id="266" r:id="rId9"/>
    <p:sldId id="267" r:id="rId10"/>
    <p:sldId id="269" r:id="rId11"/>
    <p:sldId id="270" r:id="rId12"/>
    <p:sldId id="257" r:id="rId13"/>
    <p:sldId id="275" r:id="rId14"/>
    <p:sldId id="259" r:id="rId15"/>
    <p:sldId id="265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63" autoAdjust="0"/>
  </p:normalViewPr>
  <p:slideViewPr>
    <p:cSldViewPr snapToGrid="0" snapToObjects="1">
      <p:cViewPr>
        <p:scale>
          <a:sx n="66" d="100"/>
          <a:sy n="6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C3160-9ECE-6C41-8E45-0624F124DAE4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8800C-6310-2E45-A99A-EE74CED21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3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racehorses here– large</a:t>
            </a:r>
            <a:r>
              <a:rPr lang="en-US" baseline="0" dirty="0" smtClean="0"/>
              <a:t> unwieldy systems.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800C-6310-2E45-A99A-EE74CED21E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6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“LMS must die”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LMS’s bolt on more and more, they become more unusable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800C-6310-2E45-A99A-EE74CED21E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1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800C-6310-2E45-A99A-EE74CED21E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55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800C-6310-2E45-A99A-EE74CED21E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6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800C-6310-2E45-A99A-EE74CED21E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5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Meantime, universities </a:t>
            </a:r>
            <a:r>
              <a:rPr lang="en-US" dirty="0" err="1" smtClean="0"/>
              <a:t>proilferate</a:t>
            </a:r>
            <a:r>
              <a:rPr lang="en-US" dirty="0" smtClean="0"/>
              <a:t> what people want</a:t>
            </a:r>
            <a:r>
              <a:rPr lang="en-US" baseline="0" dirty="0" smtClean="0"/>
              <a:t> or </a:t>
            </a:r>
            <a:r>
              <a:rPr lang="en-US" dirty="0" smtClean="0"/>
              <a:t>need, like wiring in India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800C-6310-2E45-A99A-EE74CED21E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2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0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9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1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3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0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2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0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28A5-F8C9-7247-9853-E0C8C618FA8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6D78-D6A3-3445-B25E-FDA4C03506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86946" y="8005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190645" y="632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731500" y="177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17761" y="321589"/>
            <a:ext cx="1713421" cy="6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kgproject.com/what-is-flow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ephant r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76" y="1276615"/>
            <a:ext cx="6875623" cy="385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640" y="318654"/>
            <a:ext cx="6870627" cy="957961"/>
          </a:xfrm>
        </p:spPr>
        <p:txBody>
          <a:bodyPr/>
          <a:lstStyle/>
          <a:p>
            <a:r>
              <a:rPr lang="en-US" dirty="0" smtClean="0"/>
              <a:t>Punting on Elephants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6778" y="5401973"/>
            <a:ext cx="2845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www.theatlantic.com</a:t>
            </a:r>
            <a:r>
              <a:rPr lang="en-US" sz="1200" dirty="0"/>
              <a:t>/politics/archive</a:t>
            </a:r>
            <a:r>
              <a:rPr lang="en-US" sz="1200" dirty="0" smtClean="0"/>
              <a:t>/-</a:t>
            </a:r>
            <a:r>
              <a:rPr lang="en-US" sz="1200" dirty="0"/>
              <a:t>conservatives-who-</a:t>
            </a:r>
            <a:r>
              <a:rPr lang="en-US" sz="1200" dirty="0" err="1"/>
              <a:t>havent</a:t>
            </a:r>
            <a:r>
              <a:rPr lang="en-US" sz="1200" dirty="0"/>
              <a:t>-endorsed/251284/2012/01/the-influential</a:t>
            </a:r>
          </a:p>
        </p:txBody>
      </p:sp>
    </p:spTree>
    <p:extLst>
      <p:ext uri="{BB962C8B-B14F-4D97-AF65-F5344CB8AC3E}">
        <p14:creationId xmlns:p14="http://schemas.microsoft.com/office/powerpoint/2010/main" val="37414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V-701-and-702-White-Elephant-trunk-down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6" b="13266"/>
          <a:stretch>
            <a:fillRect/>
          </a:stretch>
        </p:blipFill>
        <p:spPr>
          <a:xfrm>
            <a:off x="-169333" y="0"/>
            <a:ext cx="9313333" cy="61298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1438"/>
            <a:ext cx="8229600" cy="1143000"/>
          </a:xfrm>
        </p:spPr>
        <p:txBody>
          <a:bodyPr/>
          <a:lstStyle/>
          <a:p>
            <a:r>
              <a:rPr lang="en-US" dirty="0" smtClean="0"/>
              <a:t>Avoiding white elephants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770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80532" y="2065866"/>
            <a:ext cx="6011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HAVING A BRAIN 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TOLERATING THE ORGANIC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ADDRESSING CULTURAL CHANGE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71733" cy="1143000"/>
          </a:xfrm>
        </p:spPr>
        <p:txBody>
          <a:bodyPr/>
          <a:lstStyle/>
          <a:p>
            <a:r>
              <a:rPr lang="en-US" dirty="0"/>
              <a:t>PLANNING FOR A COHERENT WHOLE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SKG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Comfort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Aesthetics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Flow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>
              <a:solidFill>
                <a:srgbClr val="000000"/>
              </a:solidFill>
              <a:hlinkClick r:id="rId2"/>
            </a:endParaRPr>
          </a:p>
          <a:p>
            <a:pPr lvl="2"/>
            <a:r>
              <a:rPr lang="en-US" sz="2800" dirty="0" smtClean="0"/>
              <a:t>Equity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Blending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Affordances</a:t>
            </a:r>
            <a:endParaRPr lang="en-US" sz="2800" dirty="0">
              <a:solidFill>
                <a:srgbClr val="000000"/>
              </a:solidFill>
            </a:endParaRP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Repurposing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4-10-29 at 10.57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1788523"/>
            <a:ext cx="2743201" cy="37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To sum up: </a:t>
            </a:r>
            <a:br>
              <a:rPr lang="en-US" sz="3600" dirty="0" smtClean="0"/>
            </a:br>
            <a:r>
              <a:rPr lang="en-US" sz="3600" dirty="0" smtClean="0"/>
              <a:t>	in the </a:t>
            </a:r>
            <a:r>
              <a:rPr lang="en-US" sz="3600" smtClean="0"/>
              <a:t>future, dodge </a:t>
            </a:r>
            <a:r>
              <a:rPr lang="en-US" sz="3600" dirty="0" smtClean="0"/>
              <a:t>elephants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Staff preferences are for stuff that works with ready, multi-channel support.</a:t>
            </a:r>
          </a:p>
          <a:p>
            <a:r>
              <a:rPr lang="en-US" sz="2800" dirty="0" smtClean="0"/>
              <a:t>Student preferences are for comfort, flexibility, mobility.</a:t>
            </a: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Developing systems </a:t>
            </a:r>
            <a:r>
              <a:rPr lang="en-US" dirty="0"/>
              <a:t>that are simple</a:t>
            </a:r>
            <a:r>
              <a:rPr lang="en-US" dirty="0" smtClean="0"/>
              <a:t>, comfortable, </a:t>
            </a:r>
            <a:r>
              <a:rPr lang="en-US" dirty="0" err="1" smtClean="0"/>
              <a:t>personalisable</a:t>
            </a:r>
            <a:r>
              <a:rPr lang="en-US" dirty="0" smtClean="0"/>
              <a:t>, well supported,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/>
              <a:t>speak </a:t>
            </a:r>
            <a:r>
              <a:rPr lang="en-US" dirty="0"/>
              <a:t>to each </a:t>
            </a:r>
            <a:r>
              <a:rPr lang="en-US" dirty="0" smtClean="0"/>
              <a:t>other.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N1617EL1X---6200_1620840a.jpg"/>
          <p:cNvPicPr>
            <a:picLocks noChangeAspect="1"/>
          </p:cNvPicPr>
          <p:nvPr/>
        </p:nvPicPr>
        <p:blipFill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27" y="0"/>
            <a:ext cx="9263127" cy="6170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526772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22" y="6189134"/>
            <a:ext cx="3860800" cy="364067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en-US" sz="1200" dirty="0" err="1">
                <a:solidFill>
                  <a:schemeClr val="bg1"/>
                </a:solidFill>
              </a:rPr>
              <a:t>www.gistmania.com</a:t>
            </a:r>
            <a:r>
              <a:rPr lang="en-US" sz="1200" dirty="0">
                <a:solidFill>
                  <a:schemeClr val="bg1"/>
                </a:solidFill>
              </a:rPr>
              <a:t>/talk/topic,136694.0.html</a:t>
            </a:r>
          </a:p>
        </p:txBody>
      </p:sp>
    </p:spTree>
    <p:extLst>
      <p:ext uri="{BB962C8B-B14F-4D97-AF65-F5344CB8AC3E}">
        <p14:creationId xmlns:p14="http://schemas.microsoft.com/office/powerpoint/2010/main" val="35095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elephants of </a:t>
            </a:r>
            <a:br>
              <a:rPr lang="en-US" sz="3600" dirty="0" smtClean="0"/>
            </a:br>
            <a:r>
              <a:rPr lang="en-US" sz="3600" dirty="0" smtClean="0"/>
              <a:t>enterprise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0" y="1600200"/>
            <a:ext cx="6908799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						…acronym </a:t>
            </a:r>
            <a:r>
              <a:rPr lang="en-US" dirty="0" smtClean="0"/>
              <a:t>hell</a:t>
            </a:r>
          </a:p>
          <a:p>
            <a:r>
              <a:rPr lang="en-US" dirty="0" smtClean="0"/>
              <a:t>LMS + Plugins</a:t>
            </a:r>
          </a:p>
          <a:p>
            <a:pPr lvl="1"/>
            <a:r>
              <a:rPr lang="en-US" dirty="0" err="1" smtClean="0"/>
              <a:t>Eportfolios</a:t>
            </a:r>
            <a:endParaRPr lang="en-US" dirty="0" smtClean="0"/>
          </a:p>
          <a:p>
            <a:pPr lvl="1"/>
            <a:r>
              <a:rPr lang="en-US" dirty="0" err="1" smtClean="0"/>
              <a:t>Microcredentialing</a:t>
            </a:r>
            <a:endParaRPr lang="en-US" dirty="0" smtClean="0"/>
          </a:p>
          <a:p>
            <a:pPr lvl="1"/>
            <a:r>
              <a:rPr lang="en-US" dirty="0" smtClean="0"/>
              <a:t>Blogging</a:t>
            </a:r>
          </a:p>
          <a:p>
            <a:pPr lvl="1"/>
            <a:r>
              <a:rPr lang="en-US" dirty="0" smtClean="0"/>
              <a:t>Text matching</a:t>
            </a:r>
          </a:p>
          <a:p>
            <a:pPr lvl="1"/>
            <a:r>
              <a:rPr lang="en-US" dirty="0" smtClean="0"/>
              <a:t>Content management </a:t>
            </a:r>
          </a:p>
          <a:p>
            <a:pPr marL="0" indent="0">
              <a:buNone/>
            </a:pPr>
            <a:r>
              <a:rPr lang="en-US" dirty="0" smtClean="0"/>
              <a:t>							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then…</a:t>
            </a:r>
          </a:p>
          <a:p>
            <a:r>
              <a:rPr lang="en-US" dirty="0" smtClean="0"/>
              <a:t>Student System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Lecture capture technology</a:t>
            </a:r>
          </a:p>
          <a:p>
            <a:r>
              <a:rPr lang="en-US" dirty="0" smtClean="0"/>
              <a:t>Video-conferencing   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7733" cy="1143000"/>
          </a:xfrm>
        </p:spPr>
        <p:txBody>
          <a:bodyPr/>
          <a:lstStyle/>
          <a:p>
            <a:r>
              <a:rPr lang="en-US" dirty="0"/>
              <a:t>Institutional </a:t>
            </a:r>
            <a:r>
              <a:rPr lang="en-US" dirty="0" smtClean="0"/>
              <a:t>approaches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497129"/>
            <a:ext cx="4182533" cy="23751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Unplanned?</a:t>
            </a:r>
          </a:p>
          <a:p>
            <a:r>
              <a:rPr lang="en-US" sz="2800" dirty="0"/>
              <a:t>Stuck in ancient </a:t>
            </a:r>
            <a:r>
              <a:rPr lang="en-US" sz="2800" dirty="0" smtClean="0"/>
              <a:t>decisions</a:t>
            </a:r>
            <a:endParaRPr lang="en-US" sz="2800" dirty="0"/>
          </a:p>
          <a:p>
            <a:r>
              <a:rPr lang="en-US" sz="2800" dirty="0" smtClean="0"/>
              <a:t>When funds become available</a:t>
            </a:r>
          </a:p>
          <a:p>
            <a:r>
              <a:rPr lang="en-US" sz="2800" dirty="0" smtClean="0"/>
              <a:t>Ad hoc choices by IT, architects, consultants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41600" y="1157926"/>
            <a:ext cx="48598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Planned?</a:t>
            </a:r>
          </a:p>
          <a:p>
            <a:r>
              <a:rPr lang="en-US" sz="2800" dirty="0" smtClean="0"/>
              <a:t>Driven </a:t>
            </a:r>
            <a:r>
              <a:rPr lang="en-US" sz="2800" dirty="0"/>
              <a:t>by </a:t>
            </a:r>
            <a:r>
              <a:rPr lang="en-US" sz="2800" dirty="0" smtClean="0"/>
              <a:t>management looking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to </a:t>
            </a:r>
            <a:r>
              <a:rPr lang="en-US" sz="2800" dirty="0"/>
              <a:t>make a </a:t>
            </a:r>
            <a:r>
              <a:rPr lang="en-US" sz="2800" dirty="0" smtClean="0"/>
              <a:t>splash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To keep up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To </a:t>
            </a:r>
            <a:r>
              <a:rPr lang="en-US" sz="2800" dirty="0" err="1" smtClean="0"/>
              <a:t>minimise</a:t>
            </a:r>
            <a:r>
              <a:rPr lang="en-US" sz="2800" dirty="0" smtClean="0"/>
              <a:t> risk</a:t>
            </a:r>
          </a:p>
          <a:p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641600" y="2065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61884"/>
            <a:ext cx="9144000" cy="68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aghetti2.jpg"/>
          <p:cNvPicPr>
            <a:picLocks noChangeAspect="1"/>
          </p:cNvPicPr>
          <p:nvPr/>
        </p:nvPicPr>
        <p:blipFill>
          <a:blip r:embed="rId2" cstate="print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5934"/>
            <a:ext cx="8856132" cy="79407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2904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Meantime, academic staff are </a:t>
            </a:r>
            <a:r>
              <a:rPr lang="en-US" dirty="0" smtClean="0"/>
              <a:t>begging to build </a:t>
            </a:r>
            <a:r>
              <a:rPr lang="en-US" dirty="0"/>
              <a:t>e- shanty towns for </a:t>
            </a:r>
            <a:r>
              <a:rPr lang="en-US" dirty="0" smtClean="0"/>
              <a:t>their urgent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e</a:t>
            </a:r>
            <a:r>
              <a:rPr lang="en-US" dirty="0" smtClean="0"/>
              <a:t>-</a:t>
            </a:r>
            <a:r>
              <a:rPr lang="en-US" dirty="0" err="1" smtClean="0"/>
              <a:t>accomodation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758267"/>
            <a:ext cx="418966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How to reconcile??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2412" y="5618163"/>
            <a:ext cx="580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cdn.nmc.org</a:t>
            </a:r>
            <a:r>
              <a:rPr lang="en-US" sz="1200" dirty="0"/>
              <a:t>/media/2014-technology-outlook-australian-tertiary-education-EN.pdf</a:t>
            </a:r>
          </a:p>
        </p:txBody>
      </p:sp>
      <p:pic>
        <p:nvPicPr>
          <p:cNvPr id="3" name="Content Placeholder 2" descr="Screen Shot 2014-11-04 at 2.09.3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r="5559"/>
          <a:stretch>
            <a:fillRect/>
          </a:stretch>
        </p:blipFill>
        <p:spPr>
          <a:xfrm>
            <a:off x="140707" y="1174466"/>
            <a:ext cx="8583685" cy="4720696"/>
          </a:xfrm>
        </p:spPr>
      </p:pic>
      <p:sp>
        <p:nvSpPr>
          <p:cNvPr id="6" name="TextBox 5"/>
          <p:cNvSpPr txBox="1"/>
          <p:nvPr/>
        </p:nvSpPr>
        <p:spPr>
          <a:xfrm>
            <a:off x="3183467" y="6333067"/>
            <a:ext cx="580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en-US" sz="1200" dirty="0" err="1">
                <a:solidFill>
                  <a:schemeClr val="bg1"/>
                </a:solidFill>
              </a:rPr>
              <a:t>cdn.nmc.org</a:t>
            </a:r>
            <a:r>
              <a:rPr lang="en-US" sz="1200" dirty="0">
                <a:solidFill>
                  <a:schemeClr val="bg1"/>
                </a:solidFill>
              </a:rPr>
              <a:t>/media/2014-technology-outlook-australian-tertiary-education-EN.pdf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9733" y="406400"/>
            <a:ext cx="4415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Reading the tea leaves</a:t>
            </a:r>
          </a:p>
        </p:txBody>
      </p:sp>
    </p:spTree>
    <p:extLst>
      <p:ext uri="{BB962C8B-B14F-4D97-AF65-F5344CB8AC3E}">
        <p14:creationId xmlns:p14="http://schemas.microsoft.com/office/powerpoint/2010/main" val="38058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67" y="198967"/>
            <a:ext cx="5092700" cy="581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6134" y="5707790"/>
            <a:ext cx="5042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www.nmc.org</a:t>
            </a:r>
            <a:r>
              <a:rPr lang="en-US" sz="1400" dirty="0"/>
              <a:t>/</a:t>
            </a:r>
            <a:r>
              <a:rPr lang="en-US" sz="1400" dirty="0" err="1"/>
              <a:t>pdf</a:t>
            </a:r>
            <a:r>
              <a:rPr lang="en-US" sz="1400" dirty="0"/>
              <a:t>/2010-Horizon-Report-Short-List.pdf</a:t>
            </a:r>
          </a:p>
        </p:txBody>
      </p:sp>
    </p:spTree>
    <p:extLst>
      <p:ext uri="{BB962C8B-B14F-4D97-AF65-F5344CB8AC3E}">
        <p14:creationId xmlns:p14="http://schemas.microsoft.com/office/powerpoint/2010/main" val="21477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to align?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Institutions try to match mega trends</a:t>
            </a:r>
          </a:p>
          <a:p>
            <a:pPr lvl="1"/>
            <a:r>
              <a:rPr lang="en-US" dirty="0" smtClean="0"/>
              <a:t>Mobility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err="1" smtClean="0"/>
              <a:t>Personalisation</a:t>
            </a:r>
            <a:endParaRPr lang="en-US" dirty="0" smtClean="0"/>
          </a:p>
          <a:p>
            <a:pPr lvl="1"/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Big data</a:t>
            </a:r>
          </a:p>
          <a:p>
            <a:pPr marL="0" indent="0">
              <a:buNone/>
            </a:pPr>
            <a:r>
              <a:rPr lang="en-US" dirty="0" smtClean="0"/>
              <a:t>With the university needs, plan and niche</a:t>
            </a:r>
          </a:p>
        </p:txBody>
      </p:sp>
    </p:spTree>
    <p:extLst>
      <p:ext uri="{BB962C8B-B14F-4D97-AF65-F5344CB8AC3E}">
        <p14:creationId xmlns:p14="http://schemas.microsoft.com/office/powerpoint/2010/main" val="41051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93733" cy="1143000"/>
          </a:xfrm>
        </p:spPr>
        <p:txBody>
          <a:bodyPr/>
          <a:lstStyle/>
          <a:p>
            <a:r>
              <a:rPr lang="en-US" sz="3600" dirty="0" smtClean="0"/>
              <a:t>How to avoid the Death March Project?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Behind each of these Horizon report ‘Moments’ are giant sets of cascading spreadsheets</a:t>
            </a:r>
            <a:endParaRPr lang="en-US" dirty="0"/>
          </a:p>
        </p:txBody>
      </p:sp>
      <p:pic>
        <p:nvPicPr>
          <p:cNvPr id="4" name="Picture 3" descr="Screen Shot 2014-11-04 at 2.3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2827828"/>
            <a:ext cx="5073502" cy="35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11694581715_cf1a3748e0_b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5" b="8415"/>
          <a:stretch>
            <a:fillRect/>
          </a:stretch>
        </p:blipFill>
        <p:spPr>
          <a:xfrm>
            <a:off x="457199" y="609600"/>
            <a:ext cx="5275745" cy="3759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27867" y="4594599"/>
            <a:ext cx="6112933" cy="1140136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4000" dirty="0" smtClean="0"/>
              <a:t>Send in the micromanagers?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3894666" y="5396597"/>
            <a:ext cx="4250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</a:t>
            </a:r>
            <a:r>
              <a:rPr lang="en-US" sz="1200" dirty="0"/>
              <a:t>ttp://</a:t>
            </a:r>
            <a:r>
              <a:rPr lang="en-US" sz="1200" dirty="0" err="1"/>
              <a:t>www.eurobricks.com</a:t>
            </a:r>
            <a:r>
              <a:rPr lang="en-US" sz="1200" dirty="0"/>
              <a:t>/forum/</a:t>
            </a:r>
            <a:r>
              <a:rPr lang="en-US" sz="1200" dirty="0" err="1"/>
              <a:t>index.php?showtopic</a:t>
            </a:r>
            <a:r>
              <a:rPr lang="en-US" sz="1200" dirty="0"/>
              <a:t>=90274</a:t>
            </a:r>
          </a:p>
        </p:txBody>
      </p:sp>
    </p:spTree>
    <p:extLst>
      <p:ext uri="{BB962C8B-B14F-4D97-AF65-F5344CB8AC3E}">
        <p14:creationId xmlns:p14="http://schemas.microsoft.com/office/powerpoint/2010/main" val="36786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6288AADD940648B4C943072EDC31D8" ma:contentTypeVersion="0" ma:contentTypeDescription="Create a new document." ma:contentTypeScope="" ma:versionID="a80fc55842903e8ebfe30b88955f52d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916820-FD9A-4238-9A81-6CE37CAF67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E496883-C7EF-4B44-B881-1A9BDA8BD6FE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444A67D-375F-4564-A31E-72CFC1717B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254</Words>
  <Application>Microsoft Office PowerPoint</Application>
  <PresentationFormat>On-screen Show (4:3)</PresentationFormat>
  <Paragraphs>77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Punting on Elephants </vt:lpstr>
      <vt:lpstr>The elephants of  enterprise systems</vt:lpstr>
      <vt:lpstr>Institutional approaches </vt:lpstr>
      <vt:lpstr>PowerPoint Presentation</vt:lpstr>
      <vt:lpstr>PowerPoint Presentation</vt:lpstr>
      <vt:lpstr>PowerPoint Presentation</vt:lpstr>
      <vt:lpstr>But how to align?</vt:lpstr>
      <vt:lpstr>How to avoid the Death March Project?</vt:lpstr>
      <vt:lpstr>PowerPoint Presentation</vt:lpstr>
      <vt:lpstr>Avoiding white elephants</vt:lpstr>
      <vt:lpstr>PLANNING FOR A COHERENT WHOLE </vt:lpstr>
      <vt:lpstr>SKG Design Principles</vt:lpstr>
      <vt:lpstr>To sum up:   in the future, dodge elephants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Liang</dc:creator>
  <cp:lastModifiedBy>s421887</cp:lastModifiedBy>
  <cp:revision>54</cp:revision>
  <dcterms:created xsi:type="dcterms:W3CDTF">2010-12-07T05:24:03Z</dcterms:created>
  <dcterms:modified xsi:type="dcterms:W3CDTF">2014-11-10T22:22:36Z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0x010100536288AADD940648B4C943072EDC31D8</vt:lpwstr>
  </property>
</Properties>
</file>