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</p:sldMasterIdLst>
  <p:notesMasterIdLst>
    <p:notesMasterId r:id="rId24"/>
  </p:notesMasterIdLst>
  <p:sldIdLst>
    <p:sldId id="256" r:id="rId7"/>
    <p:sldId id="257" r:id="rId8"/>
    <p:sldId id="277" r:id="rId9"/>
    <p:sldId id="282" r:id="rId10"/>
    <p:sldId id="283" r:id="rId11"/>
    <p:sldId id="284" r:id="rId12"/>
    <p:sldId id="279" r:id="rId13"/>
    <p:sldId id="258" r:id="rId14"/>
    <p:sldId id="266" r:id="rId15"/>
    <p:sldId id="270" r:id="rId16"/>
    <p:sldId id="264" r:id="rId17"/>
    <p:sldId id="265" r:id="rId18"/>
    <p:sldId id="278" r:id="rId19"/>
    <p:sldId id="267" r:id="rId20"/>
    <p:sldId id="268" r:id="rId21"/>
    <p:sldId id="269" r:id="rId22"/>
    <p:sldId id="281" r:id="rId2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BFC4"/>
    <a:srgbClr val="00467F"/>
    <a:srgbClr val="F2F3F4"/>
    <a:srgbClr val="EDEEEF"/>
    <a:srgbClr val="E7E8E9"/>
    <a:srgbClr val="FFCEC9"/>
    <a:srgbClr val="C60C46"/>
    <a:srgbClr val="0080C2"/>
    <a:srgbClr val="A7B01B"/>
    <a:srgbClr val="F89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-924" y="0"/>
      </p:cViewPr>
      <p:guideLst>
        <p:guide orient="horz" pos="2736"/>
        <p:guide orient="horz" pos="3428"/>
        <p:guide orient="horz" pos="313"/>
        <p:guide orient="horz" pos="3843"/>
        <p:guide pos="2880"/>
        <p:guide pos="1821"/>
        <p:guide pos="4074"/>
        <p:guide pos="5124"/>
        <p:guide pos="660"/>
        <p:guide/>
        <p:guide pos="65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3E3C4-EA68-4110-8138-13246FAEF49E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42691-A5AC-4A9B-9C01-DC8E916319A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994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42691-A5AC-4A9B-9C01-DC8E916319A9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010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42691-A5AC-4A9B-9C01-DC8E916319A9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519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42691-A5AC-4A9B-9C01-DC8E916319A9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29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0" y="2593975"/>
            <a:ext cx="9159988" cy="3506788"/>
            <a:chOff x="0" y="2593975"/>
            <a:chExt cx="9159988" cy="3506788"/>
          </a:xfrm>
        </p:grpSpPr>
        <p:sp>
          <p:nvSpPr>
            <p:cNvPr id="1050" name="Rectangle 26"/>
            <p:cNvSpPr>
              <a:spLocks noChangeArrowheads="1"/>
            </p:cNvSpPr>
            <p:nvPr userDrawn="1"/>
          </p:nvSpPr>
          <p:spPr bwMode="auto">
            <a:xfrm>
              <a:off x="0" y="2762250"/>
              <a:ext cx="9151938" cy="3338513"/>
            </a:xfrm>
            <a:prstGeom prst="rect">
              <a:avLst/>
            </a:prstGeom>
            <a:solidFill>
              <a:srgbClr val="0046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auto">
            <a:xfrm>
              <a:off x="0" y="2593975"/>
              <a:ext cx="9151938" cy="382588"/>
            </a:xfrm>
            <a:custGeom>
              <a:avLst/>
              <a:gdLst/>
              <a:ahLst/>
              <a:cxnLst>
                <a:cxn ang="0">
                  <a:pos x="4189" y="316"/>
                </a:cxn>
                <a:cxn ang="0">
                  <a:pos x="4155" y="313"/>
                </a:cxn>
                <a:cxn ang="0">
                  <a:pos x="4117" y="307"/>
                </a:cxn>
                <a:cxn ang="0">
                  <a:pos x="4079" y="296"/>
                </a:cxn>
                <a:cxn ang="0">
                  <a:pos x="4040" y="282"/>
                </a:cxn>
                <a:cxn ang="0">
                  <a:pos x="4004" y="265"/>
                </a:cxn>
                <a:cxn ang="0">
                  <a:pos x="3969" y="245"/>
                </a:cxn>
                <a:cxn ang="0">
                  <a:pos x="3938" y="224"/>
                </a:cxn>
                <a:cxn ang="0">
                  <a:pos x="3912" y="201"/>
                </a:cxn>
                <a:cxn ang="0">
                  <a:pos x="3813" y="104"/>
                </a:cxn>
                <a:cxn ang="0">
                  <a:pos x="3784" y="81"/>
                </a:cxn>
                <a:cxn ang="0">
                  <a:pos x="3751" y="60"/>
                </a:cxn>
                <a:cxn ang="0">
                  <a:pos x="3715" y="42"/>
                </a:cxn>
                <a:cxn ang="0">
                  <a:pos x="3677" y="26"/>
                </a:cxn>
                <a:cxn ang="0">
                  <a:pos x="3640" y="14"/>
                </a:cxn>
                <a:cxn ang="0">
                  <a:pos x="3601" y="5"/>
                </a:cxn>
                <a:cxn ang="0">
                  <a:pos x="3565" y="1"/>
                </a:cxn>
                <a:cxn ang="0">
                  <a:pos x="0" y="0"/>
                </a:cxn>
                <a:cxn ang="0">
                  <a:pos x="4188" y="406"/>
                </a:cxn>
                <a:cxn ang="0">
                  <a:pos x="4223" y="408"/>
                </a:cxn>
                <a:cxn ang="0">
                  <a:pos x="4261" y="416"/>
                </a:cxn>
                <a:cxn ang="0">
                  <a:pos x="4298" y="427"/>
                </a:cxn>
                <a:cxn ang="0">
                  <a:pos x="4337" y="441"/>
                </a:cxn>
                <a:cxn ang="0">
                  <a:pos x="4374" y="457"/>
                </a:cxn>
                <a:cxn ang="0">
                  <a:pos x="4409" y="476"/>
                </a:cxn>
                <a:cxn ang="0">
                  <a:pos x="4440" y="498"/>
                </a:cxn>
                <a:cxn ang="0">
                  <a:pos x="4466" y="522"/>
                </a:cxn>
                <a:cxn ang="0">
                  <a:pos x="4564" y="619"/>
                </a:cxn>
                <a:cxn ang="0">
                  <a:pos x="4593" y="642"/>
                </a:cxn>
                <a:cxn ang="0">
                  <a:pos x="4627" y="662"/>
                </a:cxn>
                <a:cxn ang="0">
                  <a:pos x="4662" y="680"/>
                </a:cxn>
                <a:cxn ang="0">
                  <a:pos x="4700" y="696"/>
                </a:cxn>
                <a:cxn ang="0">
                  <a:pos x="4738" y="708"/>
                </a:cxn>
                <a:cxn ang="0">
                  <a:pos x="4777" y="717"/>
                </a:cxn>
                <a:cxn ang="0">
                  <a:pos x="4812" y="721"/>
                </a:cxn>
                <a:cxn ang="0">
                  <a:pos x="17280" y="723"/>
                </a:cxn>
              </a:cxnLst>
              <a:rect l="0" t="0" r="r" b="b"/>
              <a:pathLst>
                <a:path w="17280" h="723">
                  <a:moveTo>
                    <a:pt x="17280" y="316"/>
                  </a:moveTo>
                  <a:lnTo>
                    <a:pt x="4189" y="316"/>
                  </a:lnTo>
                  <a:lnTo>
                    <a:pt x="4172" y="315"/>
                  </a:lnTo>
                  <a:lnTo>
                    <a:pt x="4155" y="313"/>
                  </a:lnTo>
                  <a:lnTo>
                    <a:pt x="4136" y="311"/>
                  </a:lnTo>
                  <a:lnTo>
                    <a:pt x="4117" y="307"/>
                  </a:lnTo>
                  <a:lnTo>
                    <a:pt x="4098" y="302"/>
                  </a:lnTo>
                  <a:lnTo>
                    <a:pt x="4079" y="296"/>
                  </a:lnTo>
                  <a:lnTo>
                    <a:pt x="4060" y="289"/>
                  </a:lnTo>
                  <a:lnTo>
                    <a:pt x="4040" y="282"/>
                  </a:lnTo>
                  <a:lnTo>
                    <a:pt x="4022" y="274"/>
                  </a:lnTo>
                  <a:lnTo>
                    <a:pt x="4004" y="265"/>
                  </a:lnTo>
                  <a:lnTo>
                    <a:pt x="3986" y="256"/>
                  </a:lnTo>
                  <a:lnTo>
                    <a:pt x="3969" y="245"/>
                  </a:lnTo>
                  <a:lnTo>
                    <a:pt x="3953" y="235"/>
                  </a:lnTo>
                  <a:lnTo>
                    <a:pt x="3938" y="224"/>
                  </a:lnTo>
                  <a:lnTo>
                    <a:pt x="3924" y="213"/>
                  </a:lnTo>
                  <a:lnTo>
                    <a:pt x="3912" y="201"/>
                  </a:lnTo>
                  <a:lnTo>
                    <a:pt x="3825" y="116"/>
                  </a:lnTo>
                  <a:lnTo>
                    <a:pt x="3813" y="104"/>
                  </a:lnTo>
                  <a:lnTo>
                    <a:pt x="3799" y="92"/>
                  </a:lnTo>
                  <a:lnTo>
                    <a:pt x="3784" y="81"/>
                  </a:lnTo>
                  <a:lnTo>
                    <a:pt x="3768" y="70"/>
                  </a:lnTo>
                  <a:lnTo>
                    <a:pt x="3751" y="60"/>
                  </a:lnTo>
                  <a:lnTo>
                    <a:pt x="3734" y="51"/>
                  </a:lnTo>
                  <a:lnTo>
                    <a:pt x="3715" y="42"/>
                  </a:lnTo>
                  <a:lnTo>
                    <a:pt x="3697" y="33"/>
                  </a:lnTo>
                  <a:lnTo>
                    <a:pt x="3677" y="26"/>
                  </a:lnTo>
                  <a:lnTo>
                    <a:pt x="3658" y="19"/>
                  </a:lnTo>
                  <a:lnTo>
                    <a:pt x="3640" y="14"/>
                  </a:lnTo>
                  <a:lnTo>
                    <a:pt x="3620" y="9"/>
                  </a:lnTo>
                  <a:lnTo>
                    <a:pt x="3601" y="5"/>
                  </a:lnTo>
                  <a:lnTo>
                    <a:pt x="3582" y="2"/>
                  </a:lnTo>
                  <a:lnTo>
                    <a:pt x="3565" y="1"/>
                  </a:lnTo>
                  <a:lnTo>
                    <a:pt x="3548" y="0"/>
                  </a:lnTo>
                  <a:lnTo>
                    <a:pt x="0" y="0"/>
                  </a:lnTo>
                  <a:lnTo>
                    <a:pt x="0" y="406"/>
                  </a:lnTo>
                  <a:lnTo>
                    <a:pt x="4188" y="406"/>
                  </a:lnTo>
                  <a:lnTo>
                    <a:pt x="4206" y="407"/>
                  </a:lnTo>
                  <a:lnTo>
                    <a:pt x="4223" y="408"/>
                  </a:lnTo>
                  <a:lnTo>
                    <a:pt x="4241" y="411"/>
                  </a:lnTo>
                  <a:lnTo>
                    <a:pt x="4261" y="416"/>
                  </a:lnTo>
                  <a:lnTo>
                    <a:pt x="4280" y="420"/>
                  </a:lnTo>
                  <a:lnTo>
                    <a:pt x="4298" y="427"/>
                  </a:lnTo>
                  <a:lnTo>
                    <a:pt x="4318" y="433"/>
                  </a:lnTo>
                  <a:lnTo>
                    <a:pt x="4337" y="441"/>
                  </a:lnTo>
                  <a:lnTo>
                    <a:pt x="4356" y="448"/>
                  </a:lnTo>
                  <a:lnTo>
                    <a:pt x="4374" y="457"/>
                  </a:lnTo>
                  <a:lnTo>
                    <a:pt x="4391" y="467"/>
                  </a:lnTo>
                  <a:lnTo>
                    <a:pt x="4409" y="476"/>
                  </a:lnTo>
                  <a:lnTo>
                    <a:pt x="4425" y="487"/>
                  </a:lnTo>
                  <a:lnTo>
                    <a:pt x="4440" y="498"/>
                  </a:lnTo>
                  <a:lnTo>
                    <a:pt x="4454" y="510"/>
                  </a:lnTo>
                  <a:lnTo>
                    <a:pt x="4466" y="522"/>
                  </a:lnTo>
                  <a:lnTo>
                    <a:pt x="4552" y="607"/>
                  </a:lnTo>
                  <a:lnTo>
                    <a:pt x="4564" y="619"/>
                  </a:lnTo>
                  <a:lnTo>
                    <a:pt x="4578" y="631"/>
                  </a:lnTo>
                  <a:lnTo>
                    <a:pt x="4593" y="642"/>
                  </a:lnTo>
                  <a:lnTo>
                    <a:pt x="4609" y="652"/>
                  </a:lnTo>
                  <a:lnTo>
                    <a:pt x="4627" y="662"/>
                  </a:lnTo>
                  <a:lnTo>
                    <a:pt x="4644" y="672"/>
                  </a:lnTo>
                  <a:lnTo>
                    <a:pt x="4662" y="680"/>
                  </a:lnTo>
                  <a:lnTo>
                    <a:pt x="4681" y="689"/>
                  </a:lnTo>
                  <a:lnTo>
                    <a:pt x="4700" y="696"/>
                  </a:lnTo>
                  <a:lnTo>
                    <a:pt x="4720" y="703"/>
                  </a:lnTo>
                  <a:lnTo>
                    <a:pt x="4738" y="708"/>
                  </a:lnTo>
                  <a:lnTo>
                    <a:pt x="4757" y="713"/>
                  </a:lnTo>
                  <a:lnTo>
                    <a:pt x="4777" y="717"/>
                  </a:lnTo>
                  <a:lnTo>
                    <a:pt x="4795" y="720"/>
                  </a:lnTo>
                  <a:lnTo>
                    <a:pt x="4812" y="721"/>
                  </a:lnTo>
                  <a:lnTo>
                    <a:pt x="4830" y="723"/>
                  </a:lnTo>
                  <a:lnTo>
                    <a:pt x="17280" y="723"/>
                  </a:lnTo>
                  <a:lnTo>
                    <a:pt x="17280" y="316"/>
                  </a:lnTo>
                  <a:close/>
                </a:path>
              </a:pathLst>
            </a:custGeom>
            <a:solidFill>
              <a:srgbClr val="0046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2" name="Freeform 28"/>
            <p:cNvSpPr>
              <a:spLocks/>
            </p:cNvSpPr>
            <p:nvPr userDrawn="1"/>
          </p:nvSpPr>
          <p:spPr bwMode="auto">
            <a:xfrm>
              <a:off x="0" y="2793773"/>
              <a:ext cx="9151938" cy="382588"/>
            </a:xfrm>
            <a:custGeom>
              <a:avLst/>
              <a:gdLst/>
              <a:ahLst/>
              <a:cxnLst>
                <a:cxn ang="0">
                  <a:pos x="4830" y="317"/>
                </a:cxn>
                <a:cxn ang="0">
                  <a:pos x="4794" y="313"/>
                </a:cxn>
                <a:cxn ang="0">
                  <a:pos x="4757" y="307"/>
                </a:cxn>
                <a:cxn ang="0">
                  <a:pos x="4719" y="296"/>
                </a:cxn>
                <a:cxn ang="0">
                  <a:pos x="4681" y="282"/>
                </a:cxn>
                <a:cxn ang="0">
                  <a:pos x="4644" y="266"/>
                </a:cxn>
                <a:cxn ang="0">
                  <a:pos x="4609" y="245"/>
                </a:cxn>
                <a:cxn ang="0">
                  <a:pos x="4578" y="224"/>
                </a:cxn>
                <a:cxn ang="0">
                  <a:pos x="4551" y="201"/>
                </a:cxn>
                <a:cxn ang="0">
                  <a:pos x="4453" y="104"/>
                </a:cxn>
                <a:cxn ang="0">
                  <a:pos x="4424" y="81"/>
                </a:cxn>
                <a:cxn ang="0">
                  <a:pos x="4391" y="61"/>
                </a:cxn>
                <a:cxn ang="0">
                  <a:pos x="4356" y="42"/>
                </a:cxn>
                <a:cxn ang="0">
                  <a:pos x="4318" y="27"/>
                </a:cxn>
                <a:cxn ang="0">
                  <a:pos x="4279" y="14"/>
                </a:cxn>
                <a:cxn ang="0">
                  <a:pos x="4241" y="5"/>
                </a:cxn>
                <a:cxn ang="0">
                  <a:pos x="4204" y="1"/>
                </a:cxn>
                <a:cxn ang="0">
                  <a:pos x="0" y="0"/>
                </a:cxn>
                <a:cxn ang="0">
                  <a:pos x="4828" y="406"/>
                </a:cxn>
                <a:cxn ang="0">
                  <a:pos x="4863" y="408"/>
                </a:cxn>
                <a:cxn ang="0">
                  <a:pos x="4900" y="416"/>
                </a:cxn>
                <a:cxn ang="0">
                  <a:pos x="4939" y="427"/>
                </a:cxn>
                <a:cxn ang="0">
                  <a:pos x="4977" y="441"/>
                </a:cxn>
                <a:cxn ang="0">
                  <a:pos x="5013" y="457"/>
                </a:cxn>
                <a:cxn ang="0">
                  <a:pos x="5049" y="477"/>
                </a:cxn>
                <a:cxn ang="0">
                  <a:pos x="5079" y="499"/>
                </a:cxn>
                <a:cxn ang="0">
                  <a:pos x="5106" y="522"/>
                </a:cxn>
                <a:cxn ang="0">
                  <a:pos x="5205" y="619"/>
                </a:cxn>
                <a:cxn ang="0">
                  <a:pos x="5234" y="642"/>
                </a:cxn>
                <a:cxn ang="0">
                  <a:pos x="5266" y="662"/>
                </a:cxn>
                <a:cxn ang="0">
                  <a:pos x="5302" y="680"/>
                </a:cxn>
                <a:cxn ang="0">
                  <a:pos x="5340" y="696"/>
                </a:cxn>
                <a:cxn ang="0">
                  <a:pos x="5378" y="709"/>
                </a:cxn>
                <a:cxn ang="0">
                  <a:pos x="5416" y="717"/>
                </a:cxn>
                <a:cxn ang="0">
                  <a:pos x="5453" y="722"/>
                </a:cxn>
                <a:cxn ang="0">
                  <a:pos x="17280" y="723"/>
                </a:cxn>
              </a:cxnLst>
              <a:rect l="0" t="0" r="r" b="b"/>
              <a:pathLst>
                <a:path w="17280" h="723">
                  <a:moveTo>
                    <a:pt x="17280" y="317"/>
                  </a:moveTo>
                  <a:lnTo>
                    <a:pt x="4830" y="317"/>
                  </a:lnTo>
                  <a:lnTo>
                    <a:pt x="4812" y="315"/>
                  </a:lnTo>
                  <a:lnTo>
                    <a:pt x="4794" y="313"/>
                  </a:lnTo>
                  <a:lnTo>
                    <a:pt x="4776" y="311"/>
                  </a:lnTo>
                  <a:lnTo>
                    <a:pt x="4757" y="307"/>
                  </a:lnTo>
                  <a:lnTo>
                    <a:pt x="4738" y="302"/>
                  </a:lnTo>
                  <a:lnTo>
                    <a:pt x="4719" y="296"/>
                  </a:lnTo>
                  <a:lnTo>
                    <a:pt x="4699" y="290"/>
                  </a:lnTo>
                  <a:lnTo>
                    <a:pt x="4681" y="282"/>
                  </a:lnTo>
                  <a:lnTo>
                    <a:pt x="4661" y="274"/>
                  </a:lnTo>
                  <a:lnTo>
                    <a:pt x="4644" y="266"/>
                  </a:lnTo>
                  <a:lnTo>
                    <a:pt x="4626" y="256"/>
                  </a:lnTo>
                  <a:lnTo>
                    <a:pt x="4609" y="245"/>
                  </a:lnTo>
                  <a:lnTo>
                    <a:pt x="4593" y="236"/>
                  </a:lnTo>
                  <a:lnTo>
                    <a:pt x="4578" y="224"/>
                  </a:lnTo>
                  <a:lnTo>
                    <a:pt x="4564" y="213"/>
                  </a:lnTo>
                  <a:lnTo>
                    <a:pt x="4551" y="201"/>
                  </a:lnTo>
                  <a:lnTo>
                    <a:pt x="4466" y="116"/>
                  </a:lnTo>
                  <a:lnTo>
                    <a:pt x="4453" y="104"/>
                  </a:lnTo>
                  <a:lnTo>
                    <a:pt x="4439" y="92"/>
                  </a:lnTo>
                  <a:lnTo>
                    <a:pt x="4424" y="81"/>
                  </a:lnTo>
                  <a:lnTo>
                    <a:pt x="4409" y="70"/>
                  </a:lnTo>
                  <a:lnTo>
                    <a:pt x="4391" y="61"/>
                  </a:lnTo>
                  <a:lnTo>
                    <a:pt x="4374" y="51"/>
                  </a:lnTo>
                  <a:lnTo>
                    <a:pt x="4356" y="42"/>
                  </a:lnTo>
                  <a:lnTo>
                    <a:pt x="4336" y="34"/>
                  </a:lnTo>
                  <a:lnTo>
                    <a:pt x="4318" y="27"/>
                  </a:lnTo>
                  <a:lnTo>
                    <a:pt x="4298" y="20"/>
                  </a:lnTo>
                  <a:lnTo>
                    <a:pt x="4279" y="14"/>
                  </a:lnTo>
                  <a:lnTo>
                    <a:pt x="4260" y="9"/>
                  </a:lnTo>
                  <a:lnTo>
                    <a:pt x="4241" y="5"/>
                  </a:lnTo>
                  <a:lnTo>
                    <a:pt x="4223" y="2"/>
                  </a:lnTo>
                  <a:lnTo>
                    <a:pt x="4204" y="1"/>
                  </a:lnTo>
                  <a:lnTo>
                    <a:pt x="4187" y="0"/>
                  </a:lnTo>
                  <a:lnTo>
                    <a:pt x="0" y="0"/>
                  </a:lnTo>
                  <a:lnTo>
                    <a:pt x="0" y="406"/>
                  </a:lnTo>
                  <a:lnTo>
                    <a:pt x="4828" y="406"/>
                  </a:lnTo>
                  <a:lnTo>
                    <a:pt x="4845" y="407"/>
                  </a:lnTo>
                  <a:lnTo>
                    <a:pt x="4863" y="408"/>
                  </a:lnTo>
                  <a:lnTo>
                    <a:pt x="4882" y="412"/>
                  </a:lnTo>
                  <a:lnTo>
                    <a:pt x="4900" y="416"/>
                  </a:lnTo>
                  <a:lnTo>
                    <a:pt x="4919" y="420"/>
                  </a:lnTo>
                  <a:lnTo>
                    <a:pt x="4939" y="427"/>
                  </a:lnTo>
                  <a:lnTo>
                    <a:pt x="4958" y="433"/>
                  </a:lnTo>
                  <a:lnTo>
                    <a:pt x="4977" y="441"/>
                  </a:lnTo>
                  <a:lnTo>
                    <a:pt x="4996" y="448"/>
                  </a:lnTo>
                  <a:lnTo>
                    <a:pt x="5013" y="457"/>
                  </a:lnTo>
                  <a:lnTo>
                    <a:pt x="5032" y="467"/>
                  </a:lnTo>
                  <a:lnTo>
                    <a:pt x="5049" y="477"/>
                  </a:lnTo>
                  <a:lnTo>
                    <a:pt x="5064" y="487"/>
                  </a:lnTo>
                  <a:lnTo>
                    <a:pt x="5079" y="499"/>
                  </a:lnTo>
                  <a:lnTo>
                    <a:pt x="5093" y="510"/>
                  </a:lnTo>
                  <a:lnTo>
                    <a:pt x="5106" y="522"/>
                  </a:lnTo>
                  <a:lnTo>
                    <a:pt x="5192" y="607"/>
                  </a:lnTo>
                  <a:lnTo>
                    <a:pt x="5205" y="619"/>
                  </a:lnTo>
                  <a:lnTo>
                    <a:pt x="5219" y="631"/>
                  </a:lnTo>
                  <a:lnTo>
                    <a:pt x="5234" y="642"/>
                  </a:lnTo>
                  <a:lnTo>
                    <a:pt x="5249" y="652"/>
                  </a:lnTo>
                  <a:lnTo>
                    <a:pt x="5266" y="662"/>
                  </a:lnTo>
                  <a:lnTo>
                    <a:pt x="5284" y="672"/>
                  </a:lnTo>
                  <a:lnTo>
                    <a:pt x="5302" y="680"/>
                  </a:lnTo>
                  <a:lnTo>
                    <a:pt x="5321" y="689"/>
                  </a:lnTo>
                  <a:lnTo>
                    <a:pt x="5340" y="696"/>
                  </a:lnTo>
                  <a:lnTo>
                    <a:pt x="5359" y="703"/>
                  </a:lnTo>
                  <a:lnTo>
                    <a:pt x="5378" y="709"/>
                  </a:lnTo>
                  <a:lnTo>
                    <a:pt x="5398" y="713"/>
                  </a:lnTo>
                  <a:lnTo>
                    <a:pt x="5416" y="717"/>
                  </a:lnTo>
                  <a:lnTo>
                    <a:pt x="5435" y="720"/>
                  </a:lnTo>
                  <a:lnTo>
                    <a:pt x="5453" y="722"/>
                  </a:lnTo>
                  <a:lnTo>
                    <a:pt x="5470" y="723"/>
                  </a:lnTo>
                  <a:lnTo>
                    <a:pt x="17280" y="723"/>
                  </a:lnTo>
                  <a:lnTo>
                    <a:pt x="17280" y="317"/>
                  </a:lnTo>
                  <a:close/>
                </a:path>
              </a:pathLst>
            </a:custGeom>
            <a:solidFill>
              <a:srgbClr val="00909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auto">
            <a:xfrm>
              <a:off x="0" y="2999922"/>
              <a:ext cx="9151937" cy="382588"/>
            </a:xfrm>
            <a:custGeom>
              <a:avLst/>
              <a:gdLst/>
              <a:ahLst/>
              <a:cxnLst>
                <a:cxn ang="0">
                  <a:pos x="5472" y="316"/>
                </a:cxn>
                <a:cxn ang="0">
                  <a:pos x="5437" y="313"/>
                </a:cxn>
                <a:cxn ang="0">
                  <a:pos x="5400" y="307"/>
                </a:cxn>
                <a:cxn ang="0">
                  <a:pos x="5361" y="296"/>
                </a:cxn>
                <a:cxn ang="0">
                  <a:pos x="5323" y="282"/>
                </a:cxn>
                <a:cxn ang="0">
                  <a:pos x="5287" y="265"/>
                </a:cxn>
                <a:cxn ang="0">
                  <a:pos x="5252" y="245"/>
                </a:cxn>
                <a:cxn ang="0">
                  <a:pos x="5221" y="224"/>
                </a:cxn>
                <a:cxn ang="0">
                  <a:pos x="5194" y="201"/>
                </a:cxn>
                <a:cxn ang="0">
                  <a:pos x="5095" y="104"/>
                </a:cxn>
                <a:cxn ang="0">
                  <a:pos x="5067" y="81"/>
                </a:cxn>
                <a:cxn ang="0">
                  <a:pos x="5034" y="61"/>
                </a:cxn>
                <a:cxn ang="0">
                  <a:pos x="4998" y="42"/>
                </a:cxn>
                <a:cxn ang="0">
                  <a:pos x="4960" y="26"/>
                </a:cxn>
                <a:cxn ang="0">
                  <a:pos x="4922" y="14"/>
                </a:cxn>
                <a:cxn ang="0">
                  <a:pos x="4884" y="6"/>
                </a:cxn>
                <a:cxn ang="0">
                  <a:pos x="4847" y="0"/>
                </a:cxn>
                <a:cxn ang="0">
                  <a:pos x="0" y="0"/>
                </a:cxn>
                <a:cxn ang="0">
                  <a:pos x="5470" y="406"/>
                </a:cxn>
                <a:cxn ang="0">
                  <a:pos x="5506" y="409"/>
                </a:cxn>
                <a:cxn ang="0">
                  <a:pos x="5543" y="416"/>
                </a:cxn>
                <a:cxn ang="0">
                  <a:pos x="5581" y="426"/>
                </a:cxn>
                <a:cxn ang="0">
                  <a:pos x="5619" y="440"/>
                </a:cxn>
                <a:cxn ang="0">
                  <a:pos x="5657" y="457"/>
                </a:cxn>
                <a:cxn ang="0">
                  <a:pos x="5692" y="477"/>
                </a:cxn>
                <a:cxn ang="0">
                  <a:pos x="5722" y="498"/>
                </a:cxn>
                <a:cxn ang="0">
                  <a:pos x="5749" y="522"/>
                </a:cxn>
                <a:cxn ang="0">
                  <a:pos x="5847" y="619"/>
                </a:cxn>
                <a:cxn ang="0">
                  <a:pos x="5876" y="642"/>
                </a:cxn>
                <a:cxn ang="0">
                  <a:pos x="5909" y="662"/>
                </a:cxn>
                <a:cxn ang="0">
                  <a:pos x="5945" y="681"/>
                </a:cxn>
                <a:cxn ang="0">
                  <a:pos x="5982" y="696"/>
                </a:cxn>
                <a:cxn ang="0">
                  <a:pos x="6021" y="709"/>
                </a:cxn>
                <a:cxn ang="0">
                  <a:pos x="6059" y="717"/>
                </a:cxn>
                <a:cxn ang="0">
                  <a:pos x="6096" y="722"/>
                </a:cxn>
                <a:cxn ang="0">
                  <a:pos x="17280" y="723"/>
                </a:cxn>
              </a:cxnLst>
              <a:rect l="0" t="0" r="r" b="b"/>
              <a:pathLst>
                <a:path w="17280" h="723">
                  <a:moveTo>
                    <a:pt x="17280" y="316"/>
                  </a:moveTo>
                  <a:lnTo>
                    <a:pt x="5472" y="316"/>
                  </a:lnTo>
                  <a:lnTo>
                    <a:pt x="5455" y="316"/>
                  </a:lnTo>
                  <a:lnTo>
                    <a:pt x="5437" y="313"/>
                  </a:lnTo>
                  <a:lnTo>
                    <a:pt x="5418" y="311"/>
                  </a:lnTo>
                  <a:lnTo>
                    <a:pt x="5400" y="307"/>
                  </a:lnTo>
                  <a:lnTo>
                    <a:pt x="5381" y="303"/>
                  </a:lnTo>
                  <a:lnTo>
                    <a:pt x="5361" y="296"/>
                  </a:lnTo>
                  <a:lnTo>
                    <a:pt x="5343" y="290"/>
                  </a:lnTo>
                  <a:lnTo>
                    <a:pt x="5323" y="282"/>
                  </a:lnTo>
                  <a:lnTo>
                    <a:pt x="5305" y="275"/>
                  </a:lnTo>
                  <a:lnTo>
                    <a:pt x="5287" y="265"/>
                  </a:lnTo>
                  <a:lnTo>
                    <a:pt x="5268" y="256"/>
                  </a:lnTo>
                  <a:lnTo>
                    <a:pt x="5252" y="245"/>
                  </a:lnTo>
                  <a:lnTo>
                    <a:pt x="5236" y="235"/>
                  </a:lnTo>
                  <a:lnTo>
                    <a:pt x="5221" y="224"/>
                  </a:lnTo>
                  <a:lnTo>
                    <a:pt x="5207" y="213"/>
                  </a:lnTo>
                  <a:lnTo>
                    <a:pt x="5194" y="201"/>
                  </a:lnTo>
                  <a:lnTo>
                    <a:pt x="5108" y="116"/>
                  </a:lnTo>
                  <a:lnTo>
                    <a:pt x="5095" y="104"/>
                  </a:lnTo>
                  <a:lnTo>
                    <a:pt x="5081" y="92"/>
                  </a:lnTo>
                  <a:lnTo>
                    <a:pt x="5067" y="81"/>
                  </a:lnTo>
                  <a:lnTo>
                    <a:pt x="5051" y="70"/>
                  </a:lnTo>
                  <a:lnTo>
                    <a:pt x="5034" y="61"/>
                  </a:lnTo>
                  <a:lnTo>
                    <a:pt x="5017" y="51"/>
                  </a:lnTo>
                  <a:lnTo>
                    <a:pt x="4998" y="42"/>
                  </a:lnTo>
                  <a:lnTo>
                    <a:pt x="4979" y="34"/>
                  </a:lnTo>
                  <a:lnTo>
                    <a:pt x="4960" y="26"/>
                  </a:lnTo>
                  <a:lnTo>
                    <a:pt x="4941" y="20"/>
                  </a:lnTo>
                  <a:lnTo>
                    <a:pt x="4922" y="14"/>
                  </a:lnTo>
                  <a:lnTo>
                    <a:pt x="4903" y="9"/>
                  </a:lnTo>
                  <a:lnTo>
                    <a:pt x="4884" y="6"/>
                  </a:lnTo>
                  <a:lnTo>
                    <a:pt x="4865" y="2"/>
                  </a:lnTo>
                  <a:lnTo>
                    <a:pt x="4847" y="0"/>
                  </a:lnTo>
                  <a:lnTo>
                    <a:pt x="4831" y="0"/>
                  </a:lnTo>
                  <a:lnTo>
                    <a:pt x="0" y="0"/>
                  </a:lnTo>
                  <a:lnTo>
                    <a:pt x="0" y="406"/>
                  </a:lnTo>
                  <a:lnTo>
                    <a:pt x="5470" y="406"/>
                  </a:lnTo>
                  <a:lnTo>
                    <a:pt x="5487" y="407"/>
                  </a:lnTo>
                  <a:lnTo>
                    <a:pt x="5506" y="409"/>
                  </a:lnTo>
                  <a:lnTo>
                    <a:pt x="5524" y="412"/>
                  </a:lnTo>
                  <a:lnTo>
                    <a:pt x="5543" y="416"/>
                  </a:lnTo>
                  <a:lnTo>
                    <a:pt x="5562" y="420"/>
                  </a:lnTo>
                  <a:lnTo>
                    <a:pt x="5581" y="426"/>
                  </a:lnTo>
                  <a:lnTo>
                    <a:pt x="5601" y="433"/>
                  </a:lnTo>
                  <a:lnTo>
                    <a:pt x="5619" y="440"/>
                  </a:lnTo>
                  <a:lnTo>
                    <a:pt x="5639" y="448"/>
                  </a:lnTo>
                  <a:lnTo>
                    <a:pt x="5657" y="457"/>
                  </a:lnTo>
                  <a:lnTo>
                    <a:pt x="5674" y="467"/>
                  </a:lnTo>
                  <a:lnTo>
                    <a:pt x="5692" y="477"/>
                  </a:lnTo>
                  <a:lnTo>
                    <a:pt x="5707" y="487"/>
                  </a:lnTo>
                  <a:lnTo>
                    <a:pt x="5722" y="498"/>
                  </a:lnTo>
                  <a:lnTo>
                    <a:pt x="5736" y="510"/>
                  </a:lnTo>
                  <a:lnTo>
                    <a:pt x="5749" y="522"/>
                  </a:lnTo>
                  <a:lnTo>
                    <a:pt x="5834" y="607"/>
                  </a:lnTo>
                  <a:lnTo>
                    <a:pt x="5847" y="619"/>
                  </a:lnTo>
                  <a:lnTo>
                    <a:pt x="5861" y="631"/>
                  </a:lnTo>
                  <a:lnTo>
                    <a:pt x="5876" y="642"/>
                  </a:lnTo>
                  <a:lnTo>
                    <a:pt x="5892" y="652"/>
                  </a:lnTo>
                  <a:lnTo>
                    <a:pt x="5909" y="662"/>
                  </a:lnTo>
                  <a:lnTo>
                    <a:pt x="5927" y="672"/>
                  </a:lnTo>
                  <a:lnTo>
                    <a:pt x="5945" y="681"/>
                  </a:lnTo>
                  <a:lnTo>
                    <a:pt x="5964" y="688"/>
                  </a:lnTo>
                  <a:lnTo>
                    <a:pt x="5982" y="696"/>
                  </a:lnTo>
                  <a:lnTo>
                    <a:pt x="6002" y="702"/>
                  </a:lnTo>
                  <a:lnTo>
                    <a:pt x="6021" y="709"/>
                  </a:lnTo>
                  <a:lnTo>
                    <a:pt x="6040" y="713"/>
                  </a:lnTo>
                  <a:lnTo>
                    <a:pt x="6059" y="717"/>
                  </a:lnTo>
                  <a:lnTo>
                    <a:pt x="6077" y="721"/>
                  </a:lnTo>
                  <a:lnTo>
                    <a:pt x="6096" y="722"/>
                  </a:lnTo>
                  <a:lnTo>
                    <a:pt x="6113" y="723"/>
                  </a:lnTo>
                  <a:lnTo>
                    <a:pt x="17280" y="723"/>
                  </a:lnTo>
                  <a:lnTo>
                    <a:pt x="17280" y="316"/>
                  </a:lnTo>
                  <a:close/>
                </a:path>
              </a:pathLst>
            </a:custGeom>
            <a:solidFill>
              <a:srgbClr val="F897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auto">
            <a:xfrm>
              <a:off x="0" y="3206183"/>
              <a:ext cx="9151938" cy="382588"/>
            </a:xfrm>
            <a:custGeom>
              <a:avLst/>
              <a:gdLst/>
              <a:ahLst/>
              <a:cxnLst>
                <a:cxn ang="0">
                  <a:pos x="6114" y="317"/>
                </a:cxn>
                <a:cxn ang="0">
                  <a:pos x="6079" y="314"/>
                </a:cxn>
                <a:cxn ang="0">
                  <a:pos x="6042" y="307"/>
                </a:cxn>
                <a:cxn ang="0">
                  <a:pos x="6004" y="296"/>
                </a:cxn>
                <a:cxn ang="0">
                  <a:pos x="5965" y="282"/>
                </a:cxn>
                <a:cxn ang="0">
                  <a:pos x="5928" y="265"/>
                </a:cxn>
                <a:cxn ang="0">
                  <a:pos x="5894" y="246"/>
                </a:cxn>
                <a:cxn ang="0">
                  <a:pos x="5862" y="224"/>
                </a:cxn>
                <a:cxn ang="0">
                  <a:pos x="5836" y="201"/>
                </a:cxn>
                <a:cxn ang="0">
                  <a:pos x="5738" y="104"/>
                </a:cxn>
                <a:cxn ang="0">
                  <a:pos x="5709" y="81"/>
                </a:cxn>
                <a:cxn ang="0">
                  <a:pos x="5675" y="61"/>
                </a:cxn>
                <a:cxn ang="0">
                  <a:pos x="5640" y="42"/>
                </a:cxn>
                <a:cxn ang="0">
                  <a:pos x="5602" y="26"/>
                </a:cxn>
                <a:cxn ang="0">
                  <a:pos x="5563" y="14"/>
                </a:cxn>
                <a:cxn ang="0">
                  <a:pos x="5525" y="6"/>
                </a:cxn>
                <a:cxn ang="0">
                  <a:pos x="5490" y="0"/>
                </a:cxn>
                <a:cxn ang="0">
                  <a:pos x="0" y="0"/>
                </a:cxn>
                <a:cxn ang="0">
                  <a:pos x="6113" y="406"/>
                </a:cxn>
                <a:cxn ang="0">
                  <a:pos x="6147" y="409"/>
                </a:cxn>
                <a:cxn ang="0">
                  <a:pos x="6185" y="416"/>
                </a:cxn>
                <a:cxn ang="0">
                  <a:pos x="6223" y="426"/>
                </a:cxn>
                <a:cxn ang="0">
                  <a:pos x="6262" y="441"/>
                </a:cxn>
                <a:cxn ang="0">
                  <a:pos x="6299" y="457"/>
                </a:cxn>
                <a:cxn ang="0">
                  <a:pos x="6333" y="477"/>
                </a:cxn>
                <a:cxn ang="0">
                  <a:pos x="6364" y="498"/>
                </a:cxn>
                <a:cxn ang="0">
                  <a:pos x="6390" y="522"/>
                </a:cxn>
                <a:cxn ang="0">
                  <a:pos x="6489" y="619"/>
                </a:cxn>
                <a:cxn ang="0">
                  <a:pos x="6518" y="642"/>
                </a:cxn>
                <a:cxn ang="0">
                  <a:pos x="6550" y="662"/>
                </a:cxn>
                <a:cxn ang="0">
                  <a:pos x="6587" y="681"/>
                </a:cxn>
                <a:cxn ang="0">
                  <a:pos x="6625" y="696"/>
                </a:cxn>
                <a:cxn ang="0">
                  <a:pos x="6663" y="709"/>
                </a:cxn>
                <a:cxn ang="0">
                  <a:pos x="6700" y="717"/>
                </a:cxn>
                <a:cxn ang="0">
                  <a:pos x="6737" y="722"/>
                </a:cxn>
                <a:cxn ang="0">
                  <a:pos x="17280" y="723"/>
                </a:cxn>
              </a:cxnLst>
              <a:rect l="0" t="0" r="r" b="b"/>
              <a:pathLst>
                <a:path w="17280" h="723">
                  <a:moveTo>
                    <a:pt x="17280" y="317"/>
                  </a:moveTo>
                  <a:lnTo>
                    <a:pt x="6114" y="317"/>
                  </a:lnTo>
                  <a:lnTo>
                    <a:pt x="6097" y="316"/>
                  </a:lnTo>
                  <a:lnTo>
                    <a:pt x="6079" y="314"/>
                  </a:lnTo>
                  <a:lnTo>
                    <a:pt x="6060" y="311"/>
                  </a:lnTo>
                  <a:lnTo>
                    <a:pt x="6042" y="307"/>
                  </a:lnTo>
                  <a:lnTo>
                    <a:pt x="6022" y="303"/>
                  </a:lnTo>
                  <a:lnTo>
                    <a:pt x="6004" y="296"/>
                  </a:lnTo>
                  <a:lnTo>
                    <a:pt x="5984" y="290"/>
                  </a:lnTo>
                  <a:lnTo>
                    <a:pt x="5965" y="282"/>
                  </a:lnTo>
                  <a:lnTo>
                    <a:pt x="5946" y="275"/>
                  </a:lnTo>
                  <a:lnTo>
                    <a:pt x="5928" y="265"/>
                  </a:lnTo>
                  <a:lnTo>
                    <a:pt x="5911" y="256"/>
                  </a:lnTo>
                  <a:lnTo>
                    <a:pt x="5894" y="246"/>
                  </a:lnTo>
                  <a:lnTo>
                    <a:pt x="5877" y="236"/>
                  </a:lnTo>
                  <a:lnTo>
                    <a:pt x="5862" y="224"/>
                  </a:lnTo>
                  <a:lnTo>
                    <a:pt x="5848" y="213"/>
                  </a:lnTo>
                  <a:lnTo>
                    <a:pt x="5836" y="201"/>
                  </a:lnTo>
                  <a:lnTo>
                    <a:pt x="5750" y="116"/>
                  </a:lnTo>
                  <a:lnTo>
                    <a:pt x="5738" y="104"/>
                  </a:lnTo>
                  <a:lnTo>
                    <a:pt x="5724" y="92"/>
                  </a:lnTo>
                  <a:lnTo>
                    <a:pt x="5709" y="81"/>
                  </a:lnTo>
                  <a:lnTo>
                    <a:pt x="5693" y="71"/>
                  </a:lnTo>
                  <a:lnTo>
                    <a:pt x="5675" y="61"/>
                  </a:lnTo>
                  <a:lnTo>
                    <a:pt x="5658" y="51"/>
                  </a:lnTo>
                  <a:lnTo>
                    <a:pt x="5640" y="42"/>
                  </a:lnTo>
                  <a:lnTo>
                    <a:pt x="5621" y="34"/>
                  </a:lnTo>
                  <a:lnTo>
                    <a:pt x="5602" y="26"/>
                  </a:lnTo>
                  <a:lnTo>
                    <a:pt x="5583" y="20"/>
                  </a:lnTo>
                  <a:lnTo>
                    <a:pt x="5563" y="14"/>
                  </a:lnTo>
                  <a:lnTo>
                    <a:pt x="5545" y="9"/>
                  </a:lnTo>
                  <a:lnTo>
                    <a:pt x="5525" y="6"/>
                  </a:lnTo>
                  <a:lnTo>
                    <a:pt x="5507" y="3"/>
                  </a:lnTo>
                  <a:lnTo>
                    <a:pt x="5490" y="0"/>
                  </a:lnTo>
                  <a:lnTo>
                    <a:pt x="5472" y="0"/>
                  </a:lnTo>
                  <a:lnTo>
                    <a:pt x="0" y="0"/>
                  </a:lnTo>
                  <a:lnTo>
                    <a:pt x="0" y="406"/>
                  </a:lnTo>
                  <a:lnTo>
                    <a:pt x="6113" y="406"/>
                  </a:lnTo>
                  <a:lnTo>
                    <a:pt x="6130" y="408"/>
                  </a:lnTo>
                  <a:lnTo>
                    <a:pt x="6147" y="409"/>
                  </a:lnTo>
                  <a:lnTo>
                    <a:pt x="6166" y="412"/>
                  </a:lnTo>
                  <a:lnTo>
                    <a:pt x="6185" y="416"/>
                  </a:lnTo>
                  <a:lnTo>
                    <a:pt x="6204" y="420"/>
                  </a:lnTo>
                  <a:lnTo>
                    <a:pt x="6223" y="426"/>
                  </a:lnTo>
                  <a:lnTo>
                    <a:pt x="6242" y="433"/>
                  </a:lnTo>
                  <a:lnTo>
                    <a:pt x="6262" y="441"/>
                  </a:lnTo>
                  <a:lnTo>
                    <a:pt x="6280" y="449"/>
                  </a:lnTo>
                  <a:lnTo>
                    <a:pt x="6299" y="457"/>
                  </a:lnTo>
                  <a:lnTo>
                    <a:pt x="6316" y="467"/>
                  </a:lnTo>
                  <a:lnTo>
                    <a:pt x="6333" y="477"/>
                  </a:lnTo>
                  <a:lnTo>
                    <a:pt x="6349" y="487"/>
                  </a:lnTo>
                  <a:lnTo>
                    <a:pt x="6364" y="498"/>
                  </a:lnTo>
                  <a:lnTo>
                    <a:pt x="6378" y="510"/>
                  </a:lnTo>
                  <a:lnTo>
                    <a:pt x="6390" y="522"/>
                  </a:lnTo>
                  <a:lnTo>
                    <a:pt x="6476" y="607"/>
                  </a:lnTo>
                  <a:lnTo>
                    <a:pt x="6489" y="619"/>
                  </a:lnTo>
                  <a:lnTo>
                    <a:pt x="6503" y="631"/>
                  </a:lnTo>
                  <a:lnTo>
                    <a:pt x="6518" y="642"/>
                  </a:lnTo>
                  <a:lnTo>
                    <a:pt x="6534" y="653"/>
                  </a:lnTo>
                  <a:lnTo>
                    <a:pt x="6550" y="662"/>
                  </a:lnTo>
                  <a:lnTo>
                    <a:pt x="6569" y="672"/>
                  </a:lnTo>
                  <a:lnTo>
                    <a:pt x="6587" y="681"/>
                  </a:lnTo>
                  <a:lnTo>
                    <a:pt x="6605" y="688"/>
                  </a:lnTo>
                  <a:lnTo>
                    <a:pt x="6625" y="696"/>
                  </a:lnTo>
                  <a:lnTo>
                    <a:pt x="6643" y="703"/>
                  </a:lnTo>
                  <a:lnTo>
                    <a:pt x="6663" y="709"/>
                  </a:lnTo>
                  <a:lnTo>
                    <a:pt x="6682" y="713"/>
                  </a:lnTo>
                  <a:lnTo>
                    <a:pt x="6700" y="717"/>
                  </a:lnTo>
                  <a:lnTo>
                    <a:pt x="6719" y="721"/>
                  </a:lnTo>
                  <a:lnTo>
                    <a:pt x="6737" y="722"/>
                  </a:lnTo>
                  <a:lnTo>
                    <a:pt x="6754" y="723"/>
                  </a:lnTo>
                  <a:lnTo>
                    <a:pt x="17280" y="723"/>
                  </a:lnTo>
                  <a:lnTo>
                    <a:pt x="17280" y="317"/>
                  </a:lnTo>
                  <a:close/>
                </a:path>
              </a:pathLst>
            </a:custGeom>
            <a:solidFill>
              <a:srgbClr val="A7B01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auto">
            <a:xfrm>
              <a:off x="0" y="3413124"/>
              <a:ext cx="9151937" cy="382588"/>
            </a:xfrm>
            <a:custGeom>
              <a:avLst/>
              <a:gdLst/>
              <a:ahLst/>
              <a:cxnLst>
                <a:cxn ang="0">
                  <a:pos x="6758" y="317"/>
                </a:cxn>
                <a:cxn ang="0">
                  <a:pos x="6723" y="315"/>
                </a:cxn>
                <a:cxn ang="0">
                  <a:pos x="6685" y="308"/>
                </a:cxn>
                <a:cxn ang="0">
                  <a:pos x="6647" y="297"/>
                </a:cxn>
                <a:cxn ang="0">
                  <a:pos x="6609" y="283"/>
                </a:cxn>
                <a:cxn ang="0">
                  <a:pos x="6572" y="266"/>
                </a:cxn>
                <a:cxn ang="0">
                  <a:pos x="6537" y="247"/>
                </a:cxn>
                <a:cxn ang="0">
                  <a:pos x="6506" y="225"/>
                </a:cxn>
                <a:cxn ang="0">
                  <a:pos x="6480" y="201"/>
                </a:cxn>
                <a:cxn ang="0">
                  <a:pos x="6382" y="104"/>
                </a:cxn>
                <a:cxn ang="0">
                  <a:pos x="6353" y="83"/>
                </a:cxn>
                <a:cxn ang="0">
                  <a:pos x="6319" y="61"/>
                </a:cxn>
                <a:cxn ang="0">
                  <a:pos x="6283" y="43"/>
                </a:cxn>
                <a:cxn ang="0">
                  <a:pos x="6246" y="27"/>
                </a:cxn>
                <a:cxn ang="0">
                  <a:pos x="6208" y="14"/>
                </a:cxn>
                <a:cxn ang="0">
                  <a:pos x="6169" y="6"/>
                </a:cxn>
                <a:cxn ang="0">
                  <a:pos x="6133" y="2"/>
                </a:cxn>
                <a:cxn ang="0">
                  <a:pos x="0" y="0"/>
                </a:cxn>
                <a:cxn ang="0">
                  <a:pos x="6756" y="408"/>
                </a:cxn>
                <a:cxn ang="0">
                  <a:pos x="6791" y="410"/>
                </a:cxn>
                <a:cxn ang="0">
                  <a:pos x="6829" y="416"/>
                </a:cxn>
                <a:cxn ang="0">
                  <a:pos x="6867" y="427"/>
                </a:cxn>
                <a:cxn ang="0">
                  <a:pos x="6906" y="441"/>
                </a:cxn>
                <a:cxn ang="0">
                  <a:pos x="6942" y="458"/>
                </a:cxn>
                <a:cxn ang="0">
                  <a:pos x="6977" y="478"/>
                </a:cxn>
                <a:cxn ang="0">
                  <a:pos x="7008" y="499"/>
                </a:cxn>
                <a:cxn ang="0">
                  <a:pos x="7034" y="522"/>
                </a:cxn>
                <a:cxn ang="0">
                  <a:pos x="7132" y="620"/>
                </a:cxn>
                <a:cxn ang="0">
                  <a:pos x="7161" y="642"/>
                </a:cxn>
                <a:cxn ang="0">
                  <a:pos x="7195" y="662"/>
                </a:cxn>
                <a:cxn ang="0">
                  <a:pos x="7231" y="681"/>
                </a:cxn>
                <a:cxn ang="0">
                  <a:pos x="7268" y="697"/>
                </a:cxn>
                <a:cxn ang="0">
                  <a:pos x="7306" y="709"/>
                </a:cxn>
                <a:cxn ang="0">
                  <a:pos x="7344" y="718"/>
                </a:cxn>
                <a:cxn ang="0">
                  <a:pos x="7381" y="723"/>
                </a:cxn>
                <a:cxn ang="0">
                  <a:pos x="17280" y="723"/>
                </a:cxn>
              </a:cxnLst>
              <a:rect l="0" t="0" r="r" b="b"/>
              <a:pathLst>
                <a:path w="17280" h="723">
                  <a:moveTo>
                    <a:pt x="17280" y="317"/>
                  </a:moveTo>
                  <a:lnTo>
                    <a:pt x="6758" y="317"/>
                  </a:lnTo>
                  <a:lnTo>
                    <a:pt x="6740" y="317"/>
                  </a:lnTo>
                  <a:lnTo>
                    <a:pt x="6723" y="315"/>
                  </a:lnTo>
                  <a:lnTo>
                    <a:pt x="6705" y="311"/>
                  </a:lnTo>
                  <a:lnTo>
                    <a:pt x="6685" y="308"/>
                  </a:lnTo>
                  <a:lnTo>
                    <a:pt x="6666" y="303"/>
                  </a:lnTo>
                  <a:lnTo>
                    <a:pt x="6647" y="297"/>
                  </a:lnTo>
                  <a:lnTo>
                    <a:pt x="6628" y="291"/>
                  </a:lnTo>
                  <a:lnTo>
                    <a:pt x="6609" y="283"/>
                  </a:lnTo>
                  <a:lnTo>
                    <a:pt x="6590" y="275"/>
                  </a:lnTo>
                  <a:lnTo>
                    <a:pt x="6572" y="266"/>
                  </a:lnTo>
                  <a:lnTo>
                    <a:pt x="6555" y="256"/>
                  </a:lnTo>
                  <a:lnTo>
                    <a:pt x="6537" y="247"/>
                  </a:lnTo>
                  <a:lnTo>
                    <a:pt x="6521" y="236"/>
                  </a:lnTo>
                  <a:lnTo>
                    <a:pt x="6506" y="225"/>
                  </a:lnTo>
                  <a:lnTo>
                    <a:pt x="6492" y="213"/>
                  </a:lnTo>
                  <a:lnTo>
                    <a:pt x="6480" y="201"/>
                  </a:lnTo>
                  <a:lnTo>
                    <a:pt x="6394" y="116"/>
                  </a:lnTo>
                  <a:lnTo>
                    <a:pt x="6382" y="104"/>
                  </a:lnTo>
                  <a:lnTo>
                    <a:pt x="6368" y="93"/>
                  </a:lnTo>
                  <a:lnTo>
                    <a:pt x="6353" y="83"/>
                  </a:lnTo>
                  <a:lnTo>
                    <a:pt x="6336" y="72"/>
                  </a:lnTo>
                  <a:lnTo>
                    <a:pt x="6319" y="61"/>
                  </a:lnTo>
                  <a:lnTo>
                    <a:pt x="6302" y="52"/>
                  </a:lnTo>
                  <a:lnTo>
                    <a:pt x="6283" y="43"/>
                  </a:lnTo>
                  <a:lnTo>
                    <a:pt x="6265" y="35"/>
                  </a:lnTo>
                  <a:lnTo>
                    <a:pt x="6246" y="27"/>
                  </a:lnTo>
                  <a:lnTo>
                    <a:pt x="6226" y="21"/>
                  </a:lnTo>
                  <a:lnTo>
                    <a:pt x="6208" y="14"/>
                  </a:lnTo>
                  <a:lnTo>
                    <a:pt x="6188" y="10"/>
                  </a:lnTo>
                  <a:lnTo>
                    <a:pt x="6169" y="6"/>
                  </a:lnTo>
                  <a:lnTo>
                    <a:pt x="6151" y="4"/>
                  </a:lnTo>
                  <a:lnTo>
                    <a:pt x="6133" y="2"/>
                  </a:lnTo>
                  <a:lnTo>
                    <a:pt x="6116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6756" y="408"/>
                  </a:lnTo>
                  <a:lnTo>
                    <a:pt x="6774" y="408"/>
                  </a:lnTo>
                  <a:lnTo>
                    <a:pt x="6791" y="410"/>
                  </a:lnTo>
                  <a:lnTo>
                    <a:pt x="6809" y="413"/>
                  </a:lnTo>
                  <a:lnTo>
                    <a:pt x="6829" y="416"/>
                  </a:lnTo>
                  <a:lnTo>
                    <a:pt x="6847" y="422"/>
                  </a:lnTo>
                  <a:lnTo>
                    <a:pt x="6867" y="427"/>
                  </a:lnTo>
                  <a:lnTo>
                    <a:pt x="6886" y="434"/>
                  </a:lnTo>
                  <a:lnTo>
                    <a:pt x="6906" y="441"/>
                  </a:lnTo>
                  <a:lnTo>
                    <a:pt x="6924" y="450"/>
                  </a:lnTo>
                  <a:lnTo>
                    <a:pt x="6942" y="458"/>
                  </a:lnTo>
                  <a:lnTo>
                    <a:pt x="6960" y="468"/>
                  </a:lnTo>
                  <a:lnTo>
                    <a:pt x="6977" y="478"/>
                  </a:lnTo>
                  <a:lnTo>
                    <a:pt x="6993" y="489"/>
                  </a:lnTo>
                  <a:lnTo>
                    <a:pt x="7008" y="499"/>
                  </a:lnTo>
                  <a:lnTo>
                    <a:pt x="7022" y="511"/>
                  </a:lnTo>
                  <a:lnTo>
                    <a:pt x="7034" y="522"/>
                  </a:lnTo>
                  <a:lnTo>
                    <a:pt x="7120" y="608"/>
                  </a:lnTo>
                  <a:lnTo>
                    <a:pt x="7132" y="620"/>
                  </a:lnTo>
                  <a:lnTo>
                    <a:pt x="7146" y="631"/>
                  </a:lnTo>
                  <a:lnTo>
                    <a:pt x="7161" y="642"/>
                  </a:lnTo>
                  <a:lnTo>
                    <a:pt x="7178" y="653"/>
                  </a:lnTo>
                  <a:lnTo>
                    <a:pt x="7195" y="662"/>
                  </a:lnTo>
                  <a:lnTo>
                    <a:pt x="7212" y="672"/>
                  </a:lnTo>
                  <a:lnTo>
                    <a:pt x="7231" y="681"/>
                  </a:lnTo>
                  <a:lnTo>
                    <a:pt x="7249" y="689"/>
                  </a:lnTo>
                  <a:lnTo>
                    <a:pt x="7268" y="697"/>
                  </a:lnTo>
                  <a:lnTo>
                    <a:pt x="7288" y="704"/>
                  </a:lnTo>
                  <a:lnTo>
                    <a:pt x="7306" y="709"/>
                  </a:lnTo>
                  <a:lnTo>
                    <a:pt x="7326" y="714"/>
                  </a:lnTo>
                  <a:lnTo>
                    <a:pt x="7344" y="718"/>
                  </a:lnTo>
                  <a:lnTo>
                    <a:pt x="7363" y="721"/>
                  </a:lnTo>
                  <a:lnTo>
                    <a:pt x="7381" y="723"/>
                  </a:lnTo>
                  <a:lnTo>
                    <a:pt x="7398" y="723"/>
                  </a:lnTo>
                  <a:lnTo>
                    <a:pt x="17280" y="723"/>
                  </a:lnTo>
                  <a:lnTo>
                    <a:pt x="17280" y="317"/>
                  </a:lnTo>
                  <a:close/>
                </a:path>
              </a:pathLst>
            </a:custGeom>
            <a:solidFill>
              <a:srgbClr val="0080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6" name="Freeform 32"/>
            <p:cNvSpPr>
              <a:spLocks/>
            </p:cNvSpPr>
            <p:nvPr userDrawn="1"/>
          </p:nvSpPr>
          <p:spPr bwMode="auto">
            <a:xfrm>
              <a:off x="0" y="3619272"/>
              <a:ext cx="9159988" cy="381000"/>
            </a:xfrm>
            <a:custGeom>
              <a:avLst/>
              <a:gdLst/>
              <a:ahLst/>
              <a:cxnLst>
                <a:cxn ang="0">
                  <a:pos x="7401" y="315"/>
                </a:cxn>
                <a:cxn ang="0">
                  <a:pos x="7367" y="313"/>
                </a:cxn>
                <a:cxn ang="0">
                  <a:pos x="7329" y="306"/>
                </a:cxn>
                <a:cxn ang="0">
                  <a:pos x="7291" y="296"/>
                </a:cxn>
                <a:cxn ang="0">
                  <a:pos x="7253" y="281"/>
                </a:cxn>
                <a:cxn ang="0">
                  <a:pos x="7215" y="264"/>
                </a:cxn>
                <a:cxn ang="0">
                  <a:pos x="7181" y="245"/>
                </a:cxn>
                <a:cxn ang="0">
                  <a:pos x="7150" y="223"/>
                </a:cxn>
                <a:cxn ang="0">
                  <a:pos x="7124" y="200"/>
                </a:cxn>
                <a:cxn ang="0">
                  <a:pos x="7025" y="102"/>
                </a:cxn>
                <a:cxn ang="0">
                  <a:pos x="6996" y="81"/>
                </a:cxn>
                <a:cxn ang="0">
                  <a:pos x="6964" y="60"/>
                </a:cxn>
                <a:cxn ang="0">
                  <a:pos x="6927" y="42"/>
                </a:cxn>
                <a:cxn ang="0">
                  <a:pos x="6889" y="26"/>
                </a:cxn>
                <a:cxn ang="0">
                  <a:pos x="6852" y="14"/>
                </a:cxn>
                <a:cxn ang="0">
                  <a:pos x="6814" y="4"/>
                </a:cxn>
                <a:cxn ang="0">
                  <a:pos x="6777" y="0"/>
                </a:cxn>
                <a:cxn ang="0">
                  <a:pos x="0" y="0"/>
                </a:cxn>
                <a:cxn ang="0">
                  <a:pos x="7400" y="406"/>
                </a:cxn>
                <a:cxn ang="0">
                  <a:pos x="7436" y="408"/>
                </a:cxn>
                <a:cxn ang="0">
                  <a:pos x="7473" y="414"/>
                </a:cxn>
                <a:cxn ang="0">
                  <a:pos x="7511" y="425"/>
                </a:cxn>
                <a:cxn ang="0">
                  <a:pos x="7549" y="439"/>
                </a:cxn>
                <a:cxn ang="0">
                  <a:pos x="7586" y="456"/>
                </a:cxn>
                <a:cxn ang="0">
                  <a:pos x="7620" y="476"/>
                </a:cxn>
                <a:cxn ang="0">
                  <a:pos x="7652" y="497"/>
                </a:cxn>
                <a:cxn ang="0">
                  <a:pos x="7679" y="521"/>
                </a:cxn>
                <a:cxn ang="0">
                  <a:pos x="7777" y="618"/>
                </a:cxn>
                <a:cxn ang="0">
                  <a:pos x="7805" y="641"/>
                </a:cxn>
                <a:cxn ang="0">
                  <a:pos x="7839" y="662"/>
                </a:cxn>
                <a:cxn ang="0">
                  <a:pos x="7874" y="680"/>
                </a:cxn>
                <a:cxn ang="0">
                  <a:pos x="7912" y="695"/>
                </a:cxn>
                <a:cxn ang="0">
                  <a:pos x="7951" y="708"/>
                </a:cxn>
                <a:cxn ang="0">
                  <a:pos x="7989" y="717"/>
                </a:cxn>
                <a:cxn ang="0">
                  <a:pos x="8024" y="721"/>
                </a:cxn>
                <a:cxn ang="0">
                  <a:pos x="17280" y="722"/>
                </a:cxn>
              </a:cxnLst>
              <a:rect l="0" t="0" r="r" b="b"/>
              <a:pathLst>
                <a:path w="17280" h="722">
                  <a:moveTo>
                    <a:pt x="17280" y="315"/>
                  </a:moveTo>
                  <a:lnTo>
                    <a:pt x="7401" y="315"/>
                  </a:lnTo>
                  <a:lnTo>
                    <a:pt x="7384" y="315"/>
                  </a:lnTo>
                  <a:lnTo>
                    <a:pt x="7367" y="313"/>
                  </a:lnTo>
                  <a:lnTo>
                    <a:pt x="7348" y="310"/>
                  </a:lnTo>
                  <a:lnTo>
                    <a:pt x="7329" y="306"/>
                  </a:lnTo>
                  <a:lnTo>
                    <a:pt x="7311" y="301"/>
                  </a:lnTo>
                  <a:lnTo>
                    <a:pt x="7291" y="296"/>
                  </a:lnTo>
                  <a:lnTo>
                    <a:pt x="7272" y="289"/>
                  </a:lnTo>
                  <a:lnTo>
                    <a:pt x="7253" y="281"/>
                  </a:lnTo>
                  <a:lnTo>
                    <a:pt x="7234" y="273"/>
                  </a:lnTo>
                  <a:lnTo>
                    <a:pt x="7215" y="264"/>
                  </a:lnTo>
                  <a:lnTo>
                    <a:pt x="7198" y="254"/>
                  </a:lnTo>
                  <a:lnTo>
                    <a:pt x="7181" y="245"/>
                  </a:lnTo>
                  <a:lnTo>
                    <a:pt x="7165" y="234"/>
                  </a:lnTo>
                  <a:lnTo>
                    <a:pt x="7150" y="223"/>
                  </a:lnTo>
                  <a:lnTo>
                    <a:pt x="7137" y="211"/>
                  </a:lnTo>
                  <a:lnTo>
                    <a:pt x="7124" y="200"/>
                  </a:lnTo>
                  <a:lnTo>
                    <a:pt x="7038" y="114"/>
                  </a:lnTo>
                  <a:lnTo>
                    <a:pt x="7025" y="102"/>
                  </a:lnTo>
                  <a:lnTo>
                    <a:pt x="7011" y="91"/>
                  </a:lnTo>
                  <a:lnTo>
                    <a:pt x="6996" y="81"/>
                  </a:lnTo>
                  <a:lnTo>
                    <a:pt x="6980" y="70"/>
                  </a:lnTo>
                  <a:lnTo>
                    <a:pt x="6964" y="60"/>
                  </a:lnTo>
                  <a:lnTo>
                    <a:pt x="6945" y="50"/>
                  </a:lnTo>
                  <a:lnTo>
                    <a:pt x="6927" y="42"/>
                  </a:lnTo>
                  <a:lnTo>
                    <a:pt x="6909" y="33"/>
                  </a:lnTo>
                  <a:lnTo>
                    <a:pt x="6889" y="26"/>
                  </a:lnTo>
                  <a:lnTo>
                    <a:pt x="6871" y="19"/>
                  </a:lnTo>
                  <a:lnTo>
                    <a:pt x="6852" y="14"/>
                  </a:lnTo>
                  <a:lnTo>
                    <a:pt x="6832" y="8"/>
                  </a:lnTo>
                  <a:lnTo>
                    <a:pt x="6814" y="4"/>
                  </a:lnTo>
                  <a:lnTo>
                    <a:pt x="6795" y="2"/>
                  </a:lnTo>
                  <a:lnTo>
                    <a:pt x="6777" y="0"/>
                  </a:lnTo>
                  <a:lnTo>
                    <a:pt x="6760" y="0"/>
                  </a:lnTo>
                  <a:lnTo>
                    <a:pt x="0" y="0"/>
                  </a:lnTo>
                  <a:lnTo>
                    <a:pt x="0" y="406"/>
                  </a:lnTo>
                  <a:lnTo>
                    <a:pt x="7400" y="406"/>
                  </a:lnTo>
                  <a:lnTo>
                    <a:pt x="7417" y="406"/>
                  </a:lnTo>
                  <a:lnTo>
                    <a:pt x="7436" y="408"/>
                  </a:lnTo>
                  <a:lnTo>
                    <a:pt x="7454" y="411"/>
                  </a:lnTo>
                  <a:lnTo>
                    <a:pt x="7473" y="414"/>
                  </a:lnTo>
                  <a:lnTo>
                    <a:pt x="7492" y="420"/>
                  </a:lnTo>
                  <a:lnTo>
                    <a:pt x="7511" y="425"/>
                  </a:lnTo>
                  <a:lnTo>
                    <a:pt x="7530" y="432"/>
                  </a:lnTo>
                  <a:lnTo>
                    <a:pt x="7549" y="439"/>
                  </a:lnTo>
                  <a:lnTo>
                    <a:pt x="7568" y="448"/>
                  </a:lnTo>
                  <a:lnTo>
                    <a:pt x="7586" y="456"/>
                  </a:lnTo>
                  <a:lnTo>
                    <a:pt x="7604" y="466"/>
                  </a:lnTo>
                  <a:lnTo>
                    <a:pt x="7620" y="476"/>
                  </a:lnTo>
                  <a:lnTo>
                    <a:pt x="7637" y="487"/>
                  </a:lnTo>
                  <a:lnTo>
                    <a:pt x="7652" y="497"/>
                  </a:lnTo>
                  <a:lnTo>
                    <a:pt x="7666" y="509"/>
                  </a:lnTo>
                  <a:lnTo>
                    <a:pt x="7679" y="521"/>
                  </a:lnTo>
                  <a:lnTo>
                    <a:pt x="7764" y="607"/>
                  </a:lnTo>
                  <a:lnTo>
                    <a:pt x="7777" y="618"/>
                  </a:lnTo>
                  <a:lnTo>
                    <a:pt x="7790" y="629"/>
                  </a:lnTo>
                  <a:lnTo>
                    <a:pt x="7805" y="641"/>
                  </a:lnTo>
                  <a:lnTo>
                    <a:pt x="7821" y="651"/>
                  </a:lnTo>
                  <a:lnTo>
                    <a:pt x="7839" y="662"/>
                  </a:lnTo>
                  <a:lnTo>
                    <a:pt x="7856" y="670"/>
                  </a:lnTo>
                  <a:lnTo>
                    <a:pt x="7874" y="680"/>
                  </a:lnTo>
                  <a:lnTo>
                    <a:pt x="7894" y="688"/>
                  </a:lnTo>
                  <a:lnTo>
                    <a:pt x="7912" y="695"/>
                  </a:lnTo>
                  <a:lnTo>
                    <a:pt x="7932" y="702"/>
                  </a:lnTo>
                  <a:lnTo>
                    <a:pt x="7951" y="708"/>
                  </a:lnTo>
                  <a:lnTo>
                    <a:pt x="7969" y="712"/>
                  </a:lnTo>
                  <a:lnTo>
                    <a:pt x="7989" y="717"/>
                  </a:lnTo>
                  <a:lnTo>
                    <a:pt x="8007" y="719"/>
                  </a:lnTo>
                  <a:lnTo>
                    <a:pt x="8024" y="721"/>
                  </a:lnTo>
                  <a:lnTo>
                    <a:pt x="8042" y="722"/>
                  </a:lnTo>
                  <a:lnTo>
                    <a:pt x="17280" y="722"/>
                  </a:lnTo>
                  <a:lnTo>
                    <a:pt x="17280" y="315"/>
                  </a:lnTo>
                  <a:close/>
                </a:path>
              </a:pathLst>
            </a:custGeom>
            <a:solidFill>
              <a:srgbClr val="C60C4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773729" y="1070881"/>
            <a:ext cx="5360621" cy="1200606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0046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044374" y="1061643"/>
            <a:ext cx="651832" cy="654967"/>
            <a:chOff x="-231775" y="-246063"/>
            <a:chExt cx="330200" cy="331788"/>
          </a:xfrm>
        </p:grpSpPr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-231775" y="-246063"/>
              <a:ext cx="330200" cy="331788"/>
            </a:xfrm>
            <a:prstGeom prst="rect">
              <a:avLst/>
            </a:prstGeom>
            <a:solidFill>
              <a:srgbClr val="003D6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-87313" y="-212725"/>
              <a:ext cx="93663" cy="12382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02"/>
                </a:cxn>
                <a:cxn ang="0">
                  <a:pos x="0" y="223"/>
                </a:cxn>
                <a:cxn ang="0">
                  <a:pos x="0" y="317"/>
                </a:cxn>
                <a:cxn ang="0">
                  <a:pos x="1" y="341"/>
                </a:cxn>
                <a:cxn ang="0">
                  <a:pos x="5" y="356"/>
                </a:cxn>
                <a:cxn ang="0">
                  <a:pos x="11" y="376"/>
                </a:cxn>
                <a:cxn ang="0">
                  <a:pos x="25" y="399"/>
                </a:cxn>
                <a:cxn ang="0">
                  <a:pos x="44" y="422"/>
                </a:cxn>
                <a:cxn ang="0">
                  <a:pos x="72" y="441"/>
                </a:cxn>
                <a:cxn ang="0">
                  <a:pos x="98" y="454"/>
                </a:cxn>
                <a:cxn ang="0">
                  <a:pos x="117" y="461"/>
                </a:cxn>
                <a:cxn ang="0">
                  <a:pos x="140" y="465"/>
                </a:cxn>
                <a:cxn ang="0">
                  <a:pos x="166" y="467"/>
                </a:cxn>
                <a:cxn ang="0">
                  <a:pos x="193" y="467"/>
                </a:cxn>
                <a:cxn ang="0">
                  <a:pos x="218" y="465"/>
                </a:cxn>
                <a:cxn ang="0">
                  <a:pos x="241" y="461"/>
                </a:cxn>
                <a:cxn ang="0">
                  <a:pos x="260" y="454"/>
                </a:cxn>
                <a:cxn ang="0">
                  <a:pos x="286" y="441"/>
                </a:cxn>
                <a:cxn ang="0">
                  <a:pos x="312" y="422"/>
                </a:cxn>
                <a:cxn ang="0">
                  <a:pos x="330" y="399"/>
                </a:cxn>
                <a:cxn ang="0">
                  <a:pos x="343" y="376"/>
                </a:cxn>
                <a:cxn ang="0">
                  <a:pos x="352" y="348"/>
                </a:cxn>
                <a:cxn ang="0">
                  <a:pos x="353" y="144"/>
                </a:cxn>
                <a:cxn ang="0">
                  <a:pos x="237" y="324"/>
                </a:cxn>
                <a:cxn ang="0">
                  <a:pos x="237" y="332"/>
                </a:cxn>
                <a:cxn ang="0">
                  <a:pos x="230" y="345"/>
                </a:cxn>
                <a:cxn ang="0">
                  <a:pos x="224" y="350"/>
                </a:cxn>
                <a:cxn ang="0">
                  <a:pos x="213" y="356"/>
                </a:cxn>
                <a:cxn ang="0">
                  <a:pos x="199" y="359"/>
                </a:cxn>
                <a:cxn ang="0">
                  <a:pos x="178" y="360"/>
                </a:cxn>
                <a:cxn ang="0">
                  <a:pos x="158" y="359"/>
                </a:cxn>
                <a:cxn ang="0">
                  <a:pos x="143" y="356"/>
                </a:cxn>
                <a:cxn ang="0">
                  <a:pos x="132" y="350"/>
                </a:cxn>
                <a:cxn ang="0">
                  <a:pos x="125" y="345"/>
                </a:cxn>
                <a:cxn ang="0">
                  <a:pos x="118" y="332"/>
                </a:cxn>
                <a:cxn ang="0">
                  <a:pos x="117" y="323"/>
                </a:cxn>
                <a:cxn ang="0">
                  <a:pos x="0" y="0"/>
                </a:cxn>
              </a:cxnLst>
              <a:rect l="0" t="0" r="r" b="b"/>
              <a:pathLst>
                <a:path w="353" h="467">
                  <a:moveTo>
                    <a:pt x="0" y="0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0" y="102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6"/>
                  </a:lnTo>
                  <a:lnTo>
                    <a:pt x="0" y="317"/>
                  </a:lnTo>
                  <a:lnTo>
                    <a:pt x="0" y="335"/>
                  </a:lnTo>
                  <a:lnTo>
                    <a:pt x="1" y="341"/>
                  </a:lnTo>
                  <a:lnTo>
                    <a:pt x="2" y="348"/>
                  </a:lnTo>
                  <a:lnTo>
                    <a:pt x="5" y="356"/>
                  </a:lnTo>
                  <a:lnTo>
                    <a:pt x="7" y="366"/>
                  </a:lnTo>
                  <a:lnTo>
                    <a:pt x="11" y="376"/>
                  </a:lnTo>
                  <a:lnTo>
                    <a:pt x="17" y="388"/>
                  </a:lnTo>
                  <a:lnTo>
                    <a:pt x="25" y="399"/>
                  </a:lnTo>
                  <a:lnTo>
                    <a:pt x="34" y="410"/>
                  </a:lnTo>
                  <a:lnTo>
                    <a:pt x="44" y="422"/>
                  </a:lnTo>
                  <a:lnTo>
                    <a:pt x="57" y="432"/>
                  </a:lnTo>
                  <a:lnTo>
                    <a:pt x="72" y="441"/>
                  </a:lnTo>
                  <a:lnTo>
                    <a:pt x="89" y="450"/>
                  </a:lnTo>
                  <a:lnTo>
                    <a:pt x="98" y="454"/>
                  </a:lnTo>
                  <a:lnTo>
                    <a:pt x="107" y="457"/>
                  </a:lnTo>
                  <a:lnTo>
                    <a:pt x="117" y="461"/>
                  </a:lnTo>
                  <a:lnTo>
                    <a:pt x="128" y="463"/>
                  </a:lnTo>
                  <a:lnTo>
                    <a:pt x="140" y="465"/>
                  </a:lnTo>
                  <a:lnTo>
                    <a:pt x="152" y="466"/>
                  </a:lnTo>
                  <a:lnTo>
                    <a:pt x="166" y="467"/>
                  </a:lnTo>
                  <a:lnTo>
                    <a:pt x="179" y="467"/>
                  </a:lnTo>
                  <a:lnTo>
                    <a:pt x="193" y="467"/>
                  </a:lnTo>
                  <a:lnTo>
                    <a:pt x="205" y="466"/>
                  </a:lnTo>
                  <a:lnTo>
                    <a:pt x="218" y="465"/>
                  </a:lnTo>
                  <a:lnTo>
                    <a:pt x="229" y="463"/>
                  </a:lnTo>
                  <a:lnTo>
                    <a:pt x="241" y="461"/>
                  </a:lnTo>
                  <a:lnTo>
                    <a:pt x="251" y="457"/>
                  </a:lnTo>
                  <a:lnTo>
                    <a:pt x="260" y="454"/>
                  </a:lnTo>
                  <a:lnTo>
                    <a:pt x="269" y="450"/>
                  </a:lnTo>
                  <a:lnTo>
                    <a:pt x="286" y="441"/>
                  </a:lnTo>
                  <a:lnTo>
                    <a:pt x="300" y="432"/>
                  </a:lnTo>
                  <a:lnTo>
                    <a:pt x="312" y="422"/>
                  </a:lnTo>
                  <a:lnTo>
                    <a:pt x="322" y="410"/>
                  </a:lnTo>
                  <a:lnTo>
                    <a:pt x="330" y="399"/>
                  </a:lnTo>
                  <a:lnTo>
                    <a:pt x="337" y="388"/>
                  </a:lnTo>
                  <a:lnTo>
                    <a:pt x="343" y="376"/>
                  </a:lnTo>
                  <a:lnTo>
                    <a:pt x="346" y="366"/>
                  </a:lnTo>
                  <a:lnTo>
                    <a:pt x="352" y="348"/>
                  </a:lnTo>
                  <a:lnTo>
                    <a:pt x="353" y="337"/>
                  </a:lnTo>
                  <a:lnTo>
                    <a:pt x="353" y="144"/>
                  </a:lnTo>
                  <a:lnTo>
                    <a:pt x="237" y="24"/>
                  </a:lnTo>
                  <a:lnTo>
                    <a:pt x="237" y="324"/>
                  </a:lnTo>
                  <a:lnTo>
                    <a:pt x="237" y="327"/>
                  </a:lnTo>
                  <a:lnTo>
                    <a:pt x="237" y="332"/>
                  </a:lnTo>
                  <a:lnTo>
                    <a:pt x="235" y="338"/>
                  </a:lnTo>
                  <a:lnTo>
                    <a:pt x="230" y="345"/>
                  </a:lnTo>
                  <a:lnTo>
                    <a:pt x="227" y="348"/>
                  </a:lnTo>
                  <a:lnTo>
                    <a:pt x="224" y="350"/>
                  </a:lnTo>
                  <a:lnTo>
                    <a:pt x="219" y="353"/>
                  </a:lnTo>
                  <a:lnTo>
                    <a:pt x="213" y="356"/>
                  </a:lnTo>
                  <a:lnTo>
                    <a:pt x="207" y="357"/>
                  </a:lnTo>
                  <a:lnTo>
                    <a:pt x="199" y="359"/>
                  </a:lnTo>
                  <a:lnTo>
                    <a:pt x="190" y="360"/>
                  </a:lnTo>
                  <a:lnTo>
                    <a:pt x="178" y="360"/>
                  </a:lnTo>
                  <a:lnTo>
                    <a:pt x="168" y="360"/>
                  </a:lnTo>
                  <a:lnTo>
                    <a:pt x="158" y="359"/>
                  </a:lnTo>
                  <a:lnTo>
                    <a:pt x="150" y="357"/>
                  </a:lnTo>
                  <a:lnTo>
                    <a:pt x="143" y="356"/>
                  </a:lnTo>
                  <a:lnTo>
                    <a:pt x="137" y="354"/>
                  </a:lnTo>
                  <a:lnTo>
                    <a:pt x="132" y="350"/>
                  </a:lnTo>
                  <a:lnTo>
                    <a:pt x="128" y="348"/>
                  </a:lnTo>
                  <a:lnTo>
                    <a:pt x="125" y="345"/>
                  </a:lnTo>
                  <a:lnTo>
                    <a:pt x="120" y="338"/>
                  </a:lnTo>
                  <a:lnTo>
                    <a:pt x="118" y="332"/>
                  </a:lnTo>
                  <a:lnTo>
                    <a:pt x="117" y="326"/>
                  </a:lnTo>
                  <a:lnTo>
                    <a:pt x="117" y="323"/>
                  </a:lnTo>
                  <a:lnTo>
                    <a:pt x="1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-20638" y="-212725"/>
              <a:ext cx="106363" cy="1222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9" y="114"/>
                </a:cxn>
                <a:cxn ang="0">
                  <a:pos x="188" y="114"/>
                </a:cxn>
                <a:cxn ang="0">
                  <a:pos x="188" y="461"/>
                </a:cxn>
                <a:cxn ang="0">
                  <a:pos x="307" y="461"/>
                </a:cxn>
                <a:cxn ang="0">
                  <a:pos x="307" y="114"/>
                </a:cxn>
                <a:cxn ang="0">
                  <a:pos x="399" y="114"/>
                </a:cxn>
                <a:cxn ang="0">
                  <a:pos x="399" y="0"/>
                </a:cxn>
                <a:cxn ang="0">
                  <a:pos x="0" y="0"/>
                </a:cxn>
              </a:cxnLst>
              <a:rect l="0" t="0" r="r" b="b"/>
              <a:pathLst>
                <a:path w="399" h="461">
                  <a:moveTo>
                    <a:pt x="0" y="0"/>
                  </a:moveTo>
                  <a:lnTo>
                    <a:pt x="109" y="114"/>
                  </a:lnTo>
                  <a:lnTo>
                    <a:pt x="188" y="114"/>
                  </a:lnTo>
                  <a:lnTo>
                    <a:pt x="188" y="461"/>
                  </a:lnTo>
                  <a:lnTo>
                    <a:pt x="307" y="461"/>
                  </a:lnTo>
                  <a:lnTo>
                    <a:pt x="307" y="114"/>
                  </a:lnTo>
                  <a:lnTo>
                    <a:pt x="399" y="114"/>
                  </a:lnTo>
                  <a:lnTo>
                    <a:pt x="3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-217488" y="-214313"/>
              <a:ext cx="141288" cy="125413"/>
            </a:xfrm>
            <a:custGeom>
              <a:avLst/>
              <a:gdLst/>
              <a:ahLst/>
              <a:cxnLst>
                <a:cxn ang="0">
                  <a:pos x="401" y="464"/>
                </a:cxn>
                <a:cxn ang="0">
                  <a:pos x="346" y="274"/>
                </a:cxn>
                <a:cxn ang="0">
                  <a:pos x="354" y="243"/>
                </a:cxn>
                <a:cxn ang="0">
                  <a:pos x="352" y="206"/>
                </a:cxn>
                <a:cxn ang="0">
                  <a:pos x="340" y="171"/>
                </a:cxn>
                <a:cxn ang="0">
                  <a:pos x="318" y="143"/>
                </a:cxn>
                <a:cxn ang="0">
                  <a:pos x="289" y="123"/>
                </a:cxn>
                <a:cxn ang="0">
                  <a:pos x="255" y="111"/>
                </a:cxn>
                <a:cxn ang="0">
                  <a:pos x="218" y="109"/>
                </a:cxn>
                <a:cxn ang="0">
                  <a:pos x="184" y="118"/>
                </a:cxn>
                <a:cxn ang="0">
                  <a:pos x="155" y="137"/>
                </a:cxn>
                <a:cxn ang="0">
                  <a:pos x="131" y="164"/>
                </a:cxn>
                <a:cxn ang="0">
                  <a:pos x="116" y="195"/>
                </a:cxn>
                <a:cxn ang="0">
                  <a:pos x="110" y="232"/>
                </a:cxn>
                <a:cxn ang="0">
                  <a:pos x="116" y="268"/>
                </a:cxn>
                <a:cxn ang="0">
                  <a:pos x="132" y="299"/>
                </a:cxn>
                <a:cxn ang="0">
                  <a:pos x="155" y="325"/>
                </a:cxn>
                <a:cxn ang="0">
                  <a:pos x="185" y="343"/>
                </a:cxn>
                <a:cxn ang="0">
                  <a:pos x="220" y="352"/>
                </a:cxn>
                <a:cxn ang="0">
                  <a:pos x="255" y="351"/>
                </a:cxn>
                <a:cxn ang="0">
                  <a:pos x="329" y="431"/>
                </a:cxn>
                <a:cxn ang="0">
                  <a:pos x="320" y="457"/>
                </a:cxn>
                <a:cxn ang="0">
                  <a:pos x="277" y="468"/>
                </a:cxn>
                <a:cxn ang="0">
                  <a:pos x="233" y="472"/>
                </a:cxn>
                <a:cxn ang="0">
                  <a:pos x="197" y="469"/>
                </a:cxn>
                <a:cxn ang="0">
                  <a:pos x="163" y="461"/>
                </a:cxn>
                <a:cxn ang="0">
                  <a:pos x="131" y="448"/>
                </a:cxn>
                <a:cxn ang="0">
                  <a:pos x="101" y="430"/>
                </a:cxn>
                <a:cxn ang="0">
                  <a:pos x="53" y="383"/>
                </a:cxn>
                <a:cxn ang="0">
                  <a:pos x="18" y="324"/>
                </a:cxn>
                <a:cxn ang="0">
                  <a:pos x="3" y="268"/>
                </a:cxn>
                <a:cxn ang="0">
                  <a:pos x="0" y="233"/>
                </a:cxn>
                <a:cxn ang="0">
                  <a:pos x="3" y="198"/>
                </a:cxn>
                <a:cxn ang="0">
                  <a:pos x="18" y="143"/>
                </a:cxn>
                <a:cxn ang="0">
                  <a:pos x="54" y="85"/>
                </a:cxn>
                <a:cxn ang="0">
                  <a:pos x="104" y="40"/>
                </a:cxn>
                <a:cxn ang="0">
                  <a:pos x="155" y="13"/>
                </a:cxn>
                <a:cxn ang="0">
                  <a:pos x="188" y="4"/>
                </a:cxn>
                <a:cxn ang="0">
                  <a:pos x="224" y="0"/>
                </a:cxn>
                <a:cxn ang="0">
                  <a:pos x="260" y="1"/>
                </a:cxn>
                <a:cxn ang="0">
                  <a:pos x="297" y="7"/>
                </a:cxn>
                <a:cxn ang="0">
                  <a:pos x="329" y="18"/>
                </a:cxn>
                <a:cxn ang="0">
                  <a:pos x="387" y="54"/>
                </a:cxn>
                <a:cxn ang="0">
                  <a:pos x="433" y="106"/>
                </a:cxn>
                <a:cxn ang="0">
                  <a:pos x="459" y="157"/>
                </a:cxn>
                <a:cxn ang="0">
                  <a:pos x="468" y="191"/>
                </a:cxn>
                <a:cxn ang="0">
                  <a:pos x="472" y="226"/>
                </a:cxn>
                <a:cxn ang="0">
                  <a:pos x="469" y="277"/>
                </a:cxn>
                <a:cxn ang="0">
                  <a:pos x="453" y="329"/>
                </a:cxn>
                <a:cxn ang="0">
                  <a:pos x="435" y="364"/>
                </a:cxn>
              </a:cxnLst>
              <a:rect l="0" t="0" r="r" b="b"/>
              <a:pathLst>
                <a:path w="533" h="472">
                  <a:moveTo>
                    <a:pt x="435" y="364"/>
                  </a:moveTo>
                  <a:lnTo>
                    <a:pt x="533" y="464"/>
                  </a:lnTo>
                  <a:lnTo>
                    <a:pt x="401" y="464"/>
                  </a:lnTo>
                  <a:lnTo>
                    <a:pt x="186" y="239"/>
                  </a:lnTo>
                  <a:lnTo>
                    <a:pt x="312" y="239"/>
                  </a:lnTo>
                  <a:lnTo>
                    <a:pt x="346" y="274"/>
                  </a:lnTo>
                  <a:lnTo>
                    <a:pt x="350" y="265"/>
                  </a:lnTo>
                  <a:lnTo>
                    <a:pt x="353" y="254"/>
                  </a:lnTo>
                  <a:lnTo>
                    <a:pt x="354" y="243"/>
                  </a:lnTo>
                  <a:lnTo>
                    <a:pt x="356" y="231"/>
                  </a:lnTo>
                  <a:lnTo>
                    <a:pt x="354" y="217"/>
                  </a:lnTo>
                  <a:lnTo>
                    <a:pt x="352" y="206"/>
                  </a:lnTo>
                  <a:lnTo>
                    <a:pt x="349" y="193"/>
                  </a:lnTo>
                  <a:lnTo>
                    <a:pt x="345" y="182"/>
                  </a:lnTo>
                  <a:lnTo>
                    <a:pt x="340" y="171"/>
                  </a:lnTo>
                  <a:lnTo>
                    <a:pt x="333" y="161"/>
                  </a:lnTo>
                  <a:lnTo>
                    <a:pt x="326" y="152"/>
                  </a:lnTo>
                  <a:lnTo>
                    <a:pt x="318" y="143"/>
                  </a:lnTo>
                  <a:lnTo>
                    <a:pt x="309" y="136"/>
                  </a:lnTo>
                  <a:lnTo>
                    <a:pt x="299" y="129"/>
                  </a:lnTo>
                  <a:lnTo>
                    <a:pt x="289" y="123"/>
                  </a:lnTo>
                  <a:lnTo>
                    <a:pt x="278" y="118"/>
                  </a:lnTo>
                  <a:lnTo>
                    <a:pt x="267" y="113"/>
                  </a:lnTo>
                  <a:lnTo>
                    <a:pt x="255" y="111"/>
                  </a:lnTo>
                  <a:lnTo>
                    <a:pt x="243" y="109"/>
                  </a:lnTo>
                  <a:lnTo>
                    <a:pt x="231" y="109"/>
                  </a:lnTo>
                  <a:lnTo>
                    <a:pt x="218" y="109"/>
                  </a:lnTo>
                  <a:lnTo>
                    <a:pt x="207" y="111"/>
                  </a:lnTo>
                  <a:lnTo>
                    <a:pt x="194" y="115"/>
                  </a:lnTo>
                  <a:lnTo>
                    <a:pt x="184" y="118"/>
                  </a:lnTo>
                  <a:lnTo>
                    <a:pt x="174" y="124"/>
                  </a:lnTo>
                  <a:lnTo>
                    <a:pt x="164" y="131"/>
                  </a:lnTo>
                  <a:lnTo>
                    <a:pt x="155" y="137"/>
                  </a:lnTo>
                  <a:lnTo>
                    <a:pt x="146" y="145"/>
                  </a:lnTo>
                  <a:lnTo>
                    <a:pt x="138" y="154"/>
                  </a:lnTo>
                  <a:lnTo>
                    <a:pt x="131" y="164"/>
                  </a:lnTo>
                  <a:lnTo>
                    <a:pt x="125" y="174"/>
                  </a:lnTo>
                  <a:lnTo>
                    <a:pt x="121" y="184"/>
                  </a:lnTo>
                  <a:lnTo>
                    <a:pt x="116" y="195"/>
                  </a:lnTo>
                  <a:lnTo>
                    <a:pt x="114" y="208"/>
                  </a:lnTo>
                  <a:lnTo>
                    <a:pt x="112" y="219"/>
                  </a:lnTo>
                  <a:lnTo>
                    <a:pt x="110" y="232"/>
                  </a:lnTo>
                  <a:lnTo>
                    <a:pt x="112" y="244"/>
                  </a:lnTo>
                  <a:lnTo>
                    <a:pt x="114" y="256"/>
                  </a:lnTo>
                  <a:lnTo>
                    <a:pt x="116" y="268"/>
                  </a:lnTo>
                  <a:lnTo>
                    <a:pt x="121" y="278"/>
                  </a:lnTo>
                  <a:lnTo>
                    <a:pt x="125" y="290"/>
                  </a:lnTo>
                  <a:lnTo>
                    <a:pt x="132" y="299"/>
                  </a:lnTo>
                  <a:lnTo>
                    <a:pt x="139" y="309"/>
                  </a:lnTo>
                  <a:lnTo>
                    <a:pt x="147" y="317"/>
                  </a:lnTo>
                  <a:lnTo>
                    <a:pt x="155" y="325"/>
                  </a:lnTo>
                  <a:lnTo>
                    <a:pt x="165" y="332"/>
                  </a:lnTo>
                  <a:lnTo>
                    <a:pt x="175" y="339"/>
                  </a:lnTo>
                  <a:lnTo>
                    <a:pt x="185" y="343"/>
                  </a:lnTo>
                  <a:lnTo>
                    <a:pt x="197" y="348"/>
                  </a:lnTo>
                  <a:lnTo>
                    <a:pt x="208" y="351"/>
                  </a:lnTo>
                  <a:lnTo>
                    <a:pt x="220" y="352"/>
                  </a:lnTo>
                  <a:lnTo>
                    <a:pt x="233" y="353"/>
                  </a:lnTo>
                  <a:lnTo>
                    <a:pt x="243" y="352"/>
                  </a:lnTo>
                  <a:lnTo>
                    <a:pt x="255" y="351"/>
                  </a:lnTo>
                  <a:lnTo>
                    <a:pt x="269" y="365"/>
                  </a:lnTo>
                  <a:lnTo>
                    <a:pt x="300" y="398"/>
                  </a:lnTo>
                  <a:lnTo>
                    <a:pt x="329" y="431"/>
                  </a:lnTo>
                  <a:lnTo>
                    <a:pt x="343" y="445"/>
                  </a:lnTo>
                  <a:lnTo>
                    <a:pt x="333" y="451"/>
                  </a:lnTo>
                  <a:lnTo>
                    <a:pt x="320" y="457"/>
                  </a:lnTo>
                  <a:lnTo>
                    <a:pt x="307" y="461"/>
                  </a:lnTo>
                  <a:lnTo>
                    <a:pt x="292" y="466"/>
                  </a:lnTo>
                  <a:lnTo>
                    <a:pt x="277" y="468"/>
                  </a:lnTo>
                  <a:lnTo>
                    <a:pt x="262" y="470"/>
                  </a:lnTo>
                  <a:lnTo>
                    <a:pt x="248" y="472"/>
                  </a:lnTo>
                  <a:lnTo>
                    <a:pt x="233" y="472"/>
                  </a:lnTo>
                  <a:lnTo>
                    <a:pt x="220" y="472"/>
                  </a:lnTo>
                  <a:lnTo>
                    <a:pt x="209" y="470"/>
                  </a:lnTo>
                  <a:lnTo>
                    <a:pt x="197" y="469"/>
                  </a:lnTo>
                  <a:lnTo>
                    <a:pt x="185" y="467"/>
                  </a:lnTo>
                  <a:lnTo>
                    <a:pt x="174" y="465"/>
                  </a:lnTo>
                  <a:lnTo>
                    <a:pt x="163" y="461"/>
                  </a:lnTo>
                  <a:lnTo>
                    <a:pt x="152" y="457"/>
                  </a:lnTo>
                  <a:lnTo>
                    <a:pt x="141" y="452"/>
                  </a:lnTo>
                  <a:lnTo>
                    <a:pt x="131" y="448"/>
                  </a:lnTo>
                  <a:lnTo>
                    <a:pt x="121" y="442"/>
                  </a:lnTo>
                  <a:lnTo>
                    <a:pt x="112" y="436"/>
                  </a:lnTo>
                  <a:lnTo>
                    <a:pt x="101" y="430"/>
                  </a:lnTo>
                  <a:lnTo>
                    <a:pt x="84" y="416"/>
                  </a:lnTo>
                  <a:lnTo>
                    <a:pt x="67" y="400"/>
                  </a:lnTo>
                  <a:lnTo>
                    <a:pt x="53" y="383"/>
                  </a:lnTo>
                  <a:lnTo>
                    <a:pt x="39" y="365"/>
                  </a:lnTo>
                  <a:lnTo>
                    <a:pt x="28" y="345"/>
                  </a:lnTo>
                  <a:lnTo>
                    <a:pt x="18" y="324"/>
                  </a:lnTo>
                  <a:lnTo>
                    <a:pt x="11" y="302"/>
                  </a:lnTo>
                  <a:lnTo>
                    <a:pt x="5" y="281"/>
                  </a:lnTo>
                  <a:lnTo>
                    <a:pt x="3" y="268"/>
                  </a:lnTo>
                  <a:lnTo>
                    <a:pt x="1" y="257"/>
                  </a:lnTo>
                  <a:lnTo>
                    <a:pt x="0" y="245"/>
                  </a:lnTo>
                  <a:lnTo>
                    <a:pt x="0" y="233"/>
                  </a:lnTo>
                  <a:lnTo>
                    <a:pt x="0" y="221"/>
                  </a:lnTo>
                  <a:lnTo>
                    <a:pt x="1" y="210"/>
                  </a:lnTo>
                  <a:lnTo>
                    <a:pt x="3" y="198"/>
                  </a:lnTo>
                  <a:lnTo>
                    <a:pt x="5" y="186"/>
                  </a:lnTo>
                  <a:lnTo>
                    <a:pt x="11" y="165"/>
                  </a:lnTo>
                  <a:lnTo>
                    <a:pt x="18" y="143"/>
                  </a:lnTo>
                  <a:lnTo>
                    <a:pt x="29" y="123"/>
                  </a:lnTo>
                  <a:lnTo>
                    <a:pt x="40" y="103"/>
                  </a:lnTo>
                  <a:lnTo>
                    <a:pt x="54" y="85"/>
                  </a:lnTo>
                  <a:lnTo>
                    <a:pt x="68" y="69"/>
                  </a:lnTo>
                  <a:lnTo>
                    <a:pt x="85" y="53"/>
                  </a:lnTo>
                  <a:lnTo>
                    <a:pt x="104" y="40"/>
                  </a:lnTo>
                  <a:lnTo>
                    <a:pt x="123" y="28"/>
                  </a:lnTo>
                  <a:lnTo>
                    <a:pt x="143" y="18"/>
                  </a:lnTo>
                  <a:lnTo>
                    <a:pt x="155" y="13"/>
                  </a:lnTo>
                  <a:lnTo>
                    <a:pt x="165" y="10"/>
                  </a:lnTo>
                  <a:lnTo>
                    <a:pt x="176" y="7"/>
                  </a:lnTo>
                  <a:lnTo>
                    <a:pt x="188" y="4"/>
                  </a:lnTo>
                  <a:lnTo>
                    <a:pt x="200" y="2"/>
                  </a:lnTo>
                  <a:lnTo>
                    <a:pt x="211" y="1"/>
                  </a:lnTo>
                  <a:lnTo>
                    <a:pt x="224" y="0"/>
                  </a:lnTo>
                  <a:lnTo>
                    <a:pt x="236" y="0"/>
                  </a:lnTo>
                  <a:lnTo>
                    <a:pt x="249" y="0"/>
                  </a:lnTo>
                  <a:lnTo>
                    <a:pt x="260" y="1"/>
                  </a:lnTo>
                  <a:lnTo>
                    <a:pt x="273" y="2"/>
                  </a:lnTo>
                  <a:lnTo>
                    <a:pt x="284" y="4"/>
                  </a:lnTo>
                  <a:lnTo>
                    <a:pt x="297" y="7"/>
                  </a:lnTo>
                  <a:lnTo>
                    <a:pt x="307" y="10"/>
                  </a:lnTo>
                  <a:lnTo>
                    <a:pt x="318" y="13"/>
                  </a:lnTo>
                  <a:lnTo>
                    <a:pt x="329" y="18"/>
                  </a:lnTo>
                  <a:lnTo>
                    <a:pt x="350" y="28"/>
                  </a:lnTo>
                  <a:lnTo>
                    <a:pt x="369" y="41"/>
                  </a:lnTo>
                  <a:lnTo>
                    <a:pt x="387" y="54"/>
                  </a:lnTo>
                  <a:lnTo>
                    <a:pt x="404" y="69"/>
                  </a:lnTo>
                  <a:lnTo>
                    <a:pt x="419" y="86"/>
                  </a:lnTo>
                  <a:lnTo>
                    <a:pt x="433" y="106"/>
                  </a:lnTo>
                  <a:lnTo>
                    <a:pt x="445" y="125"/>
                  </a:lnTo>
                  <a:lnTo>
                    <a:pt x="454" y="145"/>
                  </a:lnTo>
                  <a:lnTo>
                    <a:pt x="459" y="157"/>
                  </a:lnTo>
                  <a:lnTo>
                    <a:pt x="462" y="167"/>
                  </a:lnTo>
                  <a:lnTo>
                    <a:pt x="466" y="178"/>
                  </a:lnTo>
                  <a:lnTo>
                    <a:pt x="468" y="191"/>
                  </a:lnTo>
                  <a:lnTo>
                    <a:pt x="470" y="202"/>
                  </a:lnTo>
                  <a:lnTo>
                    <a:pt x="471" y="214"/>
                  </a:lnTo>
                  <a:lnTo>
                    <a:pt x="472" y="226"/>
                  </a:lnTo>
                  <a:lnTo>
                    <a:pt x="472" y="239"/>
                  </a:lnTo>
                  <a:lnTo>
                    <a:pt x="472" y="258"/>
                  </a:lnTo>
                  <a:lnTo>
                    <a:pt x="469" y="277"/>
                  </a:lnTo>
                  <a:lnTo>
                    <a:pt x="464" y="297"/>
                  </a:lnTo>
                  <a:lnTo>
                    <a:pt x="459" y="314"/>
                  </a:lnTo>
                  <a:lnTo>
                    <a:pt x="453" y="329"/>
                  </a:lnTo>
                  <a:lnTo>
                    <a:pt x="446" y="343"/>
                  </a:lnTo>
                  <a:lnTo>
                    <a:pt x="441" y="355"/>
                  </a:lnTo>
                  <a:lnTo>
                    <a:pt x="435" y="3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pic>
        <p:nvPicPr>
          <p:cNvPr id="21" name="Picture 20" descr="real world.png"/>
          <p:cNvPicPr>
            <a:picLocks noChangeAspect="1"/>
          </p:cNvPicPr>
          <p:nvPr userDrawn="1"/>
        </p:nvPicPr>
        <p:blipFill>
          <a:blip r:embed="rId2" cstate="print"/>
          <a:srcRect r="17093"/>
          <a:stretch>
            <a:fillRect/>
          </a:stretch>
        </p:blipFill>
        <p:spPr>
          <a:xfrm>
            <a:off x="1035291" y="5979526"/>
            <a:ext cx="2466866" cy="4727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809724" y="5060091"/>
            <a:ext cx="5317252" cy="977852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371613" y="582574"/>
            <a:ext cx="185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err="1" smtClean="0">
                <a:solidFill>
                  <a:srgbClr val="00467F"/>
                </a:solidFill>
                <a:latin typeface="Arial" pitchFamily="34" charset="0"/>
                <a:cs typeface="Arial" pitchFamily="34" charset="0"/>
              </a:rPr>
              <a:t>www.tils.qut.edu.au</a:t>
            </a:r>
            <a:endParaRPr lang="en-AU" sz="1400" b="1" dirty="0">
              <a:solidFill>
                <a:srgbClr val="00467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 descr="division name.w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6170" y="312057"/>
            <a:ext cx="7424059" cy="284513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43881"/>
            <a:ext cx="2057400" cy="5451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43881"/>
            <a:ext cx="6019800" cy="5451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2851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7652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1707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286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089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9237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 userDrawn="1"/>
        </p:nvSpPr>
        <p:spPr bwMode="auto">
          <a:xfrm>
            <a:off x="0" y="0"/>
            <a:ext cx="1928813" cy="6866930"/>
          </a:xfrm>
          <a:prstGeom prst="rect">
            <a:avLst/>
          </a:prstGeom>
          <a:solidFill>
            <a:srgbClr val="B6BFC4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1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0849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618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442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9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08614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2219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2532"/>
            <a:ext cx="4038600" cy="4256326"/>
          </a:xfrm>
        </p:spPr>
        <p:txBody>
          <a:bodyPr>
            <a:normAutofit/>
          </a:bodyPr>
          <a:lstStyle>
            <a:lvl1pPr marL="342900" indent="-34290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2532"/>
            <a:ext cx="4038600" cy="425632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al world.png"/>
          <p:cNvPicPr>
            <a:picLocks noChangeAspect="1"/>
          </p:cNvPicPr>
          <p:nvPr userDrawn="1"/>
        </p:nvPicPr>
        <p:blipFill>
          <a:blip r:embed="rId2" cstate="print"/>
          <a:srcRect r="17093"/>
          <a:stretch>
            <a:fillRect/>
          </a:stretch>
        </p:blipFill>
        <p:spPr>
          <a:xfrm>
            <a:off x="6019909" y="5979526"/>
            <a:ext cx="2466866" cy="4727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290195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4287838"/>
            <a:ext cx="7772400" cy="1500187"/>
          </a:xfrm>
        </p:spPr>
        <p:txBody>
          <a:bodyPr anchor="b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22313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20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55208"/>
            <a:ext cx="5111750" cy="554719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17258"/>
            <a:ext cx="3008313" cy="43778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79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13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470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18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1414"/>
            <a:ext cx="8229600" cy="3944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11D11-5AD7-43F9-8F6A-DE04FB1C7D03}" type="datetimeFigureOut">
              <a:rPr lang="en-US" smtClean="0"/>
              <a:pPr/>
              <a:t>4/18/2013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835F1-CCEF-48CF-818B-C2F21610AFF7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9" name="Picture 8" descr="tils stripe.wm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337486"/>
            <a:ext cx="9144000" cy="38462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827582" y="498280"/>
            <a:ext cx="12682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www.tils.qut.edu.au</a:t>
            </a:r>
            <a:endParaRPr lang="en-AU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72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00467F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467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00467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467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00467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00467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41069-F706-494F-8EF8-BB6F32C75A78}" type="datetimeFigureOut">
              <a:rPr lang="en-AU" smtClean="0"/>
              <a:pPr/>
              <a:t>18/04/2013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66608-E8EF-440E-BC60-3EB1612071B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961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services.qut.edu.au/generalservices/lets/learningspaces.jsp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lickr.com/photos/queenslanduniversityoftechnology/sets/72157632871203736/show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3729" y="1070880"/>
            <a:ext cx="5532071" cy="1443719"/>
          </a:xfrm>
        </p:spPr>
        <p:txBody>
          <a:bodyPr>
            <a:normAutofit/>
          </a:bodyPr>
          <a:lstStyle/>
          <a:p>
            <a:r>
              <a:rPr lang="en-US" dirty="0">
                <a:sym typeface="Gill Sans" charset="0"/>
              </a:rPr>
              <a:t>Preparing staff </a:t>
            </a:r>
            <a:r>
              <a:rPr lang="en-US" dirty="0" smtClean="0">
                <a:sym typeface="Gill Sans" charset="0"/>
              </a:rPr>
              <a:t>for teaching </a:t>
            </a:r>
            <a:r>
              <a:rPr lang="en-US" dirty="0">
                <a:sym typeface="Gill Sans" charset="0"/>
              </a:rPr>
              <a:t>in collaborative </a:t>
            </a:r>
            <a:r>
              <a:rPr lang="en-US" dirty="0" smtClean="0">
                <a:sym typeface="Gill Sans" charset="0"/>
              </a:rPr>
              <a:t>environments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2000" dirty="0">
                <a:sym typeface="Gill Sans" charset="0"/>
              </a:rPr>
              <a:t>Regina </a:t>
            </a:r>
            <a:r>
              <a:rPr lang="en-US" sz="2000" dirty="0" err="1">
                <a:sym typeface="Gill Sans" charset="0"/>
              </a:rPr>
              <a:t>Obexer</a:t>
            </a:r>
            <a:endParaRPr lang="en-US" sz="2000" dirty="0">
              <a:sym typeface="Gill Sans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2000" dirty="0">
                <a:sym typeface="Gill Sans" charset="0"/>
              </a:rPr>
              <a:t>Director, eLearning </a:t>
            </a:r>
            <a:r>
              <a:rPr lang="en-US" sz="2000" dirty="0" smtClean="0">
                <a:sym typeface="Gill Sans" charset="0"/>
              </a:rPr>
              <a:t>Services</a:t>
            </a:r>
            <a:endParaRPr lang="en-US" sz="2000" dirty="0">
              <a:sym typeface="Gill Sans" charset="0"/>
            </a:endParaRPr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-231775" y="-246063"/>
            <a:ext cx="4803775" cy="49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6758667" y="6319157"/>
            <a:ext cx="2751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solidFill>
                  <a:schemeClr val="bg1">
                    <a:lumMod val="50000"/>
                  </a:schemeClr>
                </a:solidFill>
              </a:rPr>
              <a:t>CRICOS No. 00213J</a:t>
            </a:r>
            <a:endParaRPr lang="en-A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U:\TILS\TALSS\Editing and Desktop Publishing\Projects\eLearning Services\eLS_Powerpoints_various\Regina_PPT_ACODE61\images\QUT-SEC-Inside-Sh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r="-1"/>
          <a:stretch/>
        </p:blipFill>
        <p:spPr bwMode="auto">
          <a:xfrm>
            <a:off x="190500" y="0"/>
            <a:ext cx="89564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1"/>
          <p:cNvSpPr>
            <a:spLocks/>
          </p:cNvSpPr>
          <p:nvPr/>
        </p:nvSpPr>
        <p:spPr bwMode="auto">
          <a:xfrm>
            <a:off x="0" y="0"/>
            <a:ext cx="1928813" cy="6866930"/>
          </a:xfrm>
          <a:prstGeom prst="rect">
            <a:avLst/>
          </a:prstGeom>
          <a:solidFill>
            <a:srgbClr val="B6BFC4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" name="Rectangle 6"/>
          <p:cNvSpPr>
            <a:spLocks/>
          </p:cNvSpPr>
          <p:nvPr/>
        </p:nvSpPr>
        <p:spPr bwMode="auto">
          <a:xfrm>
            <a:off x="0" y="542703"/>
            <a:ext cx="2000250" cy="2029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8000" tIns="36000" rIns="10800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50" dirty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Ensuring provision of support for appropriate collaborative technologies. (Hardware and software selection to support collaborative Learning </a:t>
            </a:r>
            <a:r>
              <a:rPr lang="en-US" sz="1250" dirty="0" smtClean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and </a:t>
            </a:r>
            <a:r>
              <a:rPr lang="en-US" sz="1250" dirty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Teaching models for in class physical and virtual collaboration / communication)</a:t>
            </a:r>
          </a:p>
        </p:txBody>
      </p:sp>
      <p:sp>
        <p:nvSpPr>
          <p:cNvPr id="39" name="Rectangle 7"/>
          <p:cNvSpPr>
            <a:spLocks/>
          </p:cNvSpPr>
          <p:nvPr/>
        </p:nvSpPr>
        <p:spPr bwMode="auto">
          <a:xfrm>
            <a:off x="1" y="157981"/>
            <a:ext cx="1905594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500" b="1" dirty="0">
                <a:solidFill>
                  <a:srgbClr val="00467F"/>
                </a:solidFill>
                <a:ea typeface="ＭＳ Ｐゴシック" pitchFamily="-84" charset="-128"/>
              </a:rPr>
              <a:t>Environment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75492" y="2572148"/>
            <a:ext cx="937617" cy="4007812"/>
            <a:chOff x="323092" y="2572148"/>
            <a:chExt cx="937617" cy="4007812"/>
          </a:xfrm>
        </p:grpSpPr>
        <p:sp>
          <p:nvSpPr>
            <p:cNvPr id="41" name="Oval 8"/>
            <p:cNvSpPr>
              <a:spLocks noChangeAspect="1"/>
            </p:cNvSpPr>
            <p:nvPr/>
          </p:nvSpPr>
          <p:spPr bwMode="auto">
            <a:xfrm>
              <a:off x="323092" y="2572148"/>
              <a:ext cx="936000" cy="936000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 anchorCtr="0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Hardware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Oval 10"/>
            <p:cNvSpPr>
              <a:spLocks/>
            </p:cNvSpPr>
            <p:nvPr/>
          </p:nvSpPr>
          <p:spPr bwMode="auto">
            <a:xfrm>
              <a:off x="323092" y="3595007"/>
              <a:ext cx="937617" cy="937617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Software</a:t>
              </a:r>
              <a:endParaRPr lang="en-US" sz="1100" b="1" dirty="0">
                <a:solidFill>
                  <a:schemeClr val="accent1">
                    <a:lumMod val="75000"/>
                  </a:schemeClr>
                </a:solidFill>
                <a:sym typeface="Calibri" pitchFamily="34" charset="0"/>
              </a:endParaRPr>
            </a:p>
          </p:txBody>
        </p:sp>
        <p:sp>
          <p:nvSpPr>
            <p:cNvPr id="43" name="Oval 8"/>
            <p:cNvSpPr>
              <a:spLocks noChangeAspect="1"/>
            </p:cNvSpPr>
            <p:nvPr/>
          </p:nvSpPr>
          <p:spPr bwMode="auto">
            <a:xfrm>
              <a:off x="323092" y="4619483"/>
              <a:ext cx="936000" cy="936000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 anchorCtr="0">
              <a:noAutofit/>
            </a:bodyPr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Support</a:t>
              </a:r>
              <a:endParaRPr lang="en-US" sz="11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4" name="Oval 10"/>
            <p:cNvSpPr>
              <a:spLocks/>
            </p:cNvSpPr>
            <p:nvPr/>
          </p:nvSpPr>
          <p:spPr bwMode="auto">
            <a:xfrm>
              <a:off x="323092" y="5642343"/>
              <a:ext cx="937617" cy="937617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Space</a:t>
              </a:r>
              <a:endParaRPr lang="en-US" sz="1100" b="1" dirty="0">
                <a:solidFill>
                  <a:schemeClr val="accent1">
                    <a:lumMod val="75000"/>
                  </a:schemeClr>
                </a:solidFill>
                <a:sym typeface="Calibri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574290" y="408725"/>
            <a:ext cx="5918835" cy="6040550"/>
            <a:chOff x="2510790" y="571500"/>
            <a:chExt cx="5918835" cy="6040550"/>
          </a:xfrm>
        </p:grpSpPr>
        <p:sp>
          <p:nvSpPr>
            <p:cNvPr id="9" name="Oval 14"/>
            <p:cNvSpPr>
              <a:spLocks/>
            </p:cNvSpPr>
            <p:nvPr/>
          </p:nvSpPr>
          <p:spPr bwMode="auto">
            <a:xfrm>
              <a:off x="6411516" y="1455539"/>
              <a:ext cx="2018109" cy="2018109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Learning Spaces 2013 </a:t>
              </a:r>
            </a:p>
            <a:p>
              <a:pPr algn="ctr">
                <a:spcBef>
                  <a:spcPts val="600"/>
                </a:spcBef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14 Collaborative Learning Spaces</a:t>
              </a: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4 Active </a:t>
              </a: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Theatres</a:t>
              </a:r>
              <a:endParaRPr lang="en-US" sz="1300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0" name="Oval 15"/>
            <p:cNvSpPr>
              <a:spLocks/>
            </p:cNvSpPr>
            <p:nvPr/>
          </p:nvSpPr>
          <p:spPr bwMode="auto">
            <a:xfrm>
              <a:off x="3152180" y="571500"/>
              <a:ext cx="1919883" cy="1919883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COW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/>
              </a:r>
              <a:b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and Lectern </a:t>
              </a:r>
              <a:b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Developments 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New Design + </a:t>
              </a: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/>
              </a:r>
              <a:b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Window </a:t>
              </a: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8 touch </a:t>
              </a: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/>
              </a:r>
              <a:b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screen </a:t>
              </a: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on </a:t>
              </a:r>
              <a:r>
                <a:rPr lang="en-US" sz="1300" dirty="0" err="1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CoWs</a:t>
              </a:r>
              <a:endParaRPr lang="en-US" sz="1300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929188" y="1473399"/>
              <a:ext cx="1482328" cy="1482328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AV Support</a:t>
              </a: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2013 </a:t>
              </a:r>
            </a:p>
          </p:txBody>
        </p:sp>
        <p:sp>
          <p:nvSpPr>
            <p:cNvPr id="12" name="Oval 18"/>
            <p:cNvSpPr>
              <a:spLocks/>
            </p:cNvSpPr>
            <p:nvPr/>
          </p:nvSpPr>
          <p:spPr bwMode="auto">
            <a:xfrm>
              <a:off x="3817144" y="2356604"/>
              <a:ext cx="1259086" cy="1259086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Screen Sharing</a:t>
              </a:r>
            </a:p>
          </p:txBody>
        </p:sp>
        <p:sp>
          <p:nvSpPr>
            <p:cNvPr id="13" name="Oval 19">
              <a:hlinkClick r:id="rId3"/>
            </p:cNvPr>
            <p:cNvSpPr>
              <a:spLocks/>
            </p:cNvSpPr>
            <p:nvPr/>
          </p:nvSpPr>
          <p:spPr bwMode="auto">
            <a:xfrm>
              <a:off x="4521369" y="4998549"/>
              <a:ext cx="1401961" cy="1401961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20"/>
            <p:cNvSpPr>
              <a:spLocks/>
            </p:cNvSpPr>
            <p:nvPr/>
          </p:nvSpPr>
          <p:spPr bwMode="auto">
            <a:xfrm>
              <a:off x="6090919" y="5352964"/>
              <a:ext cx="1259086" cy="1259086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21"/>
            <p:cNvSpPr>
              <a:spLocks/>
            </p:cNvSpPr>
            <p:nvPr/>
          </p:nvSpPr>
          <p:spPr bwMode="auto">
            <a:xfrm>
              <a:off x="5290840" y="3268266"/>
              <a:ext cx="2107406" cy="2107406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Learning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/>
              </a:r>
              <a:b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Spaces </a:t>
              </a:r>
              <a:b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Tools 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6" name="Oval 23"/>
            <p:cNvSpPr>
              <a:spLocks/>
            </p:cNvSpPr>
            <p:nvPr/>
          </p:nvSpPr>
          <p:spPr bwMode="auto">
            <a:xfrm>
              <a:off x="2510790" y="2283142"/>
              <a:ext cx="1259086" cy="1259086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Flexible </a:t>
              </a: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furniture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9" name="Oval 18"/>
            <p:cNvSpPr>
              <a:spLocks/>
            </p:cNvSpPr>
            <p:nvPr/>
          </p:nvSpPr>
          <p:spPr bwMode="auto">
            <a:xfrm>
              <a:off x="3777139" y="3792974"/>
              <a:ext cx="1259086" cy="1259086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Informal spaces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2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1"/>
          <a:stretch/>
        </p:blipFill>
        <p:spPr bwMode="auto">
          <a:xfrm flipH="1">
            <a:off x="0" y="0"/>
            <a:ext cx="9144000" cy="68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1"/>
          <p:cNvSpPr>
            <a:spLocks/>
          </p:cNvSpPr>
          <p:nvPr/>
        </p:nvSpPr>
        <p:spPr bwMode="auto">
          <a:xfrm>
            <a:off x="0" y="0"/>
            <a:ext cx="1928813" cy="6866930"/>
          </a:xfrm>
          <a:prstGeom prst="rect">
            <a:avLst/>
          </a:prstGeom>
          <a:solidFill>
            <a:srgbClr val="B6BFC4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639314" y="364091"/>
            <a:ext cx="5504686" cy="6293984"/>
            <a:chOff x="3182114" y="276693"/>
            <a:chExt cx="5504686" cy="6293984"/>
          </a:xfrm>
        </p:grpSpPr>
        <p:sp>
          <p:nvSpPr>
            <p:cNvPr id="28683" name="Oval 11"/>
            <p:cNvSpPr>
              <a:spLocks/>
            </p:cNvSpPr>
            <p:nvPr/>
          </p:nvSpPr>
          <p:spPr bwMode="auto">
            <a:xfrm>
              <a:off x="4367213" y="3784203"/>
              <a:ext cx="1598414" cy="1580555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 Induction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/>
              </a:r>
              <a:b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Sessions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  <a:p>
              <a:pPr algn="ctr">
                <a:spcBef>
                  <a:spcPts val="400"/>
                </a:spcBef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2011: </a:t>
              </a: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25+ Staff</a:t>
              </a: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2012: </a:t>
              </a: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83+ Staffs</a:t>
              </a: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2013: </a:t>
              </a: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60+ </a:t>
              </a: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Staff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8684" name="Oval 12"/>
            <p:cNvSpPr>
              <a:spLocks/>
            </p:cNvSpPr>
            <p:nvPr/>
          </p:nvSpPr>
          <p:spPr bwMode="auto">
            <a:xfrm>
              <a:off x="4536281" y="642938"/>
              <a:ext cx="2053828" cy="2053828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Learning</a:t>
              </a: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Community</a:t>
              </a:r>
            </a:p>
            <a:p>
              <a:pPr algn="ctr">
                <a:spcBef>
                  <a:spcPts val="600"/>
                </a:spcBef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110+ </a:t>
              </a: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Staff</a:t>
              </a:r>
              <a:b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Monthly meetings</a:t>
              </a:r>
              <a:b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Mini Showcases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8685" name="Oval 13"/>
            <p:cNvSpPr>
              <a:spLocks/>
            </p:cNvSpPr>
            <p:nvPr/>
          </p:nvSpPr>
          <p:spPr bwMode="auto">
            <a:xfrm>
              <a:off x="5562092" y="4784682"/>
              <a:ext cx="1723430" cy="1723430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 err="1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Customised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 </a:t>
              </a:r>
              <a:b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Staff </a:t>
              </a:r>
              <a:b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Development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  <a:p>
              <a:pPr algn="ctr">
                <a:spcBef>
                  <a:spcPts val="600"/>
                </a:spcBef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Education </a:t>
              </a: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faculty/ </a:t>
              </a:r>
            </a:p>
            <a:p>
              <a:pPr algn="ctr">
                <a:spcBef>
                  <a:spcPts val="600"/>
                </a:spcBef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 err="1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Sessional</a:t>
              </a: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 staff </a:t>
              </a:r>
              <a:endParaRPr lang="en-US" sz="1300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8686" name="Oval 14"/>
            <p:cNvSpPr>
              <a:spLocks/>
            </p:cNvSpPr>
            <p:nvPr/>
          </p:nvSpPr>
          <p:spPr bwMode="auto">
            <a:xfrm>
              <a:off x="5722957" y="3417825"/>
              <a:ext cx="1401961" cy="1419820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IZN005</a:t>
              </a: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(Pilot)</a:t>
              </a:r>
            </a:p>
            <a:p>
              <a:pPr algn="ctr">
                <a:spcBef>
                  <a:spcPts val="600"/>
                </a:spcBef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17 Staff </a:t>
              </a:r>
            </a:p>
          </p:txBody>
        </p:sp>
        <p:sp>
          <p:nvSpPr>
            <p:cNvPr id="28687" name="Oval 15"/>
            <p:cNvSpPr>
              <a:spLocks/>
            </p:cNvSpPr>
            <p:nvPr/>
          </p:nvSpPr>
          <p:spPr bwMode="auto">
            <a:xfrm>
              <a:off x="7088386" y="1481669"/>
              <a:ext cx="1598414" cy="1598414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Units</a:t>
              </a: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 </a:t>
              </a:r>
            </a:p>
            <a:p>
              <a:pPr algn="ctr">
                <a:spcBef>
                  <a:spcPts val="600"/>
                </a:spcBef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2011: S2 </a:t>
              </a: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= 10</a:t>
              </a: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2012: S1 </a:t>
              </a: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= 55</a:t>
              </a: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2012: S2 </a:t>
              </a: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= 48</a:t>
              </a:r>
            </a:p>
          </p:txBody>
        </p:sp>
        <p:sp>
          <p:nvSpPr>
            <p:cNvPr id="28688" name="Oval 16"/>
            <p:cNvSpPr>
              <a:spLocks/>
            </p:cNvSpPr>
            <p:nvPr/>
          </p:nvSpPr>
          <p:spPr bwMode="auto">
            <a:xfrm>
              <a:off x="3182114" y="1691302"/>
              <a:ext cx="1723430" cy="1723430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Showcases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8689" name="Oval 17"/>
            <p:cNvSpPr>
              <a:spLocks/>
            </p:cNvSpPr>
            <p:nvPr/>
          </p:nvSpPr>
          <p:spPr bwMode="auto">
            <a:xfrm>
              <a:off x="3471673" y="276693"/>
              <a:ext cx="1312664" cy="1303734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Peer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/>
              </a:r>
              <a:b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Review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  <a:p>
              <a:pPr algn="ctr">
                <a:spcBef>
                  <a:spcPts val="600"/>
                </a:spcBef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2012: Staff</a:t>
              </a:r>
              <a:endParaRPr lang="en-US" sz="1300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9" name="Oval 17"/>
            <p:cNvSpPr>
              <a:spLocks/>
            </p:cNvSpPr>
            <p:nvPr/>
          </p:nvSpPr>
          <p:spPr bwMode="auto">
            <a:xfrm>
              <a:off x="4334934" y="5266943"/>
              <a:ext cx="1312664" cy="1303734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Drop-in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/>
              </a:r>
              <a:b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sessions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  <a:p>
              <a:pPr algn="ctr">
                <a:spcBef>
                  <a:spcPts val="600"/>
                </a:spcBef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2013</a:t>
              </a:r>
              <a:endParaRPr lang="en-US" sz="1300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</p:grpSp>
      <p:sp>
        <p:nvSpPr>
          <p:cNvPr id="41" name="Rectangle 6"/>
          <p:cNvSpPr>
            <a:spLocks/>
          </p:cNvSpPr>
          <p:nvPr/>
        </p:nvSpPr>
        <p:spPr bwMode="auto">
          <a:xfrm>
            <a:off x="0" y="542703"/>
            <a:ext cx="1928813" cy="2029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8000" tIns="36000" rIns="108000" bIns="0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300" dirty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Assisting academics to design, develop, and implement new pedagogies that </a:t>
            </a:r>
            <a:r>
              <a:rPr lang="en-US" sz="1300" dirty="0" err="1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utilise</a:t>
            </a:r>
            <a:r>
              <a:rPr lang="en-US" sz="1300" dirty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 more flexible interactive and collaborative learning space.</a:t>
            </a:r>
          </a:p>
        </p:txBody>
      </p:sp>
      <p:sp>
        <p:nvSpPr>
          <p:cNvPr id="42" name="Rectangle 7"/>
          <p:cNvSpPr>
            <a:spLocks/>
          </p:cNvSpPr>
          <p:nvPr/>
        </p:nvSpPr>
        <p:spPr bwMode="auto">
          <a:xfrm>
            <a:off x="1" y="157981"/>
            <a:ext cx="1905594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500" b="1" dirty="0">
                <a:solidFill>
                  <a:srgbClr val="00467F"/>
                </a:solidFill>
                <a:ea typeface="ＭＳ Ｐゴシック" pitchFamily="-84" charset="-128"/>
              </a:rPr>
              <a:t>Engagement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50092" y="2896507"/>
            <a:ext cx="937617" cy="2984953"/>
            <a:chOff x="323092" y="3595007"/>
            <a:chExt cx="937617" cy="2984953"/>
          </a:xfrm>
        </p:grpSpPr>
        <p:sp>
          <p:nvSpPr>
            <p:cNvPr id="45" name="Oval 10"/>
            <p:cNvSpPr>
              <a:spLocks/>
            </p:cNvSpPr>
            <p:nvPr/>
          </p:nvSpPr>
          <p:spPr bwMode="auto">
            <a:xfrm>
              <a:off x="323092" y="3595007"/>
              <a:ext cx="937617" cy="937617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Staff </a:t>
              </a:r>
              <a:b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Development </a:t>
              </a:r>
            </a:p>
          </p:txBody>
        </p:sp>
        <p:sp>
          <p:nvSpPr>
            <p:cNvPr id="46" name="Oval 8"/>
            <p:cNvSpPr>
              <a:spLocks noChangeAspect="1"/>
            </p:cNvSpPr>
            <p:nvPr/>
          </p:nvSpPr>
          <p:spPr bwMode="auto">
            <a:xfrm>
              <a:off x="323092" y="4619483"/>
              <a:ext cx="936000" cy="936000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Learning </a:t>
              </a:r>
              <a:b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</a:br>
              <a:r>
                <a:rPr lang="en-US" sz="1100" b="1" dirty="0" smtClean="0">
                  <a:solidFill>
                    <a:schemeClr val="bg1"/>
                  </a:solidFill>
                  <a:sym typeface="Calibri" pitchFamily="34" charset="0"/>
                </a:rPr>
                <a:t>Community</a:t>
              </a:r>
              <a:endParaRPr lang="en-US" sz="1100" b="1" dirty="0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47" name="Oval 10"/>
            <p:cNvSpPr>
              <a:spLocks/>
            </p:cNvSpPr>
            <p:nvPr/>
          </p:nvSpPr>
          <p:spPr bwMode="auto">
            <a:xfrm>
              <a:off x="323092" y="5642343"/>
              <a:ext cx="937617" cy="937617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Learning </a:t>
              </a:r>
              <a:r>
                <a:rPr lang="en-US" sz="1100" b="1" dirty="0" smtClean="0">
                  <a:solidFill>
                    <a:schemeClr val="bg1"/>
                  </a:solidFill>
                  <a:sym typeface="Calibri" pitchFamily="34" charset="0"/>
                </a:rPr>
                <a:t>and </a:t>
              </a: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/>
              </a:r>
              <a:b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Teaching </a:t>
              </a:r>
              <a:b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</a:br>
              <a:r>
                <a:rPr lang="en-US" sz="1100" b="1" dirty="0" smtClean="0">
                  <a:solidFill>
                    <a:schemeClr val="bg1"/>
                  </a:solidFill>
                  <a:sym typeface="Calibri" pitchFamily="34" charset="0"/>
                </a:rPr>
                <a:t>Showcases</a:t>
              </a:r>
              <a:endParaRPr lang="en-US" sz="1100" b="1" dirty="0">
                <a:solidFill>
                  <a:schemeClr val="bg1"/>
                </a:solidFill>
                <a:sym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09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TILS\TALSS\Editing and Desktop Publishing\Projects\eLearning Services\eLS_Powerpoints_various\Regina_PPT_ACODE61\images\QUT-SEC-The-Cube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/>
          <a:stretch/>
        </p:blipFill>
        <p:spPr bwMode="auto">
          <a:xfrm flipH="1">
            <a:off x="1154994" y="0"/>
            <a:ext cx="7989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1"/>
          <p:cNvSpPr>
            <a:spLocks/>
          </p:cNvSpPr>
          <p:nvPr/>
        </p:nvSpPr>
        <p:spPr bwMode="auto">
          <a:xfrm>
            <a:off x="0" y="0"/>
            <a:ext cx="1928813" cy="6866930"/>
          </a:xfrm>
          <a:prstGeom prst="rect">
            <a:avLst/>
          </a:prstGeom>
          <a:solidFill>
            <a:srgbClr val="B6BFC4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52680" y="0"/>
            <a:ext cx="6891320" cy="6632755"/>
            <a:chOff x="1798836" y="340532"/>
            <a:chExt cx="6891320" cy="6632755"/>
          </a:xfrm>
        </p:grpSpPr>
        <p:sp>
          <p:nvSpPr>
            <p:cNvPr id="30745" name="Oval 25"/>
            <p:cNvSpPr>
              <a:spLocks/>
            </p:cNvSpPr>
            <p:nvPr/>
          </p:nvSpPr>
          <p:spPr bwMode="auto">
            <a:xfrm>
              <a:off x="7217569" y="4368403"/>
              <a:ext cx="1312664" cy="1339453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Change</a:t>
              </a:r>
              <a:b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Champions 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2011</a:t>
              </a: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, 2012</a:t>
              </a:r>
              <a:r>
                <a: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, </a:t>
              </a: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/>
              </a:r>
              <a:b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1300" dirty="0" smtClean="0"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2013</a:t>
              </a:r>
              <a:endParaRPr lang="en-US" sz="1300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798836" y="340532"/>
              <a:ext cx="6891320" cy="6632755"/>
              <a:chOff x="1798836" y="340532"/>
              <a:chExt cx="6891320" cy="6632755"/>
            </a:xfrm>
          </p:grpSpPr>
          <p:sp>
            <p:nvSpPr>
              <p:cNvPr id="30721" name="Oval 1"/>
              <p:cNvSpPr>
                <a:spLocks/>
              </p:cNvSpPr>
              <p:nvPr/>
            </p:nvSpPr>
            <p:spPr bwMode="auto">
              <a:xfrm>
                <a:off x="4277321" y="946547"/>
                <a:ext cx="3589734" cy="3589734"/>
              </a:xfrm>
              <a:prstGeom prst="ellipse">
                <a:avLst/>
              </a:prstGeom>
              <a:noFill/>
              <a:ln w="76200">
                <a:solidFill>
                  <a:srgbClr val="FF2712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/>
                <a:endParaRPr lang="en-US"/>
              </a:p>
            </p:txBody>
          </p:sp>
          <p:sp>
            <p:nvSpPr>
              <p:cNvPr id="30733" name="Oval 13"/>
              <p:cNvSpPr>
                <a:spLocks/>
              </p:cNvSpPr>
              <p:nvPr/>
            </p:nvSpPr>
            <p:spPr bwMode="auto">
              <a:xfrm>
                <a:off x="5382090" y="340532"/>
                <a:ext cx="1116211" cy="1134070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IZN005</a:t>
                </a: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2013</a:t>
                </a:r>
              </a:p>
            </p:txBody>
          </p:sp>
          <p:sp>
            <p:nvSpPr>
              <p:cNvPr id="30734" name="Oval 14"/>
              <p:cNvSpPr>
                <a:spLocks/>
              </p:cNvSpPr>
              <p:nvPr/>
            </p:nvSpPr>
            <p:spPr bwMode="auto">
              <a:xfrm>
                <a:off x="7052900" y="1606297"/>
                <a:ext cx="1437680" cy="1437680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Conferences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/>
                </a:r>
                <a:b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</a:b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&amp; Publications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300" dirty="0" smtClean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2012─2013</a:t>
                </a:r>
                <a:endPara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</p:txBody>
          </p:sp>
          <p:sp>
            <p:nvSpPr>
              <p:cNvPr id="30735" name="Oval 15"/>
              <p:cNvSpPr>
                <a:spLocks/>
              </p:cNvSpPr>
              <p:nvPr/>
            </p:nvSpPr>
            <p:spPr bwMode="auto">
              <a:xfrm>
                <a:off x="3473648" y="2259211"/>
                <a:ext cx="1214438" cy="1214438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Website</a:t>
                </a: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2012-2013</a:t>
                </a:r>
              </a:p>
            </p:txBody>
          </p:sp>
          <p:sp>
            <p:nvSpPr>
              <p:cNvPr id="30736" name="Oval 16"/>
              <p:cNvSpPr>
                <a:spLocks/>
              </p:cNvSpPr>
              <p:nvPr/>
            </p:nvSpPr>
            <p:spPr bwMode="auto">
              <a:xfrm>
                <a:off x="1798836" y="4294783"/>
                <a:ext cx="1401961" cy="1393031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Academic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/>
                </a:r>
                <a:b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</a:b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Exemplars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  <a:p>
                <a:pPr algn="ctr"/>
                <a:r>
                  <a:rPr lang="en-US" sz="1300" dirty="0" smtClean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2012─2013</a:t>
                </a:r>
                <a:endPara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</p:txBody>
          </p:sp>
          <p:sp>
            <p:nvSpPr>
              <p:cNvPr id="30737" name="Oval 17"/>
              <p:cNvSpPr>
                <a:spLocks/>
              </p:cNvSpPr>
              <p:nvPr/>
            </p:nvSpPr>
            <p:spPr bwMode="auto">
              <a:xfrm>
                <a:off x="3225006" y="4339630"/>
                <a:ext cx="1116211" cy="1116211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Pilot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/>
                </a:r>
                <a:b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</a:b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Studies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2013</a:t>
                </a:r>
              </a:p>
            </p:txBody>
          </p:sp>
          <p:sp>
            <p:nvSpPr>
              <p:cNvPr id="30738" name="Oval 18"/>
              <p:cNvSpPr>
                <a:spLocks/>
              </p:cNvSpPr>
              <p:nvPr/>
            </p:nvSpPr>
            <p:spPr bwMode="auto">
              <a:xfrm>
                <a:off x="7475718" y="2937087"/>
                <a:ext cx="1214438" cy="1214438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endParaRPr lang="en-US" sz="1700" dirty="0">
                  <a:solidFill>
                    <a:srgbClr val="3F691E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Symposium</a:t>
                </a:r>
                <a:r>
                  <a:rPr lang="en-US" sz="1700" dirty="0">
                    <a:solidFill>
                      <a:srgbClr val="3F691E"/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 </a:t>
                </a: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June </a:t>
                </a:r>
                <a:r>
                  <a:rPr lang="en-US" sz="1300" dirty="0" smtClean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2013</a:t>
                </a:r>
                <a:endParaRPr lang="en-US" sz="10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endParaRPr lang="en-US" sz="10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</p:txBody>
          </p:sp>
          <p:sp>
            <p:nvSpPr>
              <p:cNvPr id="30739" name="Oval 19"/>
              <p:cNvSpPr>
                <a:spLocks/>
              </p:cNvSpPr>
              <p:nvPr/>
            </p:nvSpPr>
            <p:spPr bwMode="auto">
              <a:xfrm>
                <a:off x="5673343" y="1314536"/>
                <a:ext cx="1330523" cy="1330523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Evaluation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/>
                </a:r>
                <a:b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</a:b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Report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July 2013</a:t>
                </a:r>
              </a:p>
            </p:txBody>
          </p:sp>
          <p:sp>
            <p:nvSpPr>
              <p:cNvPr id="30740" name="Oval 20"/>
              <p:cNvSpPr>
                <a:spLocks/>
              </p:cNvSpPr>
              <p:nvPr/>
            </p:nvSpPr>
            <p:spPr bwMode="auto">
              <a:xfrm>
                <a:off x="6546594" y="441793"/>
                <a:ext cx="1214438" cy="1214438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Student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/>
                </a:r>
                <a:b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</a:b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Forum 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2013</a:t>
                </a:r>
              </a:p>
            </p:txBody>
          </p:sp>
          <p:sp>
            <p:nvSpPr>
              <p:cNvPr id="30741" name="Oval 21"/>
              <p:cNvSpPr>
                <a:spLocks/>
              </p:cNvSpPr>
              <p:nvPr/>
            </p:nvSpPr>
            <p:spPr bwMode="auto">
              <a:xfrm>
                <a:off x="3625453" y="500063"/>
                <a:ext cx="1821656" cy="1821656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Learning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/>
                </a:r>
                <a:b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</a:b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Space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Tool </a:t>
                </a: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Phase </a:t>
                </a:r>
                <a:r>
                  <a:rPr lang="en-US" sz="1300" dirty="0" smtClean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2: </a:t>
                </a:r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Pilot Pedagogy </a:t>
                </a:r>
                <a:r>
                  <a:rPr lang="en-US" sz="1300" dirty="0" smtClean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/>
                </a:r>
                <a:br>
                  <a:rPr lang="en-US" sz="1300" dirty="0" smtClean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</a:br>
                <a:r>
                  <a:rPr lang="en-US" sz="1300" dirty="0" smtClean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and Technology 2013</a:t>
                </a:r>
                <a:endParaRPr lang="en-US" sz="1300" dirty="0"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</p:txBody>
          </p:sp>
          <p:sp>
            <p:nvSpPr>
              <p:cNvPr id="30742" name="Oval 22"/>
              <p:cNvSpPr>
                <a:spLocks/>
              </p:cNvSpPr>
              <p:nvPr/>
            </p:nvSpPr>
            <p:spPr bwMode="auto">
              <a:xfrm>
                <a:off x="2428875" y="1375172"/>
                <a:ext cx="1312664" cy="1312664"/>
              </a:xfrm>
              <a:prstGeom prst="ellipse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endParaRPr lang="en-US" sz="1700">
                  <a:solidFill>
                    <a:srgbClr val="3F691E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endParaRPr lang="en-US" sz="1300"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</p:txBody>
          </p:sp>
          <p:sp>
            <p:nvSpPr>
              <p:cNvPr id="30747" name="Oval 27"/>
              <p:cNvSpPr>
                <a:spLocks/>
              </p:cNvSpPr>
              <p:nvPr/>
            </p:nvSpPr>
            <p:spPr bwMode="auto">
              <a:xfrm>
                <a:off x="6417054" y="5589185"/>
                <a:ext cx="1384102" cy="1384102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700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Benchmarking</a:t>
                </a: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2013</a:t>
                </a:r>
              </a:p>
            </p:txBody>
          </p:sp>
          <p:sp>
            <p:nvSpPr>
              <p:cNvPr id="30748" name="Oval 28"/>
              <p:cNvSpPr>
                <a:spLocks/>
              </p:cNvSpPr>
              <p:nvPr/>
            </p:nvSpPr>
            <p:spPr bwMode="auto">
              <a:xfrm>
                <a:off x="6344072" y="3744129"/>
                <a:ext cx="1214438" cy="1214438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Learning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/>
                </a:r>
                <a:b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</a:b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Community 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  <a:p>
                <a:pPr algn="ctr">
                  <a:tabLst>
                    <a:tab pos="250022" algn="l"/>
                    <a:tab pos="500045" algn="l"/>
                    <a:tab pos="750067" algn="l"/>
                    <a:tab pos="1000089" algn="l"/>
                    <a:tab pos="1250112" algn="l"/>
                    <a:tab pos="1500134" algn="l"/>
                    <a:tab pos="1750157" algn="l"/>
                    <a:tab pos="2000179" algn="l"/>
                    <a:tab pos="2250201" algn="l"/>
                    <a:tab pos="2500224" algn="l"/>
                    <a:tab pos="2750246" algn="l"/>
                    <a:tab pos="3000268" algn="l"/>
                  </a:tabLst>
                </a:pPr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2013</a:t>
                </a:r>
              </a:p>
            </p:txBody>
          </p:sp>
          <p:sp>
            <p:nvSpPr>
              <p:cNvPr id="30750" name="Oval 30"/>
              <p:cNvSpPr>
                <a:spLocks/>
              </p:cNvSpPr>
              <p:nvPr/>
            </p:nvSpPr>
            <p:spPr bwMode="auto">
              <a:xfrm>
                <a:off x="2445514" y="3074586"/>
                <a:ext cx="1312664" cy="1303734"/>
              </a:xfrm>
              <a:prstGeom prst="ellipse">
                <a:avLst/>
              </a:prstGeom>
              <a:solidFill>
                <a:srgbClr val="E7E8E9"/>
              </a:solidFill>
              <a:ln w="19050">
                <a:solidFill>
                  <a:srgbClr val="00467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 anchorCtr="0"/>
              <a:lstStyle/>
              <a:p>
                <a:pPr algn="ctr"/>
                <a:r>
                  <a:rPr lang="en-US" sz="1700" dirty="0">
                    <a:solidFill>
                      <a:srgbClr val="3F691E"/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Student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/>
                </a:r>
                <a:b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</a:b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Exemplars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endParaRPr>
              </a:p>
              <a:p>
                <a:pPr algn="ctr"/>
                <a:r>
                  <a:rPr lang="en-US" sz="1300" dirty="0">
                    <a:latin typeface="Calibri" pitchFamily="34" charset="0"/>
                    <a:ea typeface="ＭＳ Ｐゴシック" pitchFamily="-84" charset="-128"/>
                    <a:sym typeface="Calibri" pitchFamily="34" charset="0"/>
                  </a:rPr>
                  <a:t>2013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473875" y="2572148"/>
            <a:ext cx="937617" cy="4007812"/>
            <a:chOff x="323092" y="2572148"/>
            <a:chExt cx="937617" cy="4007812"/>
          </a:xfrm>
        </p:grpSpPr>
        <p:sp>
          <p:nvSpPr>
            <p:cNvPr id="41" name="Oval 8"/>
            <p:cNvSpPr>
              <a:spLocks noChangeAspect="1"/>
            </p:cNvSpPr>
            <p:nvPr/>
          </p:nvSpPr>
          <p:spPr bwMode="auto">
            <a:xfrm>
              <a:off x="323092" y="2572148"/>
              <a:ext cx="936000" cy="936000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Partnerships</a:t>
              </a:r>
            </a:p>
          </p:txBody>
        </p:sp>
        <p:sp>
          <p:nvSpPr>
            <p:cNvPr id="42" name="Oval 10"/>
            <p:cNvSpPr>
              <a:spLocks/>
            </p:cNvSpPr>
            <p:nvPr/>
          </p:nvSpPr>
          <p:spPr bwMode="auto">
            <a:xfrm>
              <a:off x="323092" y="3595007"/>
              <a:ext cx="937617" cy="937617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External </a:t>
              </a:r>
              <a:b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Collaborations</a:t>
              </a:r>
            </a:p>
          </p:txBody>
        </p:sp>
        <p:sp>
          <p:nvSpPr>
            <p:cNvPr id="43" name="Oval 8"/>
            <p:cNvSpPr>
              <a:spLocks noChangeAspect="1"/>
            </p:cNvSpPr>
            <p:nvPr/>
          </p:nvSpPr>
          <p:spPr bwMode="auto">
            <a:xfrm>
              <a:off x="323092" y="4619483"/>
              <a:ext cx="936000" cy="936000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>
              <a:noAutofit/>
            </a:bodyPr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Exemplars</a:t>
              </a:r>
            </a:p>
          </p:txBody>
        </p:sp>
        <p:sp>
          <p:nvSpPr>
            <p:cNvPr id="44" name="Oval 10"/>
            <p:cNvSpPr>
              <a:spLocks/>
            </p:cNvSpPr>
            <p:nvPr/>
          </p:nvSpPr>
          <p:spPr bwMode="auto">
            <a:xfrm>
              <a:off x="323092" y="5642343"/>
              <a:ext cx="937617" cy="937617"/>
            </a:xfrm>
            <a:prstGeom prst="ellipse">
              <a:avLst/>
            </a:prstGeom>
            <a:solidFill>
              <a:srgbClr val="00467F"/>
            </a:solidFill>
            <a:ln w="317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100" b="1" dirty="0">
                  <a:solidFill>
                    <a:schemeClr val="bg1"/>
                  </a:solidFill>
                  <a:sym typeface="Calibri" pitchFamily="34" charset="0"/>
                </a:rPr>
                <a:t>Evaluation</a:t>
              </a:r>
            </a:p>
          </p:txBody>
        </p:sp>
      </p:grpSp>
      <p:sp>
        <p:nvSpPr>
          <p:cNvPr id="49" name="Rectangle 6"/>
          <p:cNvSpPr>
            <a:spLocks/>
          </p:cNvSpPr>
          <p:nvPr/>
        </p:nvSpPr>
        <p:spPr bwMode="auto">
          <a:xfrm>
            <a:off x="0" y="542703"/>
            <a:ext cx="1928813" cy="2029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8000" tIns="36000" rIns="108000" bIns="0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300" dirty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University sector and inter faculty collaboration, advancing research and evaluation of new learning environments; </a:t>
            </a:r>
            <a:r>
              <a:rPr lang="en-US" sz="1300" dirty="0" smtClean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focused </a:t>
            </a:r>
            <a:r>
              <a:rPr lang="en-US" sz="1300" dirty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on </a:t>
            </a:r>
            <a:r>
              <a:rPr lang="en-US" sz="1300" dirty="0" smtClean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pedagogy</a:t>
            </a:r>
            <a:r>
              <a:rPr lang="en-US" sz="1300" dirty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, </a:t>
            </a:r>
            <a:r>
              <a:rPr lang="en-US" sz="1300" dirty="0" smtClean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space </a:t>
            </a:r>
            <a:r>
              <a:rPr lang="en-US" sz="1300" dirty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and </a:t>
            </a:r>
            <a:r>
              <a:rPr lang="en-US" sz="1300" dirty="0" smtClean="0">
                <a:solidFill>
                  <a:srgbClr val="00467F"/>
                </a:solidFill>
                <a:ea typeface="Tahoma" pitchFamily="34" charset="0"/>
                <a:cs typeface="Arial" pitchFamily="34" charset="0"/>
                <a:sym typeface="Calibri" pitchFamily="34" charset="0"/>
              </a:rPr>
              <a:t>technology</a:t>
            </a:r>
            <a:endParaRPr lang="en-US" sz="1300" dirty="0">
              <a:solidFill>
                <a:srgbClr val="00467F"/>
              </a:solidFill>
              <a:ea typeface="Tahoma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50" name="Rectangle 7"/>
          <p:cNvSpPr>
            <a:spLocks/>
          </p:cNvSpPr>
          <p:nvPr/>
        </p:nvSpPr>
        <p:spPr bwMode="auto">
          <a:xfrm>
            <a:off x="1" y="157981"/>
            <a:ext cx="1905594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500" b="1" dirty="0">
                <a:solidFill>
                  <a:srgbClr val="00467F"/>
                </a:solidFill>
                <a:ea typeface="ＭＳ Ｐゴシック" pitchFamily="-84" charset="-128"/>
              </a:rPr>
              <a:t>Dissemination</a:t>
            </a:r>
          </a:p>
        </p:txBody>
      </p:sp>
      <p:sp>
        <p:nvSpPr>
          <p:cNvPr id="31" name="AutoShape 23"/>
          <p:cNvSpPr>
            <a:spLocks/>
          </p:cNvSpPr>
          <p:nvPr/>
        </p:nvSpPr>
        <p:spPr bwMode="auto">
          <a:xfrm>
            <a:off x="3600152" y="5626100"/>
            <a:ext cx="1257300" cy="1219200"/>
          </a:xfrm>
          <a:custGeom>
            <a:avLst/>
            <a:gdLst/>
            <a:ahLst/>
            <a:cxnLst>
              <a:cxn ang="0">
                <a:pos x="16796" y="2882"/>
              </a:cxn>
              <a:cxn ang="0">
                <a:pos x="16796" y="16796"/>
              </a:cxn>
              <a:cxn ang="0">
                <a:pos x="2882" y="16796"/>
              </a:cxn>
              <a:cxn ang="0">
                <a:pos x="2882" y="2882"/>
              </a:cxn>
              <a:cxn ang="0">
                <a:pos x="16796" y="2882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 w="317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AU"/>
          </a:p>
        </p:txBody>
      </p:sp>
      <p:sp>
        <p:nvSpPr>
          <p:cNvPr id="32" name="AutoShape 24"/>
          <p:cNvSpPr>
            <a:spLocks/>
          </p:cNvSpPr>
          <p:nvPr/>
        </p:nvSpPr>
        <p:spPr bwMode="auto">
          <a:xfrm>
            <a:off x="4968304" y="5554092"/>
            <a:ext cx="1244600" cy="1244600"/>
          </a:xfrm>
          <a:custGeom>
            <a:avLst/>
            <a:gdLst/>
            <a:ahLst/>
            <a:cxnLst>
              <a:cxn ang="0">
                <a:pos x="16796" y="2882"/>
              </a:cxn>
              <a:cxn ang="0">
                <a:pos x="16796" y="16796"/>
              </a:cxn>
              <a:cxn ang="0">
                <a:pos x="2882" y="16796"/>
              </a:cxn>
              <a:cxn ang="0">
                <a:pos x="2882" y="2882"/>
              </a:cxn>
              <a:cxn ang="0">
                <a:pos x="16796" y="2882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blipFill dpi="0" rotWithShape="0">
            <a:blip r:embed="rId5" cstate="print"/>
            <a:srcRect/>
            <a:stretch>
              <a:fillRect/>
            </a:stretch>
          </a:blipFill>
          <a:ln w="317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AU"/>
          </a:p>
        </p:txBody>
      </p:sp>
      <p:sp>
        <p:nvSpPr>
          <p:cNvPr id="33" name="Oval 26"/>
          <p:cNvSpPr>
            <a:spLocks/>
          </p:cNvSpPr>
          <p:nvPr/>
        </p:nvSpPr>
        <p:spPr bwMode="auto">
          <a:xfrm>
            <a:off x="2031474" y="5626100"/>
            <a:ext cx="1231900" cy="1231900"/>
          </a:xfrm>
          <a:prstGeom prst="ellipse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Learning Community Feedback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71" y="2640467"/>
            <a:ext cx="4999259" cy="2821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50316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Key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946672"/>
            <a:ext cx="4438650" cy="4911328"/>
          </a:xfrm>
          <a:noFill/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500" dirty="0" smtClean="0"/>
              <a:t>Start early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500" dirty="0" smtClean="0"/>
              <a:t>Connect people &amp; support leadership 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500" dirty="0" smtClean="0"/>
              <a:t>Become best friends with all support areas across space, technology and pedagogy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500" dirty="0" smtClean="0"/>
              <a:t>Model student activities in collaborative spaces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500" dirty="0" smtClean="0"/>
              <a:t>Provide time to explore spaces and tools in groups and individually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500" dirty="0" smtClean="0"/>
              <a:t>Integrate with existing activities</a:t>
            </a:r>
            <a:endParaRPr lang="en-US" sz="2500" dirty="0"/>
          </a:p>
        </p:txBody>
      </p:sp>
      <p:pic>
        <p:nvPicPr>
          <p:cNvPr id="4" name="Picture 2" descr="U:\TILS\TALSS\Editing and Desktop Publishing\Projects\eLearning Services\eLS_Powerpoints_various\Regina_PPT_ACODE61\images\QUT-SEC-Hang-outs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419535" y="1991063"/>
            <a:ext cx="4314889" cy="2875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17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39" y="1946672"/>
            <a:ext cx="4475561" cy="371117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500" dirty="0" smtClean="0"/>
              <a:t>Academic workload and focus</a:t>
            </a:r>
          </a:p>
          <a:p>
            <a:pPr>
              <a:buFont typeface="+mj-lt"/>
              <a:buAutoNum type="arabicPeriod"/>
            </a:pPr>
            <a:r>
              <a:rPr lang="en-US" sz="2500" dirty="0" smtClean="0"/>
              <a:t>Technology </a:t>
            </a:r>
            <a:endParaRPr lang="en-US" sz="2500" dirty="0"/>
          </a:p>
          <a:p>
            <a:pPr>
              <a:buFont typeface="+mj-lt"/>
              <a:buAutoNum type="arabicPeriod"/>
            </a:pPr>
            <a:r>
              <a:rPr lang="en-US" sz="2500" dirty="0" smtClean="0"/>
              <a:t>Working in teams and across various areas</a:t>
            </a:r>
          </a:p>
          <a:p>
            <a:pPr>
              <a:buFont typeface="+mj-lt"/>
              <a:buAutoNum type="arabicPeriod"/>
            </a:pPr>
            <a:r>
              <a:rPr lang="en-US" sz="2500" dirty="0" smtClean="0"/>
              <a:t>Available </a:t>
            </a:r>
            <a:r>
              <a:rPr lang="en-US" sz="2500" dirty="0"/>
              <a:t>spaces and timetabling</a:t>
            </a:r>
          </a:p>
          <a:p>
            <a:pPr>
              <a:buFont typeface="+mj-lt"/>
              <a:buAutoNum type="arabicPeriod"/>
            </a:pPr>
            <a:r>
              <a:rPr lang="en-US" sz="2500" dirty="0"/>
              <a:t>Transferability of learning designs between </a:t>
            </a:r>
            <a:r>
              <a:rPr lang="en-US" sz="2500" dirty="0" smtClean="0"/>
              <a:t>spaces</a:t>
            </a:r>
            <a:endParaRPr lang="en-US" sz="2500" dirty="0"/>
          </a:p>
        </p:txBody>
      </p:sp>
      <p:pic>
        <p:nvPicPr>
          <p:cNvPr id="5122" name="Picture 2" descr="U:\TILS\TALSS\Editing and Desktop Publishing\Projects\eLearning Services\eLS_Powerpoints_various\Regina_PPT_ACODE61\images\QUT-SEC-Sustainabili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8" b="14792"/>
          <a:stretch/>
        </p:blipFill>
        <p:spPr bwMode="auto">
          <a:xfrm>
            <a:off x="4541850" y="1810350"/>
            <a:ext cx="4316400" cy="3237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431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Gill Sans" charset="0"/>
              </a:rPr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2313" y="3581400"/>
            <a:ext cx="7772400" cy="2206625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sz="3200" b="1" dirty="0" smtClean="0">
                <a:solidFill>
                  <a:srgbClr val="00467F"/>
                </a:solidFill>
                <a:sym typeface="Gill Sans" charset="0"/>
              </a:rPr>
              <a:t>The </a:t>
            </a:r>
            <a:r>
              <a:rPr lang="en-US" sz="3200" b="1" dirty="0">
                <a:solidFill>
                  <a:srgbClr val="00467F"/>
                </a:solidFill>
                <a:sym typeface="Gill Sans" charset="0"/>
              </a:rPr>
              <a:t>LATICE project team</a:t>
            </a:r>
          </a:p>
          <a:p>
            <a:pPr marL="0" indent="0">
              <a:buNone/>
              <a:defRPr/>
            </a:pPr>
            <a:r>
              <a:rPr lang="en-US" sz="2600" dirty="0">
                <a:solidFill>
                  <a:srgbClr val="00467F"/>
                </a:solidFill>
                <a:sym typeface="Gill Sans" charset="0"/>
              </a:rPr>
              <a:t>Richard Evans</a:t>
            </a:r>
            <a:r>
              <a:rPr lang="en-US" sz="2600" dirty="0">
                <a:sym typeface="Gill Sans" charset="0"/>
              </a:rPr>
              <a:t>, LATICE Project Manager, eLearning Services</a:t>
            </a:r>
          </a:p>
          <a:p>
            <a:pPr marL="0" indent="0">
              <a:buNone/>
              <a:defRPr/>
            </a:pPr>
            <a:r>
              <a:rPr lang="en-US" sz="2600" dirty="0">
                <a:solidFill>
                  <a:srgbClr val="00467F"/>
                </a:solidFill>
                <a:sym typeface="Gill Sans" charset="0"/>
              </a:rPr>
              <a:t>Elizabeth Greener</a:t>
            </a:r>
            <a:r>
              <a:rPr lang="en-US" sz="2600" dirty="0">
                <a:sym typeface="Gill Sans" charset="0"/>
              </a:rPr>
              <a:t>, Manager, Learning Design, eLearning </a:t>
            </a:r>
            <a:r>
              <a:rPr lang="en-US" sz="2600" dirty="0" smtClean="0">
                <a:sym typeface="Gill Sans" charset="0"/>
              </a:rPr>
              <a:t>Services</a:t>
            </a:r>
          </a:p>
          <a:p>
            <a:pPr>
              <a:defRPr/>
            </a:pPr>
            <a:r>
              <a:rPr lang="en-US" sz="2600" dirty="0" smtClean="0">
                <a:solidFill>
                  <a:srgbClr val="00467F"/>
                </a:solidFill>
                <a:sym typeface="Gill Sans" charset="0"/>
              </a:rPr>
              <a:t>Roger Cook</a:t>
            </a:r>
            <a:r>
              <a:rPr lang="en-US" sz="2600" dirty="0" smtClean="0">
                <a:sym typeface="Gill Sans" charset="0"/>
              </a:rPr>
              <a:t>, Learning Designer, eLearning Service</a:t>
            </a:r>
          </a:p>
          <a:p>
            <a:pPr>
              <a:defRPr/>
            </a:pPr>
            <a:r>
              <a:rPr lang="en-US" sz="2600" dirty="0" smtClean="0">
                <a:solidFill>
                  <a:srgbClr val="00467F"/>
                </a:solidFill>
                <a:sym typeface="Gill Sans" charset="0"/>
              </a:rPr>
              <a:t>Dr Sheona Thomson</a:t>
            </a:r>
            <a:r>
              <a:rPr lang="en-US" sz="2600" dirty="0" smtClean="0">
                <a:sym typeface="Gill Sans" charset="0"/>
              </a:rPr>
              <a:t>, Associate Director, Academic, Learning &amp; Teaching Innovation</a:t>
            </a:r>
          </a:p>
          <a:p>
            <a:pPr marL="0" indent="0">
              <a:buNone/>
              <a:defRPr/>
            </a:pPr>
            <a:endParaRPr lang="en-US" sz="2600" dirty="0" smtClean="0">
              <a:sym typeface="Gill Sans" charset="0"/>
            </a:endParaRPr>
          </a:p>
          <a:p>
            <a:pPr marL="0" indent="0">
              <a:buNone/>
              <a:defRPr/>
            </a:pPr>
            <a:r>
              <a:rPr lang="en-US" sz="2600" dirty="0" smtClean="0">
                <a:solidFill>
                  <a:srgbClr val="00467F"/>
                </a:solidFill>
                <a:sym typeface="Gill Sans" charset="0"/>
              </a:rPr>
              <a:t>Dr Geoff Mitchell</a:t>
            </a:r>
            <a:r>
              <a:rPr lang="en-US" sz="2600" dirty="0" smtClean="0">
                <a:sym typeface="Gill Sans" charset="0"/>
              </a:rPr>
              <a:t>, Director, Learning Environments &amp; Technology Services</a:t>
            </a:r>
            <a:endParaRPr lang="en-US" sz="2600" dirty="0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82914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Your Questions?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3336699"/>
            <a:ext cx="7772400" cy="1500187"/>
          </a:xfrm>
        </p:spPr>
        <p:txBody>
          <a:bodyPr/>
          <a:lstStyle/>
          <a:p>
            <a:r>
              <a:rPr lang="en-AU" dirty="0" smtClean="0">
                <a:hlinkClick r:id="rId2"/>
              </a:rPr>
              <a:t>A jolt of the old....</a:t>
            </a:r>
            <a:endParaRPr lang="en-A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13125" indent="-3146425">
              <a:buNone/>
              <a:tabLst>
                <a:tab pos="3413125" algn="l"/>
              </a:tabLst>
            </a:pPr>
            <a:endParaRPr lang="en-US" dirty="0" smtClean="0"/>
          </a:p>
          <a:p>
            <a:pPr marL="3413125" indent="-3146425">
              <a:buNone/>
              <a:tabLst>
                <a:tab pos="3413125" algn="l"/>
              </a:tabLst>
            </a:pPr>
            <a:r>
              <a:rPr lang="en-US" dirty="0" smtClean="0"/>
              <a:t>Preparing </a:t>
            </a:r>
            <a:r>
              <a:rPr lang="en-US" dirty="0"/>
              <a:t>staff: </a:t>
            </a:r>
            <a:r>
              <a:rPr lang="en-US" dirty="0" smtClean="0"/>
              <a:t>What’s </a:t>
            </a:r>
            <a:r>
              <a:rPr lang="en-US" dirty="0"/>
              <a:t>happening at </a:t>
            </a:r>
            <a:r>
              <a:rPr lang="en-US" dirty="0" smtClean="0"/>
              <a:t>your institution</a:t>
            </a:r>
            <a:r>
              <a:rPr lang="en-US" dirty="0"/>
              <a:t>?</a:t>
            </a:r>
          </a:p>
          <a:p>
            <a:pPr marL="3413125" indent="-3146425">
              <a:buNone/>
              <a:tabLst>
                <a:tab pos="3413125" algn="l"/>
              </a:tabLst>
            </a:pPr>
            <a:endParaRPr lang="en-US" dirty="0" smtClean="0"/>
          </a:p>
          <a:p>
            <a:pPr marL="3413125" indent="-3146425">
              <a:buNone/>
              <a:tabLst>
                <a:tab pos="3413125" algn="l"/>
              </a:tabLst>
            </a:pPr>
            <a:r>
              <a:rPr lang="en-US" dirty="0" smtClean="0"/>
              <a:t>The </a:t>
            </a:r>
            <a:r>
              <a:rPr lang="en-US" dirty="0"/>
              <a:t>QUT </a:t>
            </a:r>
            <a:r>
              <a:rPr lang="en-US" dirty="0" smtClean="0"/>
              <a:t>experience: the </a:t>
            </a:r>
            <a:r>
              <a:rPr lang="en-US" dirty="0"/>
              <a:t>LATICE </a:t>
            </a:r>
            <a:r>
              <a:rPr lang="en-US" dirty="0" smtClean="0"/>
              <a:t>project </a:t>
            </a:r>
            <a:br>
              <a:rPr lang="en-US" dirty="0" smtClean="0"/>
            </a:br>
            <a:endParaRPr lang="en-US" dirty="0" smtClean="0"/>
          </a:p>
          <a:p>
            <a:pPr marL="3413125" indent="-3146425">
              <a:buNone/>
              <a:tabLst>
                <a:tab pos="3413125" algn="l"/>
              </a:tabLst>
            </a:pPr>
            <a:r>
              <a:rPr lang="en-US" dirty="0" smtClean="0"/>
              <a:t>Lessons </a:t>
            </a:r>
            <a:r>
              <a:rPr lang="en-US" dirty="0"/>
              <a:t>learned and challenges ahead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What's happening at your institution?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2532"/>
            <a:ext cx="4640580" cy="4256326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You can use your </a:t>
            </a:r>
            <a:r>
              <a:rPr lang="en-AU" dirty="0" smtClean="0"/>
              <a:t>laptop, smart </a:t>
            </a:r>
            <a:r>
              <a:rPr lang="en-AU" dirty="0"/>
              <a:t>phone, or tablet</a:t>
            </a:r>
          </a:p>
          <a:p>
            <a:pPr marL="0" indent="0">
              <a:buNone/>
            </a:pPr>
            <a:r>
              <a:rPr lang="en-AU" dirty="0"/>
              <a:t> 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>
                <a:solidFill>
                  <a:srgbClr val="B6BFC4"/>
                </a:solidFill>
              </a:rPr>
              <a:t>Please </a:t>
            </a:r>
            <a:r>
              <a:rPr lang="en-AU" dirty="0">
                <a:solidFill>
                  <a:srgbClr val="B6BFC4"/>
                </a:solidFill>
              </a:rPr>
              <a:t>go to: </a:t>
            </a:r>
            <a:r>
              <a:rPr lang="en-AU" dirty="0" err="1" smtClean="0"/>
              <a:t>app.gosoapbox.com</a:t>
            </a:r>
            <a:endParaRPr lang="en-AU" dirty="0"/>
          </a:p>
          <a:p>
            <a:pPr marL="0" indent="0">
              <a:buNone/>
            </a:pPr>
            <a:r>
              <a:rPr lang="en-AU" dirty="0">
                <a:solidFill>
                  <a:srgbClr val="B6BFC4"/>
                </a:solidFill>
              </a:rPr>
              <a:t> </a:t>
            </a:r>
            <a:r>
              <a:rPr lang="en-AU" dirty="0" smtClean="0">
                <a:solidFill>
                  <a:srgbClr val="B6BFC4"/>
                </a:solidFill>
              </a:rPr>
              <a:t>Access </a:t>
            </a:r>
            <a:r>
              <a:rPr lang="en-AU" dirty="0">
                <a:solidFill>
                  <a:srgbClr val="B6BFC4"/>
                </a:solidFill>
              </a:rPr>
              <a:t>Code: </a:t>
            </a:r>
            <a:r>
              <a:rPr lang="en-AU" dirty="0"/>
              <a:t>ACODE61</a:t>
            </a:r>
          </a:p>
          <a:p>
            <a:pPr marL="0" indent="0">
              <a:buNone/>
            </a:pPr>
            <a:r>
              <a:rPr lang="en-AU" dirty="0"/>
              <a:t> 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Please </a:t>
            </a:r>
            <a:r>
              <a:rPr lang="en-AU" dirty="0"/>
              <a:t>complete the short survey</a:t>
            </a:r>
            <a:r>
              <a:rPr lang="en-AU" dirty="0" smtClean="0"/>
              <a:t>.</a:t>
            </a:r>
            <a:endParaRPr lang="en-AU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r="13315"/>
          <a:stretch/>
        </p:blipFill>
        <p:spPr bwMode="auto">
          <a:xfrm>
            <a:off x="4820285" y="2238058"/>
            <a:ext cx="4182110" cy="3311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03783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3-04-04 at 9.27.37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" r="466" b="569"/>
          <a:stretch/>
        </p:blipFill>
        <p:spPr>
          <a:xfrm>
            <a:off x="0" y="914399"/>
            <a:ext cx="8348848" cy="5028003"/>
          </a:xfrm>
        </p:spPr>
      </p:pic>
      <p:pic>
        <p:nvPicPr>
          <p:cNvPr id="6" name="Content Placeholder 5" descr="Screen Shot 2013-04-04 at 9.29.50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2770" b="7619"/>
          <a:stretch/>
        </p:blipFill>
        <p:spPr>
          <a:xfrm>
            <a:off x="6637867" y="3454401"/>
            <a:ext cx="2506133" cy="3285066"/>
          </a:xfrm>
        </p:spPr>
      </p:pic>
    </p:spTree>
    <p:extLst>
      <p:ext uri="{BB962C8B-B14F-4D97-AF65-F5344CB8AC3E}">
        <p14:creationId xmlns:p14="http://schemas.microsoft.com/office/powerpoint/2010/main" val="987972053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3-04-04 at 9.28.22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r="79" b="-227"/>
          <a:stretch/>
        </p:blipFill>
        <p:spPr>
          <a:xfrm>
            <a:off x="220133" y="780131"/>
            <a:ext cx="8574779" cy="4943336"/>
          </a:xfrm>
        </p:spPr>
      </p:pic>
      <p:pic>
        <p:nvPicPr>
          <p:cNvPr id="6" name="Content Placeholder 5" descr="Screen Shot 2013-04-04 at 9.28.50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" r="18817" b="7345"/>
          <a:stretch/>
        </p:blipFill>
        <p:spPr>
          <a:xfrm>
            <a:off x="6660091" y="3606800"/>
            <a:ext cx="2483909" cy="3115734"/>
          </a:xfrm>
        </p:spPr>
      </p:pic>
    </p:spTree>
    <p:extLst>
      <p:ext uri="{BB962C8B-B14F-4D97-AF65-F5344CB8AC3E}">
        <p14:creationId xmlns:p14="http://schemas.microsoft.com/office/powerpoint/2010/main" val="227969868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3-04-04 at 9.29.16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r="978" b="823"/>
          <a:stretch/>
        </p:blipFill>
        <p:spPr>
          <a:xfrm>
            <a:off x="0" y="722262"/>
            <a:ext cx="8026400" cy="4730272"/>
          </a:xfrm>
        </p:spPr>
      </p:pic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5413731"/>
              </p:ext>
            </p:extLst>
          </p:nvPr>
        </p:nvGraphicFramePr>
        <p:xfrm>
          <a:off x="5926667" y="3759202"/>
          <a:ext cx="3217333" cy="2951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309"/>
                <a:gridCol w="373024"/>
              </a:tblGrid>
              <a:tr h="398056">
                <a:tc>
                  <a:txBody>
                    <a:bodyPr/>
                    <a:lstStyle/>
                    <a:p>
                      <a:r>
                        <a:rPr lang="en-US" dirty="0" smtClean="0"/>
                        <a:t>Vote</a:t>
                      </a:r>
                      <a:r>
                        <a:rPr lang="en-US" baseline="0" dirty="0" smtClean="0"/>
                        <a:t> counts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6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Providing online resources for just-in-time learning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</a:tr>
              <a:tr h="406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Establishing and supporting a community of practice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</a:tr>
              <a:tr h="406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Establishing and supporting peer learning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</a:tr>
              <a:tr h="3980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Running face-to-face workshops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</a:tr>
              <a:tr h="3980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Providing technical support and training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</a:tr>
              <a:tr h="3980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combination of the above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007738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974" t="11339" r="11024" b="5039"/>
          <a:stretch>
            <a:fillRect/>
          </a:stretch>
        </p:blipFill>
        <p:spPr bwMode="auto">
          <a:xfrm>
            <a:off x="662469" y="952500"/>
            <a:ext cx="7482161" cy="495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:\TILS\TALSS\Editing and Desktop Publishing\Projects\eLearning Services\eLS_Powerpoints_various\Regina_PPT_ACODE61\images\QUT-SEC-Panora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16015" r="57283" b="141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43693" y="134650"/>
            <a:ext cx="5444597" cy="5441902"/>
            <a:chOff x="4558184" y="196280"/>
            <a:chExt cx="8215560" cy="8211492"/>
          </a:xfrm>
        </p:grpSpPr>
        <p:sp>
          <p:nvSpPr>
            <p:cNvPr id="5" name="Oval 2"/>
            <p:cNvSpPr>
              <a:spLocks/>
            </p:cNvSpPr>
            <p:nvPr/>
          </p:nvSpPr>
          <p:spPr bwMode="auto">
            <a:xfrm>
              <a:off x="4558184" y="2932584"/>
              <a:ext cx="2413000" cy="2413000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ＭＳ Ｐゴシック" pitchFamily="-84" charset="-128"/>
                  <a:sym typeface="Gill Sans" pitchFamily="-84" charset="0"/>
                </a:rPr>
                <a:t>Strategy</a:t>
              </a:r>
            </a:p>
          </p:txBody>
        </p:sp>
        <p:sp>
          <p:nvSpPr>
            <p:cNvPr id="6" name="Oval 3"/>
            <p:cNvSpPr>
              <a:spLocks/>
            </p:cNvSpPr>
            <p:nvPr/>
          </p:nvSpPr>
          <p:spPr bwMode="auto">
            <a:xfrm>
              <a:off x="6430392" y="5524872"/>
              <a:ext cx="2882900" cy="2882900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ＭＳ Ｐゴシック" pitchFamily="-84" charset="-128"/>
                </a:rPr>
                <a:t>Engagement</a:t>
              </a:r>
            </a:p>
          </p:txBody>
        </p:sp>
        <p:sp>
          <p:nvSpPr>
            <p:cNvPr id="7" name="Oval 4"/>
            <p:cNvSpPr>
              <a:spLocks/>
            </p:cNvSpPr>
            <p:nvPr/>
          </p:nvSpPr>
          <p:spPr bwMode="auto">
            <a:xfrm>
              <a:off x="9598744" y="2932584"/>
              <a:ext cx="3175000" cy="3175000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ＭＳ Ｐゴシック" pitchFamily="-84" charset="-128"/>
                </a:rPr>
                <a:t>Dissemination</a:t>
              </a:r>
            </a:p>
          </p:txBody>
        </p:sp>
        <p:sp>
          <p:nvSpPr>
            <p:cNvPr id="8" name="Oval 5"/>
            <p:cNvSpPr>
              <a:spLocks/>
            </p:cNvSpPr>
            <p:nvPr/>
          </p:nvSpPr>
          <p:spPr bwMode="auto">
            <a:xfrm>
              <a:off x="7294488" y="196280"/>
              <a:ext cx="2908300" cy="2908300"/>
            </a:xfrm>
            <a:prstGeom prst="ellipse">
              <a:avLst/>
            </a:prstGeom>
            <a:solidFill>
              <a:srgbClr val="E7E8E9"/>
            </a:solidFill>
            <a:ln w="19050">
              <a:solidFill>
                <a:srgbClr val="00467F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ＭＳ Ｐゴシック" pitchFamily="-84" charset="-128"/>
                </a:rPr>
                <a:t>Environment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5600" y="4787900"/>
            <a:ext cx="3022600" cy="1816100"/>
          </a:xfrm>
          <a:prstGeom prst="rect">
            <a:avLst/>
          </a:prstGeom>
          <a:solidFill>
            <a:srgbClr val="E7E8E9"/>
          </a:solidFill>
          <a:ln w="19050">
            <a:solidFill>
              <a:srgbClr val="00467F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ＭＳ Ｐゴシック" pitchFamily="-84" charset="-128"/>
              </a:rPr>
              <a:t>The LATICE project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074508" y="925363"/>
            <a:ext cx="6923805" cy="5007275"/>
            <a:chOff x="1958340" y="951416"/>
            <a:chExt cx="6923805" cy="5007275"/>
          </a:xfrm>
        </p:grpSpPr>
        <p:sp>
          <p:nvSpPr>
            <p:cNvPr id="38" name="Oval 19"/>
            <p:cNvSpPr>
              <a:spLocks noChangeAspect="1"/>
            </p:cNvSpPr>
            <p:nvPr/>
          </p:nvSpPr>
          <p:spPr bwMode="auto">
            <a:xfrm>
              <a:off x="3425532" y="1521782"/>
              <a:ext cx="3744000" cy="3744000"/>
            </a:xfrm>
            <a:prstGeom prst="ellipse">
              <a:avLst/>
            </a:prstGeom>
            <a:noFill/>
            <a:ln w="28575">
              <a:solidFill>
                <a:srgbClr val="00467F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endParaRPr lang="en-US" sz="900" b="1" dirty="0">
                <a:solidFill>
                  <a:srgbClr val="00467F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35" name="Oval 19"/>
            <p:cNvSpPr>
              <a:spLocks noChangeAspect="1"/>
            </p:cNvSpPr>
            <p:nvPr/>
          </p:nvSpPr>
          <p:spPr bwMode="auto">
            <a:xfrm>
              <a:off x="2729076" y="2429610"/>
              <a:ext cx="1296000" cy="1296000"/>
            </a:xfrm>
            <a:prstGeom prst="ellipse">
              <a:avLst/>
            </a:prstGeom>
            <a:solidFill>
              <a:srgbClr val="F2F3F4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Collaborative </a:t>
              </a:r>
              <a:b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Learning</a:t>
              </a:r>
              <a:b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Community </a:t>
              </a:r>
              <a:b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endParaRPr lang="en-US" sz="900" b="1" dirty="0">
                <a:solidFill>
                  <a:srgbClr val="00467F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36" name="Oval 19"/>
            <p:cNvSpPr>
              <a:spLocks noChangeAspect="1"/>
            </p:cNvSpPr>
            <p:nvPr/>
          </p:nvSpPr>
          <p:spPr bwMode="auto">
            <a:xfrm>
              <a:off x="2902296" y="3626880"/>
              <a:ext cx="1224000" cy="1224000"/>
            </a:xfrm>
            <a:prstGeom prst="ellipse">
              <a:avLst/>
            </a:prstGeom>
            <a:solidFill>
              <a:srgbClr val="F2F3F4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Blended</a:t>
              </a:r>
              <a:b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Learning</a:t>
              </a:r>
              <a:b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Training</a:t>
              </a:r>
              <a:endParaRPr lang="en-US" sz="900" b="1" dirty="0">
                <a:solidFill>
                  <a:srgbClr val="00467F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3" name="Oval 19"/>
            <p:cNvSpPr>
              <a:spLocks noChangeAspect="1"/>
            </p:cNvSpPr>
            <p:nvPr/>
          </p:nvSpPr>
          <p:spPr bwMode="auto">
            <a:xfrm>
              <a:off x="5271936" y="1010670"/>
              <a:ext cx="648000" cy="648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Learning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Spaces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Tools</a:t>
              </a:r>
              <a:endParaRPr lang="en-US" sz="900" b="1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4" name="Oval 19"/>
            <p:cNvSpPr>
              <a:spLocks noChangeAspect="1"/>
            </p:cNvSpPr>
            <p:nvPr/>
          </p:nvSpPr>
          <p:spPr bwMode="auto">
            <a:xfrm>
              <a:off x="6084276" y="951416"/>
              <a:ext cx="756000" cy="75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Patterns/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Exemplars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(</a:t>
              </a:r>
              <a:r>
                <a:rPr lang="en-US" sz="900" b="1" dirty="0" err="1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artefacts</a:t>
              </a: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)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5" name="Oval 19"/>
            <p:cNvSpPr>
              <a:spLocks noChangeAspect="1"/>
            </p:cNvSpPr>
            <p:nvPr/>
          </p:nvSpPr>
          <p:spPr bwMode="auto">
            <a:xfrm>
              <a:off x="3348696" y="1850404"/>
              <a:ext cx="792000" cy="792000"/>
            </a:xfrm>
            <a:prstGeom prst="ellipse">
              <a:avLst/>
            </a:prstGeom>
            <a:solidFill>
              <a:srgbClr val="00467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Showcases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6" name="Oval 19"/>
            <p:cNvSpPr>
              <a:spLocks noChangeAspect="1"/>
            </p:cNvSpPr>
            <p:nvPr/>
          </p:nvSpPr>
          <p:spPr bwMode="auto">
            <a:xfrm>
              <a:off x="4484076" y="1198170"/>
              <a:ext cx="792000" cy="792000"/>
            </a:xfrm>
            <a:prstGeom prst="ellipse">
              <a:avLst/>
            </a:prstGeom>
            <a:solidFill>
              <a:srgbClr val="00467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Respository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7" name="Oval 19"/>
            <p:cNvSpPr>
              <a:spLocks noChangeAspect="1"/>
            </p:cNvSpPr>
            <p:nvPr/>
          </p:nvSpPr>
          <p:spPr bwMode="auto">
            <a:xfrm>
              <a:off x="6096516" y="1734570"/>
              <a:ext cx="792000" cy="792000"/>
            </a:xfrm>
            <a:prstGeom prst="ellipse">
              <a:avLst/>
            </a:prstGeom>
            <a:solidFill>
              <a:srgbClr val="00467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Pilot Studies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8" name="Oval 19"/>
            <p:cNvSpPr>
              <a:spLocks noChangeAspect="1"/>
            </p:cNvSpPr>
            <p:nvPr/>
          </p:nvSpPr>
          <p:spPr bwMode="auto">
            <a:xfrm>
              <a:off x="4807116" y="2254350"/>
              <a:ext cx="1159410" cy="1159410"/>
            </a:xfrm>
            <a:prstGeom prst="ellipse">
              <a:avLst/>
            </a:prstGeom>
            <a:solidFill>
              <a:srgbClr val="00467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Program of</a:t>
              </a:r>
              <a:b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Engagement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9" name="Oval 19"/>
            <p:cNvSpPr>
              <a:spLocks noChangeAspect="1"/>
            </p:cNvSpPr>
            <p:nvPr/>
          </p:nvSpPr>
          <p:spPr bwMode="auto">
            <a:xfrm>
              <a:off x="4024836" y="3824070"/>
              <a:ext cx="828000" cy="828000"/>
            </a:xfrm>
            <a:prstGeom prst="ellipse">
              <a:avLst/>
            </a:prstGeom>
            <a:solidFill>
              <a:srgbClr val="00467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Staff </a:t>
              </a:r>
              <a:b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Development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0" name="Oval 19"/>
            <p:cNvSpPr>
              <a:spLocks noChangeAspect="1"/>
            </p:cNvSpPr>
            <p:nvPr/>
          </p:nvSpPr>
          <p:spPr bwMode="auto">
            <a:xfrm>
              <a:off x="5162772" y="4121250"/>
              <a:ext cx="792000" cy="792000"/>
            </a:xfrm>
            <a:prstGeom prst="ellipse">
              <a:avLst/>
            </a:prstGeom>
            <a:solidFill>
              <a:srgbClr val="00467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Grad Cert</a:t>
              </a:r>
              <a:b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Module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1" name="Oval 19"/>
            <p:cNvSpPr>
              <a:spLocks noChangeAspect="1"/>
            </p:cNvSpPr>
            <p:nvPr/>
          </p:nvSpPr>
          <p:spPr bwMode="auto">
            <a:xfrm>
              <a:off x="5933496" y="3455790"/>
              <a:ext cx="828000" cy="828000"/>
            </a:xfrm>
            <a:prstGeom prst="ellipse">
              <a:avLst/>
            </a:prstGeom>
            <a:solidFill>
              <a:srgbClr val="00467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Curriculum</a:t>
              </a:r>
              <a:b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Design</a:t>
              </a:r>
              <a:b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(STEM)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2" name="Oval 19"/>
            <p:cNvSpPr>
              <a:spLocks noChangeAspect="1"/>
            </p:cNvSpPr>
            <p:nvPr/>
          </p:nvSpPr>
          <p:spPr bwMode="auto">
            <a:xfrm>
              <a:off x="6876756" y="3549990"/>
              <a:ext cx="792000" cy="792000"/>
            </a:xfrm>
            <a:prstGeom prst="ellipse">
              <a:avLst/>
            </a:prstGeom>
            <a:solidFill>
              <a:srgbClr val="00467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Readiness</a:t>
              </a:r>
              <a:b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Profile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3" name="Oval 19"/>
            <p:cNvSpPr>
              <a:spLocks noChangeAspect="1"/>
            </p:cNvSpPr>
            <p:nvPr/>
          </p:nvSpPr>
          <p:spPr bwMode="auto">
            <a:xfrm>
              <a:off x="6781836" y="1379850"/>
              <a:ext cx="648000" cy="648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Student 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Patterns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6" name="Oval 19"/>
            <p:cNvSpPr>
              <a:spLocks noChangeAspect="1"/>
            </p:cNvSpPr>
            <p:nvPr/>
          </p:nvSpPr>
          <p:spPr bwMode="auto">
            <a:xfrm>
              <a:off x="2327796" y="2743170"/>
              <a:ext cx="612000" cy="61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Peer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Review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8" name="Oval 19"/>
            <p:cNvSpPr>
              <a:spLocks noChangeAspect="1"/>
            </p:cNvSpPr>
            <p:nvPr/>
          </p:nvSpPr>
          <p:spPr bwMode="auto">
            <a:xfrm>
              <a:off x="2669496" y="3781890"/>
              <a:ext cx="576000" cy="57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Drop-in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19" name="Oval 19"/>
            <p:cNvSpPr>
              <a:spLocks noChangeAspect="1"/>
            </p:cNvSpPr>
            <p:nvPr/>
          </p:nvSpPr>
          <p:spPr bwMode="auto">
            <a:xfrm>
              <a:off x="2543916" y="4364070"/>
              <a:ext cx="576000" cy="57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Inductions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 bwMode="auto">
            <a:xfrm>
              <a:off x="5702172" y="4760310"/>
              <a:ext cx="576000" cy="57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Course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Design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 bwMode="auto">
            <a:xfrm>
              <a:off x="6431976" y="4259640"/>
              <a:ext cx="792000" cy="79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Student 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Survey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2011─2012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2" name="Oval 19"/>
            <p:cNvSpPr>
              <a:spLocks noChangeAspect="1"/>
            </p:cNvSpPr>
            <p:nvPr/>
          </p:nvSpPr>
          <p:spPr bwMode="auto">
            <a:xfrm>
              <a:off x="4765776" y="3475890"/>
              <a:ext cx="576000" cy="57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rgbClr val="C00000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2012</a:t>
              </a:r>
              <a:br>
                <a:rPr lang="en-US" sz="900" b="1" dirty="0" smtClean="0">
                  <a:solidFill>
                    <a:srgbClr val="C00000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rgbClr val="C00000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55 units</a:t>
              </a:r>
              <a:endParaRPr lang="en-US" sz="900" b="1" dirty="0">
                <a:solidFill>
                  <a:srgbClr val="C00000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3" name="Oval 19"/>
            <p:cNvSpPr>
              <a:spLocks noChangeAspect="1"/>
            </p:cNvSpPr>
            <p:nvPr/>
          </p:nvSpPr>
          <p:spPr bwMode="auto">
            <a:xfrm>
              <a:off x="5375496" y="3475890"/>
              <a:ext cx="576000" cy="576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rgbClr val="C00000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2011</a:t>
              </a:r>
              <a:br>
                <a:rPr lang="en-US" sz="900" b="1" dirty="0" smtClean="0">
                  <a:solidFill>
                    <a:srgbClr val="C00000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rgbClr val="C00000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10 units</a:t>
              </a:r>
              <a:endParaRPr lang="en-US" sz="900" b="1" dirty="0">
                <a:solidFill>
                  <a:srgbClr val="C00000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6693252" y="2689230"/>
              <a:ext cx="864000" cy="864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Staff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Survey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2011─2012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5" name="Oval 19"/>
            <p:cNvSpPr>
              <a:spLocks noChangeAspect="1"/>
            </p:cNvSpPr>
            <p:nvPr/>
          </p:nvSpPr>
          <p:spPr bwMode="auto">
            <a:xfrm>
              <a:off x="2596992" y="1961610"/>
              <a:ext cx="720000" cy="72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Mini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Showcase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7" name="Oval 19"/>
            <p:cNvSpPr>
              <a:spLocks noChangeAspect="1"/>
            </p:cNvSpPr>
            <p:nvPr/>
          </p:nvSpPr>
          <p:spPr bwMode="auto">
            <a:xfrm>
              <a:off x="3655116" y="3233100"/>
              <a:ext cx="720000" cy="72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Inductions</a:t>
              </a:r>
              <a:endParaRPr lang="en-US" sz="900" b="1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8" name="Oval 19"/>
            <p:cNvSpPr>
              <a:spLocks noChangeAspect="1"/>
            </p:cNvSpPr>
            <p:nvPr/>
          </p:nvSpPr>
          <p:spPr bwMode="auto">
            <a:xfrm>
              <a:off x="2942736" y="4767930"/>
              <a:ext cx="684000" cy="684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AV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Support</a:t>
              </a:r>
              <a:endParaRPr lang="en-US" sz="900" b="1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9" name="Oval 19"/>
            <p:cNvSpPr>
              <a:spLocks noChangeAspect="1"/>
            </p:cNvSpPr>
            <p:nvPr/>
          </p:nvSpPr>
          <p:spPr bwMode="auto">
            <a:xfrm>
              <a:off x="4914456" y="4869782"/>
              <a:ext cx="792000" cy="79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Timetabling</a:t>
              </a:r>
              <a:endParaRPr lang="en-US" sz="900" b="1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30" name="Oval 19"/>
            <p:cNvSpPr>
              <a:spLocks noChangeAspect="1"/>
            </p:cNvSpPr>
            <p:nvPr/>
          </p:nvSpPr>
          <p:spPr bwMode="auto">
            <a:xfrm>
              <a:off x="7671852" y="3764262"/>
              <a:ext cx="792000" cy="792000"/>
            </a:xfrm>
            <a:prstGeom prst="ellipse">
              <a:avLst/>
            </a:prstGeom>
            <a:noFill/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Benchmarks</a:t>
              </a:r>
              <a:endParaRPr lang="en-US" sz="900" b="1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31" name="Oval 19"/>
            <p:cNvSpPr>
              <a:spLocks noChangeAspect="1"/>
            </p:cNvSpPr>
            <p:nvPr/>
          </p:nvSpPr>
          <p:spPr bwMode="auto">
            <a:xfrm>
              <a:off x="7519452" y="3146250"/>
              <a:ext cx="648000" cy="648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Staff 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Profile</a:t>
              </a:r>
              <a:endParaRPr lang="en-US" sz="900" b="1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32" name="Oval 19"/>
            <p:cNvSpPr>
              <a:spLocks noChangeAspect="1"/>
            </p:cNvSpPr>
            <p:nvPr/>
          </p:nvSpPr>
          <p:spPr bwMode="auto">
            <a:xfrm>
              <a:off x="7216356" y="4314930"/>
              <a:ext cx="648000" cy="648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Student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Profile</a:t>
              </a:r>
              <a:endParaRPr lang="en-US" sz="900" b="1" dirty="0"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33" name="Oval 19"/>
            <p:cNvSpPr>
              <a:spLocks noChangeAspect="1"/>
            </p:cNvSpPr>
            <p:nvPr/>
          </p:nvSpPr>
          <p:spPr bwMode="auto">
            <a:xfrm>
              <a:off x="2726772" y="1031010"/>
              <a:ext cx="648000" cy="648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rgbClr val="B6BFC4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Learning</a:t>
              </a:r>
              <a:br>
                <a:rPr lang="en-US" sz="900" b="1" dirty="0" smtClean="0">
                  <a:solidFill>
                    <a:srgbClr val="B6BFC4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rgbClr val="B6BFC4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Space</a:t>
              </a:r>
              <a:br>
                <a:rPr lang="en-US" sz="900" b="1" dirty="0" smtClean="0">
                  <a:solidFill>
                    <a:srgbClr val="B6BFC4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rgbClr val="B6BFC4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Working</a:t>
              </a:r>
            </a:p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rgbClr val="B6BFC4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Groups</a:t>
              </a:r>
              <a:endParaRPr lang="en-US" sz="900" b="1" dirty="0">
                <a:solidFill>
                  <a:srgbClr val="B6BFC4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34" name="Oval 19"/>
            <p:cNvSpPr>
              <a:spLocks noChangeAspect="1"/>
            </p:cNvSpPr>
            <p:nvPr/>
          </p:nvSpPr>
          <p:spPr bwMode="auto">
            <a:xfrm>
              <a:off x="3655116" y="4574550"/>
              <a:ext cx="828000" cy="828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Collaborative</a:t>
              </a:r>
              <a:b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rgbClr val="00467F"/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Technologies</a:t>
              </a:r>
              <a:endParaRPr lang="en-US" sz="900" b="1" dirty="0">
                <a:solidFill>
                  <a:srgbClr val="00467F"/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37" name="Oval 19"/>
            <p:cNvSpPr>
              <a:spLocks noChangeAspect="1"/>
            </p:cNvSpPr>
            <p:nvPr/>
          </p:nvSpPr>
          <p:spPr bwMode="auto">
            <a:xfrm>
              <a:off x="3925572" y="2457900"/>
              <a:ext cx="792000" cy="79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B6BFC4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0"/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Change</a:t>
              </a:r>
              <a:b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</a:br>
              <a:r>
                <a:rPr lang="en-US" sz="9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ea typeface="ＭＳ Ｐゴシック" pitchFamily="-84" charset="-128"/>
                  <a:sym typeface="Calibri" pitchFamily="34" charset="0"/>
                </a:rPr>
                <a:t>Champions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ＭＳ Ｐゴシック" pitchFamily="-84" charset="-128"/>
                <a:sym typeface="Calibri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958340" y="5758637"/>
              <a:ext cx="3436216" cy="199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/>
                <a:t>LATICE – Learning &amp; Teaching in Collaborative Environments – Visual Mapping</a:t>
              </a:r>
              <a:endParaRPr lang="en-AU" sz="7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45936" y="5774174"/>
              <a:ext cx="3436209" cy="18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 smtClean="0"/>
                <a:t>Richard Evans – Learning Designer – eLearning </a:t>
              </a:r>
              <a:r>
                <a:rPr lang="en-US" sz="600" dirty="0" err="1" smtClean="0"/>
                <a:t>Serives</a:t>
              </a:r>
              <a:r>
                <a:rPr lang="en-US" sz="600" dirty="0" smtClean="0"/>
                <a:t>-Queensland University of Technology-2012</a:t>
              </a:r>
              <a:endParaRPr lang="en-AU" sz="600" dirty="0"/>
            </a:p>
          </p:txBody>
        </p:sp>
      </p:grpSp>
      <p:sp>
        <p:nvSpPr>
          <p:cNvPr id="42" name="Rectangle 6"/>
          <p:cNvSpPr>
            <a:spLocks/>
          </p:cNvSpPr>
          <p:nvPr/>
        </p:nvSpPr>
        <p:spPr bwMode="auto">
          <a:xfrm>
            <a:off x="0" y="542703"/>
            <a:ext cx="1905595" cy="2029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8000" tIns="36000" rIns="108000" bIns="0"/>
          <a:lstStyle/>
          <a:p>
            <a:pPr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300" dirty="0">
                <a:solidFill>
                  <a:srgbClr val="00467F"/>
                </a:solidFill>
                <a:latin typeface="+mj-lt"/>
                <a:ea typeface="Tahoma" pitchFamily="34" charset="0"/>
                <a:cs typeface="Arial" pitchFamily="34" charset="0"/>
                <a:sym typeface="Calibri" pitchFamily="34" charset="0"/>
              </a:rPr>
              <a:t>Developing a strategy to integrate a range of scalable, transferable and sustainable models for learning and teaching in new physical and </a:t>
            </a:r>
            <a:r>
              <a:rPr lang="en-US" sz="1300" dirty="0" smtClean="0">
                <a:solidFill>
                  <a:srgbClr val="00467F"/>
                </a:solidFill>
                <a:latin typeface="+mj-lt"/>
                <a:ea typeface="Tahoma" pitchFamily="34" charset="0"/>
                <a:cs typeface="Arial" pitchFamily="34" charset="0"/>
                <a:sym typeface="Calibri" pitchFamily="34" charset="0"/>
              </a:rPr>
              <a:t>virtual spaces, strategically </a:t>
            </a:r>
            <a:r>
              <a:rPr lang="en-US" sz="1300" dirty="0">
                <a:solidFill>
                  <a:srgbClr val="00467F"/>
                </a:solidFill>
                <a:latin typeface="+mj-lt"/>
                <a:ea typeface="Tahoma" pitchFamily="34" charset="0"/>
                <a:cs typeface="Arial" pitchFamily="34" charset="0"/>
                <a:sym typeface="Calibri" pitchFamily="34" charset="0"/>
              </a:rPr>
              <a:t>aligning with University initiatives.</a:t>
            </a:r>
          </a:p>
        </p:txBody>
      </p:sp>
      <p:sp>
        <p:nvSpPr>
          <p:cNvPr id="43" name="Rectangle 7"/>
          <p:cNvSpPr>
            <a:spLocks/>
          </p:cNvSpPr>
          <p:nvPr/>
        </p:nvSpPr>
        <p:spPr bwMode="auto">
          <a:xfrm>
            <a:off x="1" y="157981"/>
            <a:ext cx="1905594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500" b="1" dirty="0">
                <a:solidFill>
                  <a:srgbClr val="00467F"/>
                </a:solidFill>
                <a:ea typeface="ＭＳ Ｐゴシック" pitchFamily="-84" charset="-128"/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27918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Orientation xmlns="5dd4ba04-b59a-4366-be67-fb095fd515f3">Landscape</Orientation>
    <Document_x0020_Type xmlns="5dd4ba04-b59a-4366-be67-fb095fd515f3">Standard presentation</Document_x0020_Type>
    <Category xmlns="5dd4ba04-b59a-4366-be67-fb095fd515f3">Presentation</Category>
    <TILS_x0020_Department xmlns="38be02b6-74f1-4c5a-9c44-df0abf76ac38">TILS Divisional</TILS_x0020_Department>
    <Size xmlns="5dd4ba04-b59a-4366-be67-fb095fd515f3">4:3</Size>
    <_dlc_DocId xmlns="38be02b6-74f1-4c5a-9c44-df0abf76ac38">KTVVPST7ZWWN-3-174</_dlc_DocId>
    <_dlc_DocIdUrl xmlns="38be02b6-74f1-4c5a-9c44-df0abf76ac38">
      <Url>https://sharepoint.qut.edu.au/divisions/tils/_layouts/DocIdRedir.aspx?ID=KTVVPST7ZWWN-3-174</Url>
      <Description>KTVVPST7ZWWN-3-174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0561267F03A448820DD593B389AE41" ma:contentTypeVersion="6" ma:contentTypeDescription="Create a new document." ma:contentTypeScope="" ma:versionID="19cae50d19971244f2b9b1413a459332">
  <xsd:schema xmlns:xsd="http://www.w3.org/2001/XMLSchema" xmlns:xs="http://www.w3.org/2001/XMLSchema" xmlns:p="http://schemas.microsoft.com/office/2006/metadata/properties" xmlns:ns2="38be02b6-74f1-4c5a-9c44-df0abf76ac38" xmlns:ns3="5dd4ba04-b59a-4366-be67-fb095fd515f3" targetNamespace="http://schemas.microsoft.com/office/2006/metadata/properties" ma:root="true" ma:fieldsID="1cced1838383ef63c2729667666af623" ns2:_="" ns3:_="">
    <xsd:import namespace="38be02b6-74f1-4c5a-9c44-df0abf76ac38"/>
    <xsd:import namespace="5dd4ba04-b59a-4366-be67-fb095fd515f3"/>
    <xsd:element name="properties">
      <xsd:complexType>
        <xsd:sequence>
          <xsd:element name="documentManagement">
            <xsd:complexType>
              <xsd:all>
                <xsd:element ref="ns2:TILS_x0020_Department" minOccurs="0"/>
                <xsd:element ref="ns3:Category" minOccurs="0"/>
                <xsd:element ref="ns3:Document_x0020_Type" minOccurs="0"/>
                <xsd:element ref="ns3:Size" minOccurs="0"/>
                <xsd:element ref="ns3:Orientation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e02b6-74f1-4c5a-9c44-df0abf76ac38" elementFormDefault="qualified">
    <xsd:import namespace="http://schemas.microsoft.com/office/2006/documentManagement/types"/>
    <xsd:import namespace="http://schemas.microsoft.com/office/infopath/2007/PartnerControls"/>
    <xsd:element name="TILS_x0020_Department" ma:index="2" nillable="true" ma:displayName="TILS Department" ma:format="Dropdown" ma:internalName="TILS_x0020_Department">
      <xsd:simpleType>
        <xsd:restriction base="dms:Choice">
          <xsd:enumeration value="eLearning Services"/>
          <xsd:enumeration value="ITS"/>
          <xsd:enumeration value="LETS"/>
          <xsd:enumeration value="QPS"/>
          <xsd:enumeration value="Library"/>
          <xsd:enumeration value="TILS Divisional"/>
        </xsd:restriction>
      </xsd:simpleType>
    </xsd:element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d4ba04-b59a-4366-be67-fb095fd515f3" elementFormDefault="qualified">
    <xsd:import namespace="http://schemas.microsoft.com/office/2006/documentManagement/types"/>
    <xsd:import namespace="http://schemas.microsoft.com/office/infopath/2007/PartnerControls"/>
    <xsd:element name="Category" ma:index="3" nillable="true" ma:displayName="Category" ma:format="Dropdown" ma:internalName="Category">
      <xsd:simpleType>
        <xsd:restriction base="dms:Choice">
          <xsd:enumeration value="Committee"/>
          <xsd:enumeration value="Communication"/>
          <xsd:enumeration value="Documentation"/>
          <xsd:enumeration value="Presentation"/>
        </xsd:restriction>
      </xsd:simpleType>
    </xsd:element>
    <xsd:element name="Document_x0020_Type" ma:index="4" nillable="true" ma:displayName="Document Type" ma:format="Dropdown" ma:internalName="Document_x0020_Type">
      <xsd:simpleType>
        <xsd:restriction base="dms:Choice">
          <xsd:enumeration value="Action Sheet"/>
          <xsd:enumeration value="Agenda"/>
          <xsd:enumeration value="Committee Submission"/>
          <xsd:enumeration value="Committee Terms of Reference"/>
          <xsd:enumeration value="Document Banner"/>
          <xsd:enumeration value="Email"/>
          <xsd:enumeration value="Flyer"/>
          <xsd:enumeration value="Minutes"/>
          <xsd:enumeration value="Poster - 1 column"/>
          <xsd:enumeration value="Poster - 2 column"/>
          <xsd:enumeration value="Printed Shell"/>
          <xsd:enumeration value="Report"/>
          <xsd:enumeration value="Signage"/>
          <xsd:enumeration value="Standard document"/>
          <xsd:enumeration value="Standard presentation"/>
          <xsd:enumeration value="Widescreen presentation"/>
        </xsd:restriction>
      </xsd:simpleType>
    </xsd:element>
    <xsd:element name="Size" ma:index="5" nillable="true" ma:displayName="Size" ma:format="Dropdown" ma:internalName="Size">
      <xsd:simpleType>
        <xsd:restriction base="dms:Choice">
          <xsd:enumeration value="A3"/>
          <xsd:enumeration value="A4"/>
          <xsd:enumeration value="A5"/>
          <xsd:enumeration value="4:3"/>
          <xsd:enumeration value="16:9"/>
        </xsd:restriction>
      </xsd:simpleType>
    </xsd:element>
    <xsd:element name="Orientation" ma:index="6" nillable="true" ma:displayName="Orientation" ma:format="RadioButtons" ma:internalName="Orientation">
      <xsd:simpleType>
        <xsd:restriction base="dms:Choice">
          <xsd:enumeration value="Portrait"/>
          <xsd:enumeration value="Landscap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ECCB5BB-283E-4859-8548-2AE7814C08BE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  <ds:schemaRef ds:uri="38be02b6-74f1-4c5a-9c44-df0abf76ac38"/>
    <ds:schemaRef ds:uri="http://schemas.microsoft.com/office/infopath/2007/PartnerControls"/>
    <ds:schemaRef ds:uri="5dd4ba04-b59a-4366-be67-fb095fd515f3"/>
  </ds:schemaRefs>
</ds:datastoreItem>
</file>

<file path=customXml/itemProps2.xml><?xml version="1.0" encoding="utf-8"?>
<ds:datastoreItem xmlns:ds="http://schemas.openxmlformats.org/officeDocument/2006/customXml" ds:itemID="{50CEABAF-F5E6-44EB-98B0-A45A9108F7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1C1208-B2D4-44DA-B1D7-EFA5084CAE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be02b6-74f1-4c5a-9c44-df0abf76ac38"/>
    <ds:schemaRef ds:uri="5dd4ba04-b59a-4366-be67-fb095fd515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3DD4FFD-D870-4DB6-B305-F47983D1C9D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484</Words>
  <Application>Microsoft Office PowerPoint</Application>
  <PresentationFormat>On-screen Show (4:3)</PresentationFormat>
  <Paragraphs>177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Custom Design</vt:lpstr>
      <vt:lpstr>Preparing staff for teaching in collaborative environments</vt:lpstr>
      <vt:lpstr>Overview</vt:lpstr>
      <vt:lpstr>What's happening at your institution?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Community Feedback</vt:lpstr>
      <vt:lpstr>Key lessons learned</vt:lpstr>
      <vt:lpstr>Challenges</vt:lpstr>
      <vt:lpstr>Acknowledgements</vt:lpstr>
      <vt:lpstr>   Your Questions?</vt:lpstr>
    </vt:vector>
  </TitlesOfParts>
  <Company>QUT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koger</dc:creator>
  <cp:lastModifiedBy>s421887</cp:lastModifiedBy>
  <cp:revision>81</cp:revision>
  <cp:lastPrinted>2013-03-18T03:25:42Z</cp:lastPrinted>
  <dcterms:created xsi:type="dcterms:W3CDTF">2009-03-16T04:23:46Z</dcterms:created>
  <dcterms:modified xsi:type="dcterms:W3CDTF">2013-04-18T04:21:22Z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17400</vt:r8>
  </property>
  <property fmtid="{D5CDD505-2E9C-101B-9397-08002B2CF9AE}" pid="3" name="ContentTypeId">
    <vt:lpwstr>0x010100010561267F03A448820DD593B389AE41</vt:lpwstr>
  </property>
  <property fmtid="{D5CDD505-2E9C-101B-9397-08002B2CF9AE}" pid="4" name="_dlc_DocIdItemGuid">
    <vt:lpwstr>1394f4cd-e7a1-4d5a-97a5-4c169f13d3ac</vt:lpwstr>
  </property>
</Properties>
</file>