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89" r:id="rId4"/>
    <p:sldId id="258" r:id="rId5"/>
    <p:sldId id="290" r:id="rId6"/>
    <p:sldId id="259" r:id="rId7"/>
    <p:sldId id="292" r:id="rId8"/>
    <p:sldId id="260" r:id="rId9"/>
    <p:sldId id="291" r:id="rId10"/>
    <p:sldId id="261" r:id="rId11"/>
    <p:sldId id="263" r:id="rId12"/>
    <p:sldId id="269" r:id="rId13"/>
    <p:sldId id="265" r:id="rId14"/>
    <p:sldId id="283" r:id="rId15"/>
    <p:sldId id="266" r:id="rId16"/>
    <p:sldId id="287" r:id="rId17"/>
    <p:sldId id="267" r:id="rId18"/>
    <p:sldId id="268" r:id="rId19"/>
    <p:sldId id="293" r:id="rId20"/>
    <p:sldId id="286" r:id="rId21"/>
    <p:sldId id="262" r:id="rId22"/>
    <p:sldId id="279"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696969"/>
    <a:srgbClr val="5E5E5E"/>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31" autoAdjust="0"/>
  </p:normalViewPr>
  <p:slideViewPr>
    <p:cSldViewPr>
      <p:cViewPr>
        <p:scale>
          <a:sx n="59" d="100"/>
          <a:sy n="59" d="100"/>
        </p:scale>
        <p:origin x="-1374" y="-72"/>
      </p:cViewPr>
      <p:guideLst>
        <p:guide orient="horz" pos="2160"/>
        <p:guide pos="2880"/>
      </p:guideLst>
    </p:cSldViewPr>
  </p:slideViewPr>
  <p:notesTextViewPr>
    <p:cViewPr>
      <p:scale>
        <a:sx n="1" d="1"/>
        <a:sy n="1" d="1"/>
      </p:scale>
      <p:origin x="0" y="3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64B23E-CFD4-4798-82BD-980551749762}" type="datetimeFigureOut">
              <a:rPr lang="en-AU" smtClean="0"/>
              <a:t>25/03/2013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04D96C-C963-42F2-B389-2488EAC22E96}" type="slidenum">
              <a:rPr lang="en-AU" smtClean="0"/>
              <a:t>‹#›</a:t>
            </a:fld>
            <a:endParaRPr lang="en-AU"/>
          </a:p>
        </p:txBody>
      </p:sp>
    </p:spTree>
    <p:extLst>
      <p:ext uri="{BB962C8B-B14F-4D97-AF65-F5344CB8AC3E}">
        <p14:creationId xmlns:p14="http://schemas.microsoft.com/office/powerpoint/2010/main" val="1542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D04D96C-C963-42F2-B389-2488EAC22E96}" type="slidenum">
              <a:rPr lang="en-AU" smtClean="0"/>
              <a:t>1</a:t>
            </a:fld>
            <a:endParaRPr lang="en-AU"/>
          </a:p>
        </p:txBody>
      </p:sp>
    </p:spTree>
    <p:extLst>
      <p:ext uri="{BB962C8B-B14F-4D97-AF65-F5344CB8AC3E}">
        <p14:creationId xmlns:p14="http://schemas.microsoft.com/office/powerpoint/2010/main" val="617965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dirty="0" smtClean="0"/>
              <a:t>Vic </a:t>
            </a:r>
            <a:r>
              <a:rPr lang="en-AU" dirty="0" err="1" smtClean="0"/>
              <a:t>Dept</a:t>
            </a:r>
            <a:r>
              <a:rPr lang="en-AU" dirty="0" smtClean="0"/>
              <a:t> </a:t>
            </a:r>
            <a:r>
              <a:rPr lang="en-AU" dirty="0" err="1" smtClean="0"/>
              <a:t>Educ</a:t>
            </a:r>
            <a:r>
              <a:rPr lang="en-AU" dirty="0" smtClean="0"/>
              <a:t> &amp; Training – Planning Design Principles</a:t>
            </a:r>
          </a:p>
          <a:p>
            <a:pPr marL="171450" indent="-171450">
              <a:buFontTx/>
              <a:buChar char="-"/>
            </a:pPr>
            <a:endParaRPr lang="en-AU" dirty="0" smtClean="0"/>
          </a:p>
          <a:p>
            <a:pPr marL="171450" indent="-171450">
              <a:buFontTx/>
              <a:buChar char="-"/>
            </a:pPr>
            <a:r>
              <a:rPr lang="en-AU" dirty="0" smtClean="0"/>
              <a:t>So now – let’s imagine the “VU scenario” where we’ve got buy-in</a:t>
            </a:r>
            <a:r>
              <a:rPr lang="en-AU" baseline="0" dirty="0" smtClean="0"/>
              <a:t> from senior leadership with $ to spend on learning space upgrades, and </a:t>
            </a:r>
            <a:r>
              <a:rPr lang="en-AU" dirty="0" smtClean="0"/>
              <a:t>a</a:t>
            </a:r>
            <a:r>
              <a:rPr lang="en-AU" baseline="0" dirty="0" smtClean="0"/>
              <a:t> curriculum reform process that develops the “spaces” literacy of our staff as well as their digital literacy.     </a:t>
            </a:r>
          </a:p>
          <a:p>
            <a:pPr marL="171450" indent="-171450">
              <a:buFontTx/>
              <a:buChar char="-"/>
            </a:pPr>
            <a:r>
              <a:rPr lang="en-AU" baseline="0" dirty="0" smtClean="0"/>
              <a:t>We’ve established before that “gut instinct” is driven by previous experience and visual cues.   We can’t do much about previous experience but how can we design spaces so that when a teacher walks into the room and sees how it is configured – they think twice about how they are interacting with students?</a:t>
            </a:r>
          </a:p>
          <a:p>
            <a:pPr marL="171450" indent="-171450">
              <a:buFontTx/>
              <a:buChar char="-"/>
            </a:pPr>
            <a:endParaRPr lang="en-AU" baseline="0" dirty="0" smtClean="0"/>
          </a:p>
          <a:p>
            <a:pPr marL="171450" indent="-171450">
              <a:buFontTx/>
              <a:buChar char="-"/>
            </a:pPr>
            <a:r>
              <a:rPr lang="en-AU" baseline="0" dirty="0" smtClean="0"/>
              <a:t>This slide (from a DET paper) provides just one possible way of categorising different types of pedagogies that we might want to use with our students – so lets just use these for the sake of this activity.</a:t>
            </a:r>
          </a:p>
          <a:p>
            <a:pPr marL="171450" indent="-171450">
              <a:buFontTx/>
              <a:buChar char="-"/>
            </a:pPr>
            <a:endParaRPr lang="en-AU" baseline="0" dirty="0" smtClean="0"/>
          </a:p>
          <a:p>
            <a:pPr marL="171450" indent="-171450">
              <a:buFontTx/>
              <a:buChar char="-"/>
            </a:pPr>
            <a:r>
              <a:rPr lang="en-AU" baseline="0" dirty="0" smtClean="0"/>
              <a:t>You have a slip of paper in front of you with a number on it and around the room there is butchers paper with the equivalent number.  Can I get you to reorganise yourselves into those groups now. </a:t>
            </a:r>
          </a:p>
          <a:p>
            <a:pPr marL="171450" indent="-171450">
              <a:buFontTx/>
              <a:buChar char="-"/>
            </a:pPr>
            <a:endParaRPr lang="en-AU"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baseline="0" dirty="0" smtClean="0"/>
              <a:t>What I would like is for Group 1 and Group 3 to take on “Applying” and Group 2 and Group 4 to take on “Creating”.   In your groups I would like you to you to spend a couple of minutes writing down the characteristics and activities that might occur and then quickly design a space that will facilitate those activities.   At the end, I’m going to get a spokesperson from each group to come up and explain the activities you came up with and how the design enables them.</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AU"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AU"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baseline="0" dirty="0" smtClean="0"/>
              <a:t>To give you an idea …  let’s have a look at Delivering together.    You can see that there is a focus at the front of the space with a single person broadcasting to others in the room.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AU"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baseline="0" dirty="0" smtClean="0"/>
              <a:t>You have 5 mins to come up with your design.  Go for it.</a:t>
            </a:r>
            <a:endParaRPr lang="en-AU" dirty="0" smtClean="0"/>
          </a:p>
          <a:p>
            <a:pPr marL="171450" indent="-171450">
              <a:buFontTx/>
              <a:buChar char="-"/>
            </a:pPr>
            <a:endParaRPr lang="en-AU" dirty="0" smtClean="0"/>
          </a:p>
          <a:p>
            <a:pPr marL="171450" indent="-171450">
              <a:buFontTx/>
              <a:buChar char="-"/>
            </a:pPr>
            <a:r>
              <a:rPr lang="en-AU" baseline="0" dirty="0" smtClean="0"/>
              <a:t>Green areas = zone of influence</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AU"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AU" baseline="0" dirty="0" smtClean="0"/>
          </a:p>
        </p:txBody>
      </p:sp>
      <p:sp>
        <p:nvSpPr>
          <p:cNvPr id="4" name="Slide Number Placeholder 3"/>
          <p:cNvSpPr>
            <a:spLocks noGrp="1"/>
          </p:cNvSpPr>
          <p:nvPr>
            <p:ph type="sldNum" sz="quarter" idx="10"/>
          </p:nvPr>
        </p:nvSpPr>
        <p:spPr/>
        <p:txBody>
          <a:bodyPr/>
          <a:lstStyle/>
          <a:p>
            <a:fld id="{9D04D96C-C963-42F2-B389-2488EAC22E96}" type="slidenum">
              <a:rPr lang="en-AU" smtClean="0"/>
              <a:t>13</a:t>
            </a:fld>
            <a:endParaRPr lang="en-AU"/>
          </a:p>
        </p:txBody>
      </p:sp>
    </p:spTree>
    <p:extLst>
      <p:ext uri="{BB962C8B-B14F-4D97-AF65-F5344CB8AC3E}">
        <p14:creationId xmlns:p14="http://schemas.microsoft.com/office/powerpoint/2010/main" val="3367545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AU" baseline="0" dirty="0" smtClean="0"/>
              <a:t>Applying</a:t>
            </a:r>
          </a:p>
          <a:p>
            <a:pPr marL="171450" indent="-171450">
              <a:buFontTx/>
              <a:buChar char="-"/>
            </a:pPr>
            <a:r>
              <a:rPr lang="en-AU" baseline="0" dirty="0" smtClean="0"/>
              <a:t>Controlled observation</a:t>
            </a:r>
          </a:p>
          <a:p>
            <a:pPr marL="171450" indent="-171450">
              <a:buFontTx/>
              <a:buChar char="-"/>
            </a:pPr>
            <a:r>
              <a:rPr lang="en-AU" baseline="0" dirty="0" smtClean="0"/>
              <a:t>1-1</a:t>
            </a:r>
          </a:p>
          <a:p>
            <a:pPr marL="171450" indent="-171450">
              <a:buFontTx/>
              <a:buChar char="-"/>
            </a:pPr>
            <a:r>
              <a:rPr lang="en-AU" baseline="0" dirty="0" smtClean="0"/>
              <a:t>Master and apprentice</a:t>
            </a:r>
          </a:p>
          <a:p>
            <a:pPr marL="171450" indent="-171450">
              <a:buFontTx/>
              <a:buChar char="-"/>
            </a:pPr>
            <a:r>
              <a:rPr lang="en-AU" baseline="0" dirty="0" smtClean="0"/>
              <a:t>Alternative control</a:t>
            </a:r>
          </a:p>
          <a:p>
            <a:pPr marL="171450" indent="-171450">
              <a:buFontTx/>
              <a:buChar char="-"/>
            </a:pPr>
            <a:r>
              <a:rPr lang="en-AU" baseline="0" dirty="0" smtClean="0"/>
              <a:t>Active learning</a:t>
            </a:r>
          </a:p>
          <a:p>
            <a:pPr marL="171450" indent="-171450">
              <a:buFontTx/>
              <a:buChar char="-"/>
            </a:pPr>
            <a:r>
              <a:rPr lang="en-AU" baseline="0" dirty="0" smtClean="0"/>
              <a:t>informal</a:t>
            </a:r>
          </a:p>
          <a:p>
            <a:pPr marL="171450" indent="-171450">
              <a:buFontTx/>
              <a:buChar char="-"/>
            </a:pPr>
            <a:endParaRPr lang="en-AU" baseline="0" dirty="0" smtClean="0"/>
          </a:p>
          <a:p>
            <a:pPr marL="171450" indent="-171450">
              <a:buFontTx/>
              <a:buChar char="-"/>
            </a:pPr>
            <a:endParaRPr lang="en-AU" baseline="0" dirty="0" smtClean="0"/>
          </a:p>
          <a:p>
            <a:pPr marL="171450" indent="-171450">
              <a:buFontTx/>
              <a:buChar char="-"/>
            </a:pPr>
            <a:endParaRPr lang="en-AU" baseline="0" dirty="0" smtClean="0"/>
          </a:p>
          <a:p>
            <a:pPr marL="0" indent="0">
              <a:buFontTx/>
              <a:buNone/>
            </a:pPr>
            <a:r>
              <a:rPr lang="en-AU" baseline="0" dirty="0" smtClean="0"/>
              <a:t>Creating:</a:t>
            </a:r>
          </a:p>
          <a:p>
            <a:pPr marL="171450" indent="-171450">
              <a:buFontTx/>
              <a:buChar char="-"/>
            </a:pPr>
            <a:r>
              <a:rPr lang="en-AU" baseline="0" dirty="0" smtClean="0"/>
              <a:t>Multiple disciplines</a:t>
            </a:r>
          </a:p>
          <a:p>
            <a:pPr marL="171450" indent="-171450">
              <a:buFontTx/>
              <a:buChar char="-"/>
            </a:pPr>
            <a:r>
              <a:rPr lang="en-AU" baseline="0" dirty="0" smtClean="0"/>
              <a:t>Leaderless</a:t>
            </a:r>
          </a:p>
          <a:p>
            <a:pPr marL="171450" indent="-171450">
              <a:buFontTx/>
              <a:buChar char="-"/>
            </a:pPr>
            <a:r>
              <a:rPr lang="en-AU" baseline="0" dirty="0" smtClean="0"/>
              <a:t>Egalitarian</a:t>
            </a:r>
          </a:p>
          <a:p>
            <a:pPr marL="171450" indent="-171450">
              <a:buFontTx/>
              <a:buChar char="-"/>
            </a:pPr>
            <a:r>
              <a:rPr lang="en-AU" baseline="0" dirty="0" smtClean="0"/>
              <a:t>Distributed attention</a:t>
            </a:r>
          </a:p>
          <a:p>
            <a:pPr marL="171450" indent="-171450">
              <a:buFontTx/>
              <a:buChar char="-"/>
            </a:pPr>
            <a:r>
              <a:rPr lang="en-AU" baseline="0" dirty="0" smtClean="0"/>
              <a:t>Privacy</a:t>
            </a:r>
          </a:p>
          <a:p>
            <a:pPr marL="171450" indent="-171450">
              <a:buFontTx/>
              <a:buChar char="-"/>
            </a:pPr>
            <a:r>
              <a:rPr lang="en-AU" baseline="0" dirty="0" smtClean="0"/>
              <a:t>Casual</a:t>
            </a:r>
          </a:p>
          <a:p>
            <a:pPr marL="171450" indent="-171450">
              <a:buFontTx/>
              <a:buChar char="-"/>
            </a:pPr>
            <a:r>
              <a:rPr lang="en-AU" baseline="0" dirty="0" smtClean="0"/>
              <a:t>Active learning</a:t>
            </a:r>
          </a:p>
          <a:p>
            <a:pPr marL="171450" indent="-171450">
              <a:buFontTx/>
              <a:buChar char="-"/>
            </a:pPr>
            <a:endParaRPr lang="en-AU" baseline="0" dirty="0" smtClean="0"/>
          </a:p>
          <a:p>
            <a:pPr marL="171450" indent="-171450">
              <a:buFontTx/>
              <a:buChar char="-"/>
            </a:pPr>
            <a:endParaRPr lang="en-AU" baseline="0" dirty="0" smtClean="0"/>
          </a:p>
          <a:p>
            <a:pPr marL="171450" indent="-171450">
              <a:buFontTx/>
              <a:buChar char="-"/>
            </a:pPr>
            <a:r>
              <a:rPr lang="en-AU" baseline="0" dirty="0" smtClean="0"/>
              <a:t>Assume they focus on the layout and space itself….</a:t>
            </a:r>
          </a:p>
        </p:txBody>
      </p:sp>
      <p:sp>
        <p:nvSpPr>
          <p:cNvPr id="4" name="Slide Number Placeholder 3"/>
          <p:cNvSpPr>
            <a:spLocks noGrp="1"/>
          </p:cNvSpPr>
          <p:nvPr>
            <p:ph type="sldNum" sz="quarter" idx="10"/>
          </p:nvPr>
        </p:nvSpPr>
        <p:spPr/>
        <p:txBody>
          <a:bodyPr/>
          <a:lstStyle/>
          <a:p>
            <a:fld id="{9D04D96C-C963-42F2-B389-2488EAC22E96}" type="slidenum">
              <a:rPr lang="en-AU" smtClean="0"/>
              <a:t>14</a:t>
            </a:fld>
            <a:endParaRPr lang="en-AU"/>
          </a:p>
        </p:txBody>
      </p:sp>
    </p:spTree>
    <p:extLst>
      <p:ext uri="{BB962C8B-B14F-4D97-AF65-F5344CB8AC3E}">
        <p14:creationId xmlns:p14="http://schemas.microsoft.com/office/powerpoint/2010/main" val="3367545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dirty="0" smtClean="0"/>
              <a:t>flip-top tables for flexibility</a:t>
            </a:r>
          </a:p>
          <a:p>
            <a:pPr marL="171450" indent="-171450">
              <a:buFontTx/>
              <a:buChar char="-"/>
            </a:pPr>
            <a:r>
              <a:rPr lang="en-AU" dirty="0" smtClean="0"/>
              <a:t>Beanbags</a:t>
            </a:r>
          </a:p>
          <a:p>
            <a:pPr marL="171450" indent="-171450">
              <a:buFontTx/>
              <a:buChar char="-"/>
            </a:pPr>
            <a:r>
              <a:rPr lang="en-AU" dirty="0" smtClean="0"/>
              <a:t>Bench seating</a:t>
            </a:r>
          </a:p>
          <a:p>
            <a:pPr marL="171450" indent="-171450">
              <a:buFontTx/>
              <a:buChar char="-"/>
            </a:pPr>
            <a:r>
              <a:rPr lang="en-AU" dirty="0" smtClean="0"/>
              <a:t>Firm</a:t>
            </a:r>
            <a:r>
              <a:rPr lang="en-AU" baseline="0" dirty="0" smtClean="0"/>
              <a:t> chairs – are they stackable</a:t>
            </a:r>
          </a:p>
          <a:p>
            <a:pPr marL="171450" indent="-171450">
              <a:buFontTx/>
              <a:buChar char="-"/>
            </a:pPr>
            <a:r>
              <a:rPr lang="en-AU" baseline="0" dirty="0" smtClean="0"/>
              <a:t>Lounge chairs</a:t>
            </a:r>
          </a:p>
          <a:p>
            <a:pPr marL="171450" indent="-171450">
              <a:buFontTx/>
              <a:buChar char="-"/>
            </a:pPr>
            <a:endParaRPr lang="en-AU" dirty="0"/>
          </a:p>
        </p:txBody>
      </p:sp>
      <p:sp>
        <p:nvSpPr>
          <p:cNvPr id="4" name="Slide Number Placeholder 3"/>
          <p:cNvSpPr>
            <a:spLocks noGrp="1"/>
          </p:cNvSpPr>
          <p:nvPr>
            <p:ph type="sldNum" sz="quarter" idx="10"/>
          </p:nvPr>
        </p:nvSpPr>
        <p:spPr/>
        <p:txBody>
          <a:bodyPr/>
          <a:lstStyle/>
          <a:p>
            <a:fld id="{9D04D96C-C963-42F2-B389-2488EAC22E96}" type="slidenum">
              <a:rPr lang="en-AU" smtClean="0"/>
              <a:t>16</a:t>
            </a:fld>
            <a:endParaRPr lang="en-AU"/>
          </a:p>
        </p:txBody>
      </p:sp>
    </p:spTree>
    <p:extLst>
      <p:ext uri="{BB962C8B-B14F-4D97-AF65-F5344CB8AC3E}">
        <p14:creationId xmlns:p14="http://schemas.microsoft.com/office/powerpoint/2010/main" val="3694428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dirty="0" smtClean="0"/>
              <a:t>VU</a:t>
            </a:r>
            <a:r>
              <a:rPr lang="en-AU" baseline="0" dirty="0" smtClean="0"/>
              <a:t> – grey, baby pink, baby blue, baby yellow </a:t>
            </a:r>
          </a:p>
          <a:p>
            <a:pPr marL="171450" indent="-171450">
              <a:buFontTx/>
              <a:buChar char="-"/>
            </a:pPr>
            <a:r>
              <a:rPr lang="en-AU" baseline="0" dirty="0" smtClean="0"/>
              <a:t>One of the things I want to change in designing the new standards for our spaces it to establish a colour palette (or palettes) that when you walk in the room, your first reaction is not to walk back out again.   Going back to categories of learning spaces, thinking about having slightly different palettes for different types of learning spaces:  </a:t>
            </a:r>
            <a:r>
              <a:rPr lang="en-AU" baseline="0" dirty="0" err="1" smtClean="0"/>
              <a:t>didactive</a:t>
            </a:r>
            <a:r>
              <a:rPr lang="en-AU" baseline="0" dirty="0" smtClean="0"/>
              <a:t>, collaborative, PBL, capstone…   Another subtle visual reminder of the type of activities that students should be undertaking in the space.</a:t>
            </a:r>
            <a:endParaRPr lang="en-AU" dirty="0"/>
          </a:p>
        </p:txBody>
      </p:sp>
      <p:sp>
        <p:nvSpPr>
          <p:cNvPr id="4" name="Slide Number Placeholder 3"/>
          <p:cNvSpPr>
            <a:spLocks noGrp="1"/>
          </p:cNvSpPr>
          <p:nvPr>
            <p:ph type="sldNum" sz="quarter" idx="10"/>
          </p:nvPr>
        </p:nvSpPr>
        <p:spPr/>
        <p:txBody>
          <a:bodyPr/>
          <a:lstStyle/>
          <a:p>
            <a:fld id="{9D04D96C-C963-42F2-B389-2488EAC22E96}" type="slidenum">
              <a:rPr lang="en-AU" smtClean="0"/>
              <a:t>17</a:t>
            </a:fld>
            <a:endParaRPr lang="en-AU"/>
          </a:p>
        </p:txBody>
      </p:sp>
    </p:spTree>
    <p:extLst>
      <p:ext uri="{BB962C8B-B14F-4D97-AF65-F5344CB8AC3E}">
        <p14:creationId xmlns:p14="http://schemas.microsoft.com/office/powerpoint/2010/main" val="3063752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dirty="0" smtClean="0"/>
              <a:t>floors, walls</a:t>
            </a:r>
          </a:p>
          <a:p>
            <a:pPr marL="171450" indent="-171450">
              <a:buFontTx/>
              <a:buChar char="-"/>
            </a:pPr>
            <a:r>
              <a:rPr lang="en-AU" dirty="0" smtClean="0"/>
              <a:t>carpet</a:t>
            </a:r>
          </a:p>
        </p:txBody>
      </p:sp>
      <p:sp>
        <p:nvSpPr>
          <p:cNvPr id="4" name="Slide Number Placeholder 3"/>
          <p:cNvSpPr>
            <a:spLocks noGrp="1"/>
          </p:cNvSpPr>
          <p:nvPr>
            <p:ph type="sldNum" sz="quarter" idx="10"/>
          </p:nvPr>
        </p:nvSpPr>
        <p:spPr/>
        <p:txBody>
          <a:bodyPr/>
          <a:lstStyle/>
          <a:p>
            <a:fld id="{9D04D96C-C963-42F2-B389-2488EAC22E96}" type="slidenum">
              <a:rPr lang="en-AU" smtClean="0"/>
              <a:t>18</a:t>
            </a:fld>
            <a:endParaRPr lang="en-AU"/>
          </a:p>
        </p:txBody>
      </p:sp>
    </p:spTree>
    <p:extLst>
      <p:ext uri="{BB962C8B-B14F-4D97-AF65-F5344CB8AC3E}">
        <p14:creationId xmlns:p14="http://schemas.microsoft.com/office/powerpoint/2010/main" val="3783482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dirty="0" smtClean="0"/>
              <a:t>Flip-top tables</a:t>
            </a:r>
          </a:p>
          <a:p>
            <a:pPr marL="171450" indent="-171450">
              <a:buFontTx/>
              <a:buChar char="-"/>
            </a:pPr>
            <a:r>
              <a:rPr lang="en-AU" dirty="0" smtClean="0"/>
              <a:t>Stackable chairs</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 Is there anything else you can think of that you might need to consider</a:t>
            </a:r>
            <a:r>
              <a:rPr lang="en-AU" baseline="0" dirty="0" smtClean="0"/>
              <a:t> in designing a space for learning?</a:t>
            </a:r>
            <a:endParaRPr lang="en-AU" dirty="0" smtClean="0"/>
          </a:p>
          <a:p>
            <a:pPr marL="0" indent="0">
              <a:buFontTx/>
              <a:buNone/>
            </a:pPr>
            <a:endParaRPr lang="en-AU" dirty="0" smtClean="0"/>
          </a:p>
        </p:txBody>
      </p:sp>
      <p:sp>
        <p:nvSpPr>
          <p:cNvPr id="4" name="Slide Number Placeholder 3"/>
          <p:cNvSpPr>
            <a:spLocks noGrp="1"/>
          </p:cNvSpPr>
          <p:nvPr>
            <p:ph type="sldNum" sz="quarter" idx="10"/>
          </p:nvPr>
        </p:nvSpPr>
        <p:spPr/>
        <p:txBody>
          <a:bodyPr/>
          <a:lstStyle/>
          <a:p>
            <a:fld id="{9D04D96C-C963-42F2-B389-2488EAC22E96}" type="slidenum">
              <a:rPr lang="en-AU" smtClean="0"/>
              <a:t>19</a:t>
            </a:fld>
            <a:endParaRPr lang="en-AU"/>
          </a:p>
        </p:txBody>
      </p:sp>
    </p:spTree>
    <p:extLst>
      <p:ext uri="{BB962C8B-B14F-4D97-AF65-F5344CB8AC3E}">
        <p14:creationId xmlns:p14="http://schemas.microsoft.com/office/powerpoint/2010/main" val="3783482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AU" dirty="0" smtClean="0"/>
              <a:t>Communicating</a:t>
            </a:r>
          </a:p>
          <a:p>
            <a:pPr marL="171450" indent="-171450">
              <a:buFontTx/>
              <a:buChar char="-"/>
            </a:pPr>
            <a:r>
              <a:rPr lang="en-AU" dirty="0" smtClean="0"/>
              <a:t>Knowledge is dispersed</a:t>
            </a:r>
          </a:p>
          <a:p>
            <a:pPr marL="171450" indent="-171450">
              <a:buFontTx/>
              <a:buChar char="-"/>
            </a:pPr>
            <a:r>
              <a:rPr lang="en-AU" baseline="0" dirty="0" smtClean="0"/>
              <a:t>Impromptu delivery</a:t>
            </a:r>
          </a:p>
          <a:p>
            <a:pPr marL="171450" indent="-171450">
              <a:buFontTx/>
              <a:buChar char="-"/>
            </a:pPr>
            <a:r>
              <a:rPr lang="en-AU" baseline="0" dirty="0" smtClean="0"/>
              <a:t>Casual</a:t>
            </a:r>
          </a:p>
          <a:p>
            <a:pPr marL="171450" indent="-171450">
              <a:buFontTx/>
              <a:buChar char="-"/>
            </a:pPr>
            <a:r>
              <a:rPr lang="en-AU" baseline="0" dirty="0" smtClean="0"/>
              <a:t>Active learning</a:t>
            </a:r>
          </a:p>
          <a:p>
            <a:pPr marL="0" indent="0">
              <a:buFontTx/>
              <a:buNone/>
            </a:pPr>
            <a:endParaRPr lang="en-AU" dirty="0" smtClean="0"/>
          </a:p>
          <a:p>
            <a:pPr marL="0" indent="0">
              <a:buFontTx/>
              <a:buNone/>
            </a:pPr>
            <a:endParaRPr lang="en-AU" dirty="0" smtClean="0"/>
          </a:p>
          <a:p>
            <a:pPr marL="0" indent="0">
              <a:buFontTx/>
              <a:buNone/>
            </a:pPr>
            <a:r>
              <a:rPr lang="en-AU" dirty="0" smtClean="0"/>
              <a:t>Decision Making</a:t>
            </a:r>
          </a:p>
          <a:p>
            <a:pPr marL="171450" indent="-171450">
              <a:buFontTx/>
              <a:buChar char="-"/>
            </a:pPr>
            <a:r>
              <a:rPr lang="en-AU" dirty="0" smtClean="0"/>
              <a:t>Knowledge</a:t>
            </a:r>
            <a:r>
              <a:rPr lang="en-AU" baseline="0" dirty="0" smtClean="0"/>
              <a:t> is dispersed</a:t>
            </a:r>
          </a:p>
          <a:p>
            <a:pPr marL="171450" indent="-171450">
              <a:buFontTx/>
              <a:buChar char="-"/>
            </a:pPr>
            <a:r>
              <a:rPr lang="en-AU" baseline="0" dirty="0" smtClean="0"/>
              <a:t>Information is shared</a:t>
            </a:r>
          </a:p>
          <a:p>
            <a:pPr marL="171450" indent="-171450">
              <a:buFontTx/>
              <a:buChar char="-"/>
            </a:pPr>
            <a:r>
              <a:rPr lang="en-AU" baseline="0" dirty="0" smtClean="0"/>
              <a:t>Leader sets final direction</a:t>
            </a:r>
          </a:p>
          <a:p>
            <a:pPr marL="171450" indent="-171450">
              <a:buFontTx/>
              <a:buChar char="-"/>
            </a:pPr>
            <a:r>
              <a:rPr lang="en-AU" baseline="0" dirty="0" smtClean="0"/>
              <a:t>Situation is protected</a:t>
            </a:r>
          </a:p>
          <a:p>
            <a:pPr marL="171450" indent="-171450">
              <a:buFontTx/>
              <a:buChar char="-"/>
            </a:pPr>
            <a:r>
              <a:rPr lang="en-AU" baseline="0" dirty="0" smtClean="0"/>
              <a:t>Semi-formal to formal</a:t>
            </a:r>
          </a:p>
          <a:p>
            <a:pPr marL="171450" indent="-171450">
              <a:buFontTx/>
              <a:buChar char="-"/>
            </a:pPr>
            <a:r>
              <a:rPr lang="en-AU" baseline="0" dirty="0" smtClean="0"/>
              <a:t>Passive/active learning</a:t>
            </a:r>
          </a:p>
          <a:p>
            <a:pPr marL="171450" indent="-171450">
              <a:buFontTx/>
              <a:buChar char="-"/>
            </a:pPr>
            <a:endParaRPr lang="en-AU" baseline="0" dirty="0" smtClean="0"/>
          </a:p>
          <a:p>
            <a:pPr marL="171450" indent="-171450">
              <a:buFontTx/>
              <a:buChar char="-"/>
            </a:pPr>
            <a:endParaRPr lang="en-AU" baseline="0" dirty="0" smtClean="0"/>
          </a:p>
          <a:p>
            <a:pPr marL="171450" indent="-171450">
              <a:buFontTx/>
              <a:buChar char="-"/>
            </a:pPr>
            <a:r>
              <a:rPr lang="en-AU" baseline="0" dirty="0" smtClean="0"/>
              <a:t>How did you go in your groups?   Was it easy to come up with your designs … or was there some tension.</a:t>
            </a:r>
          </a:p>
        </p:txBody>
      </p:sp>
      <p:sp>
        <p:nvSpPr>
          <p:cNvPr id="4" name="Slide Number Placeholder 3"/>
          <p:cNvSpPr>
            <a:spLocks noGrp="1"/>
          </p:cNvSpPr>
          <p:nvPr>
            <p:ph type="sldNum" sz="quarter" idx="10"/>
          </p:nvPr>
        </p:nvSpPr>
        <p:spPr/>
        <p:txBody>
          <a:bodyPr/>
          <a:lstStyle/>
          <a:p>
            <a:fld id="{9D04D96C-C963-42F2-B389-2488EAC22E96}" type="slidenum">
              <a:rPr lang="en-AU" smtClean="0"/>
              <a:t>20</a:t>
            </a:fld>
            <a:endParaRPr lang="en-AU"/>
          </a:p>
        </p:txBody>
      </p:sp>
    </p:spTree>
    <p:extLst>
      <p:ext uri="{BB962C8B-B14F-4D97-AF65-F5344CB8AC3E}">
        <p14:creationId xmlns:p14="http://schemas.microsoft.com/office/powerpoint/2010/main" val="3367545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dirty="0" smtClean="0"/>
              <a:t>So in</a:t>
            </a:r>
            <a:r>
              <a:rPr lang="en-AU" baseline="0" dirty="0" smtClean="0"/>
              <a:t> the past 45 mins we explored a little about how curriculum and learning space are intimately linked but not considered in normal day to day thinking as such.</a:t>
            </a:r>
          </a:p>
          <a:p>
            <a:pPr marL="171450" indent="-171450">
              <a:buFontTx/>
              <a:buChar char="-"/>
            </a:pPr>
            <a:endParaRPr lang="en-AU" baseline="0" dirty="0" smtClean="0"/>
          </a:p>
          <a:p>
            <a:pPr marL="171450" indent="-171450">
              <a:buFontTx/>
              <a:buChar char="-"/>
            </a:pPr>
            <a:r>
              <a:rPr lang="en-AU" baseline="0" dirty="0" smtClean="0"/>
              <a:t>Where are we on the spectrum of linking them for real?</a:t>
            </a:r>
            <a:endParaRPr lang="en-AU" dirty="0"/>
          </a:p>
        </p:txBody>
      </p:sp>
      <p:sp>
        <p:nvSpPr>
          <p:cNvPr id="4" name="Slide Number Placeholder 3"/>
          <p:cNvSpPr>
            <a:spLocks noGrp="1"/>
          </p:cNvSpPr>
          <p:nvPr>
            <p:ph type="sldNum" sz="quarter" idx="10"/>
          </p:nvPr>
        </p:nvSpPr>
        <p:spPr/>
        <p:txBody>
          <a:bodyPr/>
          <a:lstStyle/>
          <a:p>
            <a:fld id="{9D04D96C-C963-42F2-B389-2488EAC22E96}" type="slidenum">
              <a:rPr lang="en-AU" smtClean="0"/>
              <a:t>21</a:t>
            </a:fld>
            <a:endParaRPr lang="en-AU"/>
          </a:p>
        </p:txBody>
      </p:sp>
    </p:spTree>
    <p:extLst>
      <p:ext uri="{BB962C8B-B14F-4D97-AF65-F5344CB8AC3E}">
        <p14:creationId xmlns:p14="http://schemas.microsoft.com/office/powerpoint/2010/main" val="2200057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Mixed messages</a:t>
            </a:r>
            <a:endParaRPr lang="en-AU" dirty="0" smtClean="0"/>
          </a:p>
          <a:p>
            <a:endParaRPr lang="en-AU" dirty="0" smtClean="0"/>
          </a:p>
          <a:p>
            <a:r>
              <a:rPr lang="en-AU" dirty="0" smtClean="0"/>
              <a:t>In the same way, we expect our teachers to be</a:t>
            </a:r>
            <a:r>
              <a:rPr lang="en-AU" baseline="0" dirty="0" smtClean="0"/>
              <a:t> innovative in their use of space for learning and teaching and explore ways of increasing active learning during f2f time with students, but we as institutions give them rows of desks and a presentation area and whiteboard out the front.</a:t>
            </a:r>
          </a:p>
          <a:p>
            <a:endParaRPr lang="en-AU" baseline="0" dirty="0" smtClean="0"/>
          </a:p>
        </p:txBody>
      </p:sp>
      <p:sp>
        <p:nvSpPr>
          <p:cNvPr id="4" name="Slide Number Placeholder 3"/>
          <p:cNvSpPr>
            <a:spLocks noGrp="1"/>
          </p:cNvSpPr>
          <p:nvPr>
            <p:ph type="sldNum" sz="quarter" idx="10"/>
          </p:nvPr>
        </p:nvSpPr>
        <p:spPr/>
        <p:txBody>
          <a:bodyPr/>
          <a:lstStyle/>
          <a:p>
            <a:fld id="{9D04D96C-C963-42F2-B389-2488EAC22E96}" type="slidenum">
              <a:rPr lang="en-AU" smtClean="0"/>
              <a:t>22</a:t>
            </a:fld>
            <a:endParaRPr lang="en-AU"/>
          </a:p>
        </p:txBody>
      </p:sp>
    </p:spTree>
    <p:extLst>
      <p:ext uri="{BB962C8B-B14F-4D97-AF65-F5344CB8AC3E}">
        <p14:creationId xmlns:p14="http://schemas.microsoft.com/office/powerpoint/2010/main" val="1800425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tx1"/>
                </a:solidFill>
                <a:effectLst/>
                <a:latin typeface="+mn-lt"/>
                <a:ea typeface="+mn-ea"/>
                <a:cs typeface="+mn-cs"/>
              </a:rPr>
              <a:t>- an attempt to highlight at least some of the factors influencing curriculum in</a:t>
            </a:r>
            <a:r>
              <a:rPr lang="en-AU" sz="1200" b="0" i="0" kern="1200" baseline="0" dirty="0" smtClean="0">
                <a:solidFill>
                  <a:schemeClr val="tx1"/>
                </a:solidFill>
                <a:effectLst/>
                <a:latin typeface="+mn-lt"/>
                <a:ea typeface="+mn-ea"/>
                <a:cs typeface="+mn-cs"/>
              </a:rPr>
              <a:t> </a:t>
            </a:r>
            <a:r>
              <a:rPr lang="en-AU" sz="1200" b="0" i="0" kern="1200" dirty="0" smtClean="0">
                <a:solidFill>
                  <a:schemeClr val="tx1"/>
                </a:solidFill>
                <a:effectLst/>
                <a:latin typeface="+mn-lt"/>
                <a:ea typeface="+mn-ea"/>
                <a:cs typeface="+mn-cs"/>
              </a:rPr>
              <a:t>present university arrangements in Australia. It is not exhaustive in its inclusions but does</a:t>
            </a:r>
            <a:r>
              <a:rPr lang="en-AU" sz="1200" b="0" i="0" kern="1200" baseline="0" dirty="0" smtClean="0">
                <a:solidFill>
                  <a:schemeClr val="tx1"/>
                </a:solidFill>
                <a:effectLst/>
                <a:latin typeface="+mn-lt"/>
                <a:ea typeface="+mn-ea"/>
                <a:cs typeface="+mn-cs"/>
              </a:rPr>
              <a:t> </a:t>
            </a:r>
            <a:r>
              <a:rPr lang="en-AU" sz="1200" b="0" i="0" kern="1200" dirty="0" smtClean="0">
                <a:solidFill>
                  <a:schemeClr val="tx1"/>
                </a:solidFill>
                <a:effectLst/>
                <a:latin typeface="+mn-lt"/>
                <a:ea typeface="+mn-ea"/>
                <a:cs typeface="+mn-cs"/>
              </a:rPr>
              <a:t>highlight a range of elements needing consideration when reflecting on curriculum. Given a</a:t>
            </a:r>
            <a:r>
              <a:rPr lang="en-AU" sz="1200" b="0" i="0" kern="1200" baseline="0" dirty="0" smtClean="0">
                <a:solidFill>
                  <a:schemeClr val="tx1"/>
                </a:solidFill>
                <a:effectLst/>
                <a:latin typeface="+mn-lt"/>
                <a:ea typeface="+mn-ea"/>
                <a:cs typeface="+mn-cs"/>
              </a:rPr>
              <a:t> </a:t>
            </a:r>
            <a:r>
              <a:rPr lang="en-AU" sz="1200" b="0" i="0" kern="1200" dirty="0" smtClean="0">
                <a:solidFill>
                  <a:schemeClr val="tx1"/>
                </a:solidFill>
                <a:effectLst/>
                <a:latin typeface="+mn-lt"/>
                <a:ea typeface="+mn-ea"/>
                <a:cs typeface="+mn-cs"/>
              </a:rPr>
              <a:t>more prominent and elaborated meaning, curriculum could act to bring many of these</a:t>
            </a:r>
            <a:r>
              <a:rPr lang="en-AU" sz="1200" b="0" i="0" kern="1200" baseline="0" dirty="0" smtClean="0">
                <a:solidFill>
                  <a:schemeClr val="tx1"/>
                </a:solidFill>
                <a:effectLst/>
                <a:latin typeface="+mn-lt"/>
                <a:ea typeface="+mn-ea"/>
                <a:cs typeface="+mn-cs"/>
              </a:rPr>
              <a:t> </a:t>
            </a:r>
            <a:r>
              <a:rPr lang="en-AU" sz="1200" b="0" i="0" kern="1200" dirty="0" smtClean="0">
                <a:solidFill>
                  <a:schemeClr val="tx1"/>
                </a:solidFill>
                <a:effectLst/>
                <a:latin typeface="+mn-lt"/>
                <a:ea typeface="+mn-ea"/>
                <a:cs typeface="+mn-cs"/>
              </a:rPr>
              <a:t>elements together more effectively.</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tx1"/>
                </a:solidFill>
                <a:effectLst/>
                <a:latin typeface="+mn-lt"/>
                <a:ea typeface="+mn-ea"/>
                <a:cs typeface="+mn-cs"/>
              </a:rPr>
              <a:t>- To see</a:t>
            </a:r>
            <a:r>
              <a:rPr lang="en-AU" sz="1200" b="0" i="0" kern="1200" baseline="0" dirty="0" smtClean="0">
                <a:solidFill>
                  <a:schemeClr val="tx1"/>
                </a:solidFill>
                <a:effectLst/>
                <a:latin typeface="+mn-lt"/>
                <a:ea typeface="+mn-ea"/>
                <a:cs typeface="+mn-cs"/>
              </a:rPr>
              <a:t> how physical facilities or learning spaces influence the curriculum – let’s start with a little activity.</a:t>
            </a:r>
            <a:endParaRPr lang="en-AU" dirty="0" smtClean="0"/>
          </a:p>
          <a:p>
            <a:endParaRPr lang="en-AU" dirty="0"/>
          </a:p>
        </p:txBody>
      </p:sp>
      <p:sp>
        <p:nvSpPr>
          <p:cNvPr id="4" name="Slide Number Placeholder 3"/>
          <p:cNvSpPr>
            <a:spLocks noGrp="1"/>
          </p:cNvSpPr>
          <p:nvPr>
            <p:ph type="sldNum" sz="quarter" idx="10"/>
          </p:nvPr>
        </p:nvSpPr>
        <p:spPr/>
        <p:txBody>
          <a:bodyPr/>
          <a:lstStyle/>
          <a:p>
            <a:fld id="{9D04D96C-C963-42F2-B389-2488EAC22E96}" type="slidenum">
              <a:rPr lang="en-AU" smtClean="0"/>
              <a:t>2</a:t>
            </a:fld>
            <a:endParaRPr lang="en-AU"/>
          </a:p>
        </p:txBody>
      </p:sp>
    </p:spTree>
    <p:extLst>
      <p:ext uri="{BB962C8B-B14F-4D97-AF65-F5344CB8AC3E}">
        <p14:creationId xmlns:p14="http://schemas.microsoft.com/office/powerpoint/2010/main" val="1274600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baseline="0" dirty="0" smtClean="0"/>
              <a:t>I’m going to show you a learning space and I pose to you the following question ….</a:t>
            </a:r>
          </a:p>
          <a:p>
            <a:pPr marL="171450" indent="-171450">
              <a:buFontTx/>
              <a:buChar char="-"/>
            </a:pPr>
            <a:r>
              <a:rPr lang="en-AU" baseline="0" dirty="0" smtClean="0"/>
              <a:t>I’m looking for your initial gut instinct</a:t>
            </a:r>
          </a:p>
          <a:p>
            <a:pPr marL="171450" indent="-171450">
              <a:buFontTx/>
              <a:buChar char="-"/>
            </a:pPr>
            <a:r>
              <a:rPr lang="en-AU" baseline="0" dirty="0" smtClean="0"/>
              <a:t>I want you to write it down on a piece of paper in front of you</a:t>
            </a:r>
          </a:p>
          <a:p>
            <a:pPr marL="171450" indent="-171450">
              <a:buFontTx/>
              <a:buChar cha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9D04D96C-C963-42F2-B389-2488EAC22E96}" type="slidenum">
              <a:rPr lang="en-AU" smtClean="0"/>
              <a:t>3</a:t>
            </a:fld>
            <a:endParaRPr lang="en-AU"/>
          </a:p>
        </p:txBody>
      </p:sp>
    </p:spTree>
    <p:extLst>
      <p:ext uri="{BB962C8B-B14F-4D97-AF65-F5344CB8AC3E}">
        <p14:creationId xmlns:p14="http://schemas.microsoft.com/office/powerpoint/2010/main" val="4197006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Pose question:   “If you walked into this</a:t>
            </a:r>
            <a:r>
              <a:rPr lang="en-AU" baseline="0" dirty="0" smtClean="0"/>
              <a:t> classroom, what would be your initial gut instinct of what activities should take place in there?”</a:t>
            </a:r>
          </a:p>
          <a:p>
            <a:pPr marL="171450" indent="-171450">
              <a:buFont typeface="Arial" pitchFamily="34" charset="0"/>
              <a:buChar char="•"/>
            </a:pPr>
            <a:r>
              <a:rPr lang="en-AU" sz="1200" b="0" i="0" kern="1200" dirty="0" smtClean="0">
                <a:solidFill>
                  <a:schemeClr val="tx1"/>
                </a:solidFill>
                <a:effectLst/>
                <a:latin typeface="+mn-lt"/>
                <a:ea typeface="+mn-ea"/>
                <a:cs typeface="+mn-cs"/>
              </a:rPr>
              <a:t>Should be responses like "stand at the front and talk“</a:t>
            </a:r>
          </a:p>
          <a:p>
            <a:pPr marL="171450" indent="-171450">
              <a:buFont typeface="Arial" pitchFamily="34" charset="0"/>
              <a:buChar char="•"/>
            </a:pPr>
            <a:r>
              <a:rPr lang="en-AU" sz="1200" b="0" i="0" kern="1200" dirty="0" smtClean="0">
                <a:solidFill>
                  <a:schemeClr val="tx1"/>
                </a:solidFill>
                <a:effectLst/>
                <a:latin typeface="+mn-lt"/>
                <a:ea typeface="+mn-ea"/>
                <a:cs typeface="+mn-cs"/>
              </a:rPr>
              <a:t>If</a:t>
            </a:r>
            <a:r>
              <a:rPr lang="en-AU" sz="1200" b="0" i="0" kern="1200" baseline="0" dirty="0" smtClean="0">
                <a:solidFill>
                  <a:schemeClr val="tx1"/>
                </a:solidFill>
                <a:effectLst/>
                <a:latin typeface="+mn-lt"/>
                <a:ea typeface="+mn-ea"/>
                <a:cs typeface="+mn-cs"/>
              </a:rPr>
              <a:t> someone mentions moving the tables:   say “yeah, but the previous class ran overtime so you were late getting in, you have a mountain of material to cover, can you be bothered?  Or will you just ‘stick it out’ for this class?”</a:t>
            </a:r>
            <a:endParaRPr lang="en-AU" sz="1200" b="0" i="0" kern="1200" dirty="0" smtClean="0">
              <a:solidFill>
                <a:schemeClr val="tx1"/>
              </a:solidFill>
              <a:effectLst/>
              <a:latin typeface="+mn-lt"/>
              <a:ea typeface="+mn-ea"/>
              <a:cs typeface="+mn-cs"/>
            </a:endParaRPr>
          </a:p>
          <a:p>
            <a:pPr marL="171450" indent="-171450">
              <a:buFont typeface="Arial" pitchFamily="34" charset="0"/>
              <a:buChar char="•"/>
            </a:pPr>
            <a:r>
              <a:rPr lang="en-AU" sz="1200" b="0" i="0" kern="1200" dirty="0" smtClean="0">
                <a:solidFill>
                  <a:schemeClr val="tx1"/>
                </a:solidFill>
                <a:effectLst/>
                <a:latin typeface="+mn-lt"/>
                <a:ea typeface="+mn-ea"/>
                <a:cs typeface="+mn-cs"/>
              </a:rPr>
              <a:t>If</a:t>
            </a:r>
            <a:r>
              <a:rPr lang="en-AU" sz="1200" b="0" i="0" kern="1200" baseline="0" dirty="0" smtClean="0">
                <a:solidFill>
                  <a:schemeClr val="tx1"/>
                </a:solidFill>
                <a:effectLst/>
                <a:latin typeface="+mn-lt"/>
                <a:ea typeface="+mn-ea"/>
                <a:cs typeface="+mn-cs"/>
              </a:rPr>
              <a:t> no-one mentions moving the tables:  a</a:t>
            </a:r>
            <a:r>
              <a:rPr lang="en-AU" sz="1200" b="0" i="0" kern="1200" dirty="0" smtClean="0">
                <a:solidFill>
                  <a:schemeClr val="tx1"/>
                </a:solidFill>
                <a:effectLst/>
                <a:latin typeface="+mn-lt"/>
                <a:ea typeface="+mn-ea"/>
                <a:cs typeface="+mn-cs"/>
              </a:rPr>
              <a:t>sk:  “Is anyone inclined to move the tables?”</a:t>
            </a:r>
          </a:p>
          <a:p>
            <a:pPr marL="171450" indent="-171450">
              <a:buFont typeface="Arial" pitchFamily="34" charset="0"/>
              <a:buChar char="•"/>
            </a:pPr>
            <a:endParaRPr lang="en-AU" sz="1200" b="0" i="0" kern="1200" dirty="0" smtClean="0">
              <a:solidFill>
                <a:schemeClr val="tx1"/>
              </a:solidFill>
              <a:effectLst/>
              <a:latin typeface="+mn-lt"/>
              <a:ea typeface="+mn-ea"/>
              <a:cs typeface="+mn-cs"/>
            </a:endParaRPr>
          </a:p>
          <a:p>
            <a:pPr marL="0" indent="0">
              <a:buFont typeface="Arial" pitchFamily="34" charset="0"/>
              <a:buNone/>
            </a:pPr>
            <a:r>
              <a:rPr lang="en-AU" sz="1200" b="0" i="0" kern="1200" dirty="0" smtClean="0">
                <a:solidFill>
                  <a:schemeClr val="tx1"/>
                </a:solidFill>
                <a:effectLst/>
                <a:latin typeface="+mn-lt"/>
                <a:ea typeface="+mn-ea"/>
                <a:cs typeface="+mn-cs"/>
              </a:rPr>
              <a:t>Is this</a:t>
            </a:r>
            <a:r>
              <a:rPr lang="en-AU" sz="1200" b="0" i="0" kern="1200" baseline="0" dirty="0" smtClean="0">
                <a:solidFill>
                  <a:schemeClr val="tx1"/>
                </a:solidFill>
                <a:effectLst/>
                <a:latin typeface="+mn-lt"/>
                <a:ea typeface="+mn-ea"/>
                <a:cs typeface="+mn-cs"/>
              </a:rPr>
              <a:t> what we believe to be the best approach for student learning?</a:t>
            </a:r>
          </a:p>
          <a:p>
            <a:pPr marL="0" indent="0">
              <a:buFont typeface="Arial" pitchFamily="34" charset="0"/>
              <a:buNone/>
            </a:pPr>
            <a:endParaRPr lang="en-AU" sz="1200" b="0" i="0" kern="1200" baseline="0" dirty="0" smtClean="0">
              <a:solidFill>
                <a:schemeClr val="tx1"/>
              </a:solidFill>
              <a:effectLst/>
              <a:latin typeface="+mn-lt"/>
              <a:ea typeface="+mn-ea"/>
              <a:cs typeface="+mn-cs"/>
            </a:endParaRPr>
          </a:p>
          <a:p>
            <a:pPr marL="0" indent="0">
              <a:buFont typeface="Arial" pitchFamily="34" charset="0"/>
              <a:buNone/>
            </a:pPr>
            <a:r>
              <a:rPr lang="en-AU" sz="1200" b="0" i="0" kern="1200" dirty="0" smtClean="0">
                <a:solidFill>
                  <a:schemeClr val="tx1"/>
                </a:solidFill>
                <a:effectLst/>
                <a:latin typeface="+mn-lt"/>
                <a:ea typeface="+mn-ea"/>
                <a:cs typeface="+mn-cs"/>
              </a:rPr>
              <a:t>Yet what</a:t>
            </a:r>
            <a:r>
              <a:rPr lang="en-AU" sz="1200" b="0" i="0" kern="1200" baseline="0" dirty="0" smtClean="0">
                <a:solidFill>
                  <a:schemeClr val="tx1"/>
                </a:solidFill>
                <a:effectLst/>
                <a:latin typeface="+mn-lt"/>
                <a:ea typeface="+mn-ea"/>
                <a:cs typeface="+mn-cs"/>
              </a:rPr>
              <a:t> fraction</a:t>
            </a:r>
            <a:r>
              <a:rPr lang="en-AU" sz="1200" b="0" i="0" kern="1200" dirty="0" smtClean="0">
                <a:solidFill>
                  <a:schemeClr val="tx1"/>
                </a:solidFill>
                <a:effectLst/>
                <a:latin typeface="+mn-lt"/>
                <a:ea typeface="+mn-ea"/>
                <a:cs typeface="+mn-cs"/>
              </a:rPr>
              <a:t> of our learning spaces are arranged like this?</a:t>
            </a:r>
          </a:p>
          <a:p>
            <a:pPr marL="171450" indent="-171450">
              <a:buFont typeface="Arial" pitchFamily="34" charset="0"/>
              <a:buChar char="•"/>
            </a:pPr>
            <a:endParaRPr lang="en-AU" dirty="0" smtClean="0"/>
          </a:p>
          <a:p>
            <a:pPr marL="0" indent="0">
              <a:buFont typeface="Arial" pitchFamily="34" charset="0"/>
              <a:buNone/>
            </a:pPr>
            <a:r>
              <a:rPr lang="en-AU" dirty="0" smtClean="0"/>
              <a:t>___________________________________________________</a:t>
            </a:r>
          </a:p>
          <a:p>
            <a:pPr marL="0" indent="0">
              <a:buFont typeface="Arial" pitchFamily="34" charset="0"/>
              <a:buNone/>
            </a:pPr>
            <a:endParaRPr lang="en-AU" dirty="0" smtClean="0"/>
          </a:p>
          <a:p>
            <a:pPr marL="0" indent="0">
              <a:buFont typeface="Arial" pitchFamily="34" charset="0"/>
              <a:buNone/>
            </a:pPr>
            <a:r>
              <a:rPr lang="en-AU" dirty="0" smtClean="0"/>
              <a:t>Another scenario.   Again – what is your initial</a:t>
            </a:r>
            <a:r>
              <a:rPr lang="en-AU" baseline="0" dirty="0" smtClean="0"/>
              <a:t> gut instinct as to what type of activity should take place in this space.   Again I’ll get you to write it down.</a:t>
            </a:r>
            <a:endParaRPr lang="en-AU" dirty="0" smtClean="0"/>
          </a:p>
        </p:txBody>
      </p:sp>
      <p:sp>
        <p:nvSpPr>
          <p:cNvPr id="4" name="Slide Number Placeholder 3"/>
          <p:cNvSpPr>
            <a:spLocks noGrp="1"/>
          </p:cNvSpPr>
          <p:nvPr>
            <p:ph type="sldNum" sz="quarter" idx="10"/>
          </p:nvPr>
        </p:nvSpPr>
        <p:spPr/>
        <p:txBody>
          <a:bodyPr/>
          <a:lstStyle/>
          <a:p>
            <a:fld id="{9D04D96C-C963-42F2-B389-2488EAC22E96}" type="slidenum">
              <a:rPr lang="en-AU" smtClean="0"/>
              <a:t>4</a:t>
            </a:fld>
            <a:endParaRPr lang="en-AU"/>
          </a:p>
        </p:txBody>
      </p:sp>
    </p:spTree>
    <p:extLst>
      <p:ext uri="{BB962C8B-B14F-4D97-AF65-F5344CB8AC3E}">
        <p14:creationId xmlns:p14="http://schemas.microsoft.com/office/powerpoint/2010/main" val="1185292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dirty="0" smtClean="0"/>
              <a:t>Graduate school of Humanities and Social Sciences</a:t>
            </a:r>
          </a:p>
          <a:p>
            <a:pPr marL="171450" indent="-171450">
              <a:buFontTx/>
              <a:buChar char="-"/>
            </a:pPr>
            <a:endParaRPr lang="en-AU" dirty="0" smtClean="0"/>
          </a:p>
          <a:p>
            <a:pPr marL="171450" indent="-171450">
              <a:buFontTx/>
              <a:buChar char="-"/>
            </a:pPr>
            <a:r>
              <a:rPr lang="en-AU" dirty="0" smtClean="0"/>
              <a:t>Answers</a:t>
            </a:r>
            <a:r>
              <a:rPr lang="en-AU" baseline="0" dirty="0" smtClean="0"/>
              <a:t> should be different – more around collaboration / group work.</a:t>
            </a:r>
            <a:endParaRPr lang="en-AU" dirty="0" smtClean="0"/>
          </a:p>
          <a:p>
            <a:pPr marL="171450" indent="-171450">
              <a:buFontTx/>
              <a:buChar char="-"/>
            </a:pPr>
            <a:endParaRPr lang="en-AU"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dirty="0" smtClean="0"/>
              <a:t>If we take this room</a:t>
            </a:r>
            <a:r>
              <a:rPr lang="en-AU" baseline="0" dirty="0" smtClean="0"/>
              <a:t> at face value – there is not really any more technology than in the previous space, yet your answers are totally different.</a:t>
            </a:r>
          </a:p>
          <a:p>
            <a:pPr marL="171450" indent="-171450">
              <a:buFontTx/>
              <a:buChar char="-"/>
            </a:pPr>
            <a:endParaRPr lang="en-AU" baseline="0" dirty="0" smtClean="0"/>
          </a:p>
          <a:p>
            <a:pPr marL="171450" indent="-171450">
              <a:buFontTx/>
              <a:buChar char="-"/>
            </a:pPr>
            <a:r>
              <a:rPr lang="en-AU" baseline="0" dirty="0" smtClean="0"/>
              <a:t>Does this promote the type of learning we believe to be most beneficial for our students?</a:t>
            </a:r>
          </a:p>
          <a:p>
            <a:pPr marL="171450" indent="-171450">
              <a:buFontTx/>
              <a:buChar char="-"/>
            </a:pPr>
            <a:endParaRPr lang="en-AU" baseline="0" dirty="0" smtClean="0"/>
          </a:p>
          <a:p>
            <a:pPr marL="171450" indent="-171450">
              <a:buFontTx/>
              <a:buChar char="-"/>
            </a:pPr>
            <a:r>
              <a:rPr lang="en-AU" baseline="0" dirty="0" smtClean="0"/>
              <a:t>Yet what fraction of our learning spaces are of this type? </a:t>
            </a:r>
          </a:p>
          <a:p>
            <a:pPr marL="171450" indent="-171450">
              <a:buFontTx/>
              <a:buChar char="-"/>
            </a:pPr>
            <a:endParaRPr lang="en-AU" baseline="0" dirty="0" smtClean="0"/>
          </a:p>
          <a:p>
            <a:pPr marL="171450" indent="-171450">
              <a:buFontTx/>
              <a:buChar char="-"/>
            </a:pPr>
            <a:r>
              <a:rPr lang="en-AU" baseline="0" dirty="0" smtClean="0"/>
              <a:t>_________</a:t>
            </a:r>
          </a:p>
          <a:p>
            <a:pPr marL="171450" indent="-171450">
              <a:buFontTx/>
              <a:buChar char="-"/>
            </a:pPr>
            <a:endParaRPr lang="en-AU" baseline="0" dirty="0" smtClean="0"/>
          </a:p>
          <a:p>
            <a:pPr marL="171450" indent="-171450">
              <a:buFontTx/>
              <a:buChar char="-"/>
            </a:pPr>
            <a:r>
              <a:rPr lang="en-AU" baseline="0" dirty="0" smtClean="0"/>
              <a:t>One more scenario.  Same deal.  Initial gut instinct, write it down.</a:t>
            </a:r>
          </a:p>
        </p:txBody>
      </p:sp>
      <p:sp>
        <p:nvSpPr>
          <p:cNvPr id="4" name="Slide Number Placeholder 3"/>
          <p:cNvSpPr>
            <a:spLocks noGrp="1"/>
          </p:cNvSpPr>
          <p:nvPr>
            <p:ph type="sldNum" sz="quarter" idx="10"/>
          </p:nvPr>
        </p:nvSpPr>
        <p:spPr/>
        <p:txBody>
          <a:bodyPr/>
          <a:lstStyle/>
          <a:p>
            <a:fld id="{9D04D96C-C963-42F2-B389-2488EAC22E96}" type="slidenum">
              <a:rPr lang="en-AU" smtClean="0"/>
              <a:t>6</a:t>
            </a:fld>
            <a:endParaRPr lang="en-AU"/>
          </a:p>
        </p:txBody>
      </p:sp>
    </p:spTree>
    <p:extLst>
      <p:ext uri="{BB962C8B-B14F-4D97-AF65-F5344CB8AC3E}">
        <p14:creationId xmlns:p14="http://schemas.microsoft.com/office/powerpoint/2010/main" val="2792545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dirty="0" smtClean="0"/>
              <a:t>TILE classroom - </a:t>
            </a:r>
            <a:r>
              <a:rPr lang="en-AU" sz="1200" b="1" i="0" kern="1200" dirty="0" smtClean="0">
                <a:solidFill>
                  <a:schemeClr val="tx1"/>
                </a:solidFill>
                <a:effectLst/>
                <a:latin typeface="+mn-lt"/>
                <a:ea typeface="+mn-ea"/>
                <a:cs typeface="+mn-cs"/>
              </a:rPr>
              <a:t>TILE</a:t>
            </a:r>
            <a:r>
              <a:rPr lang="en-AU" sz="1200" b="0" i="0" kern="1200" dirty="0" smtClean="0">
                <a:solidFill>
                  <a:schemeClr val="tx1"/>
                </a:solidFill>
                <a:effectLst/>
                <a:latin typeface="+mn-lt"/>
                <a:ea typeface="+mn-ea"/>
                <a:cs typeface="+mn-cs"/>
              </a:rPr>
              <a:t> (Spaces to </a:t>
            </a:r>
            <a:r>
              <a:rPr lang="en-AU" sz="1200" b="1" i="0" kern="1200" dirty="0" smtClean="0">
                <a:solidFill>
                  <a:schemeClr val="tx1"/>
                </a:solidFill>
                <a:effectLst/>
                <a:latin typeface="+mn-lt"/>
                <a:ea typeface="+mn-ea"/>
                <a:cs typeface="+mn-cs"/>
              </a:rPr>
              <a:t>Transform, Interact, Learn, Engage</a:t>
            </a:r>
            <a:r>
              <a:rPr lang="en-AU" sz="12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171450" indent="-171450">
              <a:buFontTx/>
              <a:buChar char="-"/>
            </a:pPr>
            <a:r>
              <a:rPr lang="en-AU" dirty="0" smtClean="0"/>
              <a:t>Given the presence of more technology in the space, I’m sure If I asked many teaching</a:t>
            </a:r>
            <a:r>
              <a:rPr lang="en-AU" baseline="0" dirty="0" smtClean="0"/>
              <a:t> staff what they would do in a room like this, they would respond “</a:t>
            </a:r>
            <a:r>
              <a:rPr lang="en-AU" dirty="0" smtClean="0"/>
              <a:t>Panic”</a:t>
            </a:r>
          </a:p>
          <a:p>
            <a:pPr marL="171450" indent="-171450">
              <a:buFontTx/>
              <a:buChar char="-"/>
            </a:pPr>
            <a:endParaRPr lang="en-AU" dirty="0" smtClean="0"/>
          </a:p>
          <a:p>
            <a:pPr marL="171450" indent="-171450">
              <a:buFontTx/>
              <a:buChar char="-"/>
            </a:pPr>
            <a:r>
              <a:rPr lang="en-AU" dirty="0" smtClean="0"/>
              <a:t>But does this reflect</a:t>
            </a:r>
            <a:r>
              <a:rPr lang="en-AU" baseline="0" dirty="0" smtClean="0"/>
              <a:t> and enable how we think our students should be learning?</a:t>
            </a:r>
          </a:p>
          <a:p>
            <a:pPr marL="171450" indent="-171450">
              <a:buFontTx/>
              <a:buChar char="-"/>
            </a:pPr>
            <a:endParaRPr lang="en-AU" baseline="0" dirty="0" smtClean="0"/>
          </a:p>
          <a:p>
            <a:pPr marL="171450" indent="-171450">
              <a:buFontTx/>
              <a:buChar char="-"/>
            </a:pPr>
            <a:r>
              <a:rPr lang="en-AU" baseline="0" dirty="0" smtClean="0"/>
              <a:t>Yet what fraction of our spaces look like this? </a:t>
            </a:r>
          </a:p>
          <a:p>
            <a:pPr marL="0" indent="0">
              <a:buFontTx/>
              <a:buNone/>
            </a:pPr>
            <a:endParaRPr lang="en-AU" baseline="0" dirty="0" smtClean="0"/>
          </a:p>
          <a:p>
            <a:pPr marL="0" indent="0">
              <a:buFontTx/>
              <a:buNone/>
            </a:pPr>
            <a:r>
              <a:rPr lang="en-AU" baseline="0" dirty="0" smtClean="0"/>
              <a:t>____________</a:t>
            </a:r>
          </a:p>
          <a:p>
            <a:pPr marL="0" indent="0">
              <a:buFontTx/>
              <a:buNone/>
            </a:pPr>
            <a:endParaRPr lang="en-AU" dirty="0" smtClean="0"/>
          </a:p>
          <a:p>
            <a:pPr marL="171450" indent="-171450">
              <a:buFontTx/>
              <a:buChar char="-"/>
            </a:pPr>
            <a:r>
              <a:rPr lang="en-AU" dirty="0" smtClean="0"/>
              <a:t>Now if we have these</a:t>
            </a:r>
            <a:r>
              <a:rPr lang="en-AU" baseline="0" dirty="0" smtClean="0"/>
              <a:t> initial gut reactions when we walk into a rooms with these designs, if we are not inclined to move furniture around, and we actually think about this stuff, what chance to teaching staff have?</a:t>
            </a:r>
          </a:p>
          <a:p>
            <a:pPr marL="171450" indent="-171450">
              <a:buFontTx/>
              <a:buChar char="-"/>
            </a:pPr>
            <a:endParaRPr lang="en-AU" baseline="0" dirty="0" smtClean="0"/>
          </a:p>
          <a:p>
            <a:pPr marL="171450" indent="-171450">
              <a:buFontTx/>
              <a:buChar char="-"/>
            </a:pPr>
            <a:endParaRPr lang="en-AU" dirty="0"/>
          </a:p>
        </p:txBody>
      </p:sp>
      <p:sp>
        <p:nvSpPr>
          <p:cNvPr id="4" name="Slide Number Placeholder 3"/>
          <p:cNvSpPr>
            <a:spLocks noGrp="1"/>
          </p:cNvSpPr>
          <p:nvPr>
            <p:ph type="sldNum" sz="quarter" idx="10"/>
          </p:nvPr>
        </p:nvSpPr>
        <p:spPr/>
        <p:txBody>
          <a:bodyPr/>
          <a:lstStyle/>
          <a:p>
            <a:fld id="{9D04D96C-C963-42F2-B389-2488EAC22E96}" type="slidenum">
              <a:rPr lang="en-AU" smtClean="0"/>
              <a:t>8</a:t>
            </a:fld>
            <a:endParaRPr lang="en-AU"/>
          </a:p>
        </p:txBody>
      </p:sp>
    </p:spTree>
    <p:extLst>
      <p:ext uri="{BB962C8B-B14F-4D97-AF65-F5344CB8AC3E}">
        <p14:creationId xmlns:p14="http://schemas.microsoft.com/office/powerpoint/2010/main" val="483256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dirty="0" smtClean="0"/>
              <a:t>Put words into other’s mouths by making 4 bold statements</a:t>
            </a:r>
          </a:p>
          <a:p>
            <a:pPr marL="171450" indent="-171450">
              <a:buFontTx/>
              <a:buChar char="-"/>
            </a:pPr>
            <a:endParaRPr lang="en-AU" dirty="0" smtClean="0"/>
          </a:p>
          <a:p>
            <a:pPr marL="171450" indent="-171450">
              <a:buFontTx/>
              <a:buChar char="-"/>
            </a:pPr>
            <a:r>
              <a:rPr lang="en-AU" dirty="0" smtClean="0"/>
              <a:t>The first one (title) I</a:t>
            </a:r>
            <a:r>
              <a:rPr lang="en-AU" baseline="0" dirty="0" smtClean="0"/>
              <a:t> don’t think any of us would disagree with – changing practice is hard</a:t>
            </a:r>
            <a:endParaRPr lang="en-AU" dirty="0" smtClean="0"/>
          </a:p>
          <a:p>
            <a:pPr marL="171450" indent="-171450">
              <a:buFontTx/>
              <a:buChar char="-"/>
            </a:pPr>
            <a:endParaRPr lang="en-AU" dirty="0" smtClean="0"/>
          </a:p>
          <a:p>
            <a:pPr marL="171450" indent="-171450">
              <a:buFontTx/>
              <a:buChar char="-"/>
            </a:pPr>
            <a:r>
              <a:rPr lang="en-AU" dirty="0" smtClean="0"/>
              <a:t>A</a:t>
            </a:r>
            <a:r>
              <a:rPr lang="en-AU" baseline="0" dirty="0" smtClean="0"/>
              <a:t> normal staff member will have a quick look at the room they have been allocated, and follow their gut instinct which is fed by previous experience and visual cues</a:t>
            </a:r>
          </a:p>
          <a:p>
            <a:pPr marL="171450" indent="-171450">
              <a:buFontTx/>
              <a:buChar char="-"/>
            </a:pPr>
            <a:endParaRPr lang="en-AU" baseline="0" dirty="0" smtClean="0"/>
          </a:p>
          <a:p>
            <a:pPr marL="171450" indent="-171450">
              <a:buFontTx/>
              <a:buChar char="-"/>
            </a:pPr>
            <a:r>
              <a:rPr lang="en-AU" baseline="0" dirty="0" smtClean="0"/>
              <a:t>Looking forward to Regina’s session later today where hopefully she’ll give us all the “magic bullet” for getting staff to think about space and engage.</a:t>
            </a:r>
            <a:endParaRPr lang="en-AU" dirty="0"/>
          </a:p>
        </p:txBody>
      </p:sp>
      <p:sp>
        <p:nvSpPr>
          <p:cNvPr id="4" name="Slide Number Placeholder 3"/>
          <p:cNvSpPr>
            <a:spLocks noGrp="1"/>
          </p:cNvSpPr>
          <p:nvPr>
            <p:ph type="sldNum" sz="quarter" idx="10"/>
          </p:nvPr>
        </p:nvSpPr>
        <p:spPr/>
        <p:txBody>
          <a:bodyPr/>
          <a:lstStyle/>
          <a:p>
            <a:fld id="{9D04D96C-C963-42F2-B389-2488EAC22E96}" type="slidenum">
              <a:rPr lang="en-AU" smtClean="0"/>
              <a:t>10</a:t>
            </a:fld>
            <a:endParaRPr lang="en-AU"/>
          </a:p>
        </p:txBody>
      </p:sp>
    </p:spTree>
    <p:extLst>
      <p:ext uri="{BB962C8B-B14F-4D97-AF65-F5344CB8AC3E}">
        <p14:creationId xmlns:p14="http://schemas.microsoft.com/office/powerpoint/2010/main" val="1665972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dirty="0" smtClean="0"/>
              <a:t>Because changing practice is hard – most</a:t>
            </a:r>
            <a:r>
              <a:rPr lang="en-AU" baseline="0" dirty="0" smtClean="0"/>
              <a:t> staff will need some encouragement/support to think outside the box, really interrogate what they are doing and how they are doing it and whether it is the best way to be doing it</a:t>
            </a:r>
          </a:p>
          <a:p>
            <a:pPr marL="171450" indent="-171450">
              <a:buFontTx/>
              <a:buChar char="-"/>
            </a:pPr>
            <a:endParaRPr lang="en-AU" baseline="0" dirty="0" smtClean="0"/>
          </a:p>
          <a:p>
            <a:pPr marL="171450" indent="-171450">
              <a:buFontTx/>
              <a:buChar char="-"/>
            </a:pPr>
            <a:r>
              <a:rPr lang="en-AU" baseline="0" dirty="0" smtClean="0"/>
              <a:t>Many universities have done this for eLearning tools – getting staff to rethink how they might teach with incorporating technology. </a:t>
            </a:r>
          </a:p>
          <a:p>
            <a:pPr marL="171450" indent="-171450">
              <a:buFontTx/>
              <a:buChar char="-"/>
            </a:pPr>
            <a:endParaRPr lang="en-AU" baseline="0" dirty="0" smtClean="0"/>
          </a:p>
          <a:p>
            <a:pPr marL="171450" indent="-171450">
              <a:buFontTx/>
              <a:buChar char="-"/>
            </a:pPr>
            <a:r>
              <a:rPr lang="en-AU" baseline="0" dirty="0" smtClean="0"/>
              <a:t>But for the majority of students in the majority of universities, face-to-face instruction is still the dominant mode of interaction and so physical space and how it is used to enhance student learning is perhaps even more important …. Yet it is rarely considered to the same level as technology.</a:t>
            </a:r>
            <a:endParaRPr lang="en-AU" dirty="0"/>
          </a:p>
        </p:txBody>
      </p:sp>
      <p:sp>
        <p:nvSpPr>
          <p:cNvPr id="4" name="Slide Number Placeholder 3"/>
          <p:cNvSpPr>
            <a:spLocks noGrp="1"/>
          </p:cNvSpPr>
          <p:nvPr>
            <p:ph type="sldNum" sz="quarter" idx="10"/>
          </p:nvPr>
        </p:nvSpPr>
        <p:spPr/>
        <p:txBody>
          <a:bodyPr/>
          <a:lstStyle/>
          <a:p>
            <a:fld id="{9D04D96C-C963-42F2-B389-2488EAC22E96}" type="slidenum">
              <a:rPr lang="en-AU" smtClean="0"/>
              <a:t>11</a:t>
            </a:fld>
            <a:endParaRPr lang="en-AU"/>
          </a:p>
        </p:txBody>
      </p:sp>
    </p:spTree>
    <p:extLst>
      <p:ext uri="{BB962C8B-B14F-4D97-AF65-F5344CB8AC3E}">
        <p14:creationId xmlns:p14="http://schemas.microsoft.com/office/powerpoint/2010/main" val="3324687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dirty="0" smtClean="0"/>
              <a:t>I only started at VU last April and my boss (PVC L&amp;T) only started January</a:t>
            </a:r>
            <a:r>
              <a:rPr lang="en-AU" baseline="0" dirty="0" smtClean="0"/>
              <a:t> last year.   Prior to that – our positions didn’t really exist.</a:t>
            </a:r>
            <a:endParaRPr lang="en-AU" dirty="0" smtClean="0"/>
          </a:p>
          <a:p>
            <a:pPr marL="171450" indent="-171450">
              <a:buFontTx/>
              <a:buChar char="-"/>
            </a:pPr>
            <a:endParaRPr lang="en-AU" dirty="0" smtClean="0"/>
          </a:p>
          <a:p>
            <a:pPr marL="171450" indent="-171450">
              <a:buFontTx/>
              <a:buChar char="-"/>
            </a:pPr>
            <a:r>
              <a:rPr lang="en-AU" dirty="0" smtClean="0"/>
              <a:t>Acknowledging that physical</a:t>
            </a:r>
            <a:r>
              <a:rPr lang="en-AU" baseline="0" dirty="0" smtClean="0"/>
              <a:t> space is as important as virtual space (and this is perhaps more true for VU than other unis given our student cohorts), we are focusing on Blended Learning approaches rather than eLearning approaches.   My role:  Associate Director Blended Learning (though not what it says on my business card)</a:t>
            </a:r>
          </a:p>
          <a:p>
            <a:pPr marL="171450" indent="-171450">
              <a:buFontTx/>
              <a:buChar char="-"/>
            </a:pPr>
            <a:endParaRPr lang="en-AU" baseline="0" dirty="0" smtClean="0"/>
          </a:p>
          <a:p>
            <a:pPr marL="171450" indent="-171450">
              <a:buFontTx/>
              <a:buChar char="-"/>
            </a:pPr>
            <a:r>
              <a:rPr lang="en-AU" baseline="0" dirty="0" smtClean="0"/>
              <a:t>We are just about to embark on a curriculum reform program one of the central tenants is Blended Learning.</a:t>
            </a:r>
          </a:p>
          <a:p>
            <a:pPr marL="171450" indent="-171450">
              <a:buFontTx/>
              <a:buChar char="-"/>
            </a:pPr>
            <a:endParaRPr lang="en-AU" baseline="0" dirty="0" smtClean="0"/>
          </a:p>
          <a:p>
            <a:pPr marL="171450" indent="-171450">
              <a:buFontTx/>
              <a:buChar char="-"/>
            </a:pPr>
            <a:r>
              <a:rPr lang="en-AU" baseline="0" dirty="0" smtClean="0"/>
              <a:t>I’m sure many of you are aware that VU is currently upgrading our eLearning Environment from early 2000s vintage to something more befitting the state of play in 2013 -  and this will allow us to ramp up the use of eLearning tools as appropriate across the University – so we do have a large emphasis on the use of technology to enhance student learning (well we will once the platform is in place).</a:t>
            </a:r>
          </a:p>
          <a:p>
            <a:pPr marL="171450" indent="-171450">
              <a:buFontTx/>
              <a:buChar char="-"/>
            </a:pPr>
            <a:endParaRPr lang="en-AU" baseline="0" dirty="0" smtClean="0"/>
          </a:p>
          <a:p>
            <a:pPr marL="171450" indent="-171450">
              <a:buFontTx/>
              <a:buChar char="-"/>
            </a:pPr>
            <a:r>
              <a:rPr lang="en-AU" baseline="0" dirty="0" smtClean="0"/>
              <a:t>Unfortunately many of our formal learning spaces are equivalently vintage and we have a vast number of them (~900) – so myself, Facilities and ITS AV have co-authored a paper that provides 9 high-level key recommendations about what VU needs to do around its learning spaces to bring them up to scratch.   This includes establishing a standard nomenclature for our spaces that is used across the organisation (as discussed by Colin and Kathleen) and establishing AV and </a:t>
            </a:r>
            <a:r>
              <a:rPr lang="en-AU" baseline="0" dirty="0" err="1" smtClean="0"/>
              <a:t>fitout</a:t>
            </a:r>
            <a:r>
              <a:rPr lang="en-AU" baseline="0" dirty="0" smtClean="0"/>
              <a:t> standards for our learning spaces,  through to  reclaiming spaces “owned” by faculties (but never used by them) back to central management and extending the timetable to free it up in an effort to reduce the number of formal  spaces we have and have to maintain.</a:t>
            </a:r>
          </a:p>
          <a:p>
            <a:pPr marL="171450" indent="-171450">
              <a:buFontTx/>
              <a:buChar char="-"/>
            </a:pPr>
            <a:endParaRPr lang="en-AU" baseline="0" dirty="0" smtClean="0"/>
          </a:p>
          <a:p>
            <a:pPr marL="171450" indent="-171450">
              <a:buFontTx/>
              <a:buChar char="-"/>
            </a:pPr>
            <a:r>
              <a:rPr lang="en-AU" baseline="0" dirty="0" smtClean="0"/>
              <a:t>Endorsed by the BL Steering Committee and is going before the SLT just after Easter.</a:t>
            </a:r>
          </a:p>
          <a:p>
            <a:pPr marL="171450" indent="-171450">
              <a:buFontTx/>
              <a:buChar char="-"/>
            </a:pPr>
            <a:endParaRPr lang="en-AU" baseline="0" dirty="0" smtClean="0"/>
          </a:p>
          <a:p>
            <a:pPr marL="171450" indent="-171450">
              <a:buFontTx/>
              <a:buChar char="-"/>
            </a:pPr>
            <a:r>
              <a:rPr lang="en-AU" baseline="0" dirty="0" smtClean="0"/>
              <a:t>So VU is actually positioning itself to improve the “spaces literacy” as well as the “digital literacy” of our teaching staff over the next few years.  And although some of our spaces should be sealed shut and never used by a human being for anything, we do have a number of new, innovative spaces available – we just need to (a) communicate to staff so they know they exist and (b) </a:t>
            </a:r>
            <a:r>
              <a:rPr lang="en-AU" baseline="0" dirty="0" err="1" smtClean="0"/>
              <a:t>upskill</a:t>
            </a:r>
            <a:r>
              <a:rPr lang="en-AU" baseline="0" dirty="0" smtClean="0"/>
              <a:t> staff so that they can utilise the space to its full potential</a:t>
            </a:r>
          </a:p>
          <a:p>
            <a:pPr marL="171450" indent="-171450">
              <a:buFontTx/>
              <a:buChar char="-"/>
            </a:pPr>
            <a:endParaRPr lang="en-AU" baseline="0" dirty="0" smtClean="0"/>
          </a:p>
          <a:p>
            <a:pPr marL="171450" indent="-171450">
              <a:buFontTx/>
              <a:buChar char="-"/>
            </a:pPr>
            <a:r>
              <a:rPr lang="en-AU" baseline="0" dirty="0" smtClean="0"/>
              <a:t>Very exciting times at VU</a:t>
            </a:r>
            <a:endParaRPr lang="en-AU" dirty="0"/>
          </a:p>
        </p:txBody>
      </p:sp>
      <p:sp>
        <p:nvSpPr>
          <p:cNvPr id="4" name="Slide Number Placeholder 3"/>
          <p:cNvSpPr>
            <a:spLocks noGrp="1"/>
          </p:cNvSpPr>
          <p:nvPr>
            <p:ph type="sldNum" sz="quarter" idx="10"/>
          </p:nvPr>
        </p:nvSpPr>
        <p:spPr/>
        <p:txBody>
          <a:bodyPr/>
          <a:lstStyle/>
          <a:p>
            <a:fld id="{9D04D96C-C963-42F2-B389-2488EAC22E96}" type="slidenum">
              <a:rPr lang="en-AU" smtClean="0"/>
              <a:t>12</a:t>
            </a:fld>
            <a:endParaRPr lang="en-AU"/>
          </a:p>
        </p:txBody>
      </p:sp>
    </p:spTree>
    <p:extLst>
      <p:ext uri="{BB962C8B-B14F-4D97-AF65-F5344CB8AC3E}">
        <p14:creationId xmlns:p14="http://schemas.microsoft.com/office/powerpoint/2010/main" val="347585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99DCCDFE-ECFA-49F0-8E02-0B6600311059}" type="datetimeFigureOut">
              <a:rPr lang="en-AU" smtClean="0"/>
              <a:t>25/03/2013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B6DFF3F-D847-4FB2-BFB0-5347B6E5B885}" type="slidenum">
              <a:rPr lang="en-AU" smtClean="0"/>
              <a:t>‹#›</a:t>
            </a:fld>
            <a:endParaRPr lang="en-AU"/>
          </a:p>
        </p:txBody>
      </p:sp>
    </p:spTree>
    <p:extLst>
      <p:ext uri="{BB962C8B-B14F-4D97-AF65-F5344CB8AC3E}">
        <p14:creationId xmlns:p14="http://schemas.microsoft.com/office/powerpoint/2010/main" val="1992246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9DCCDFE-ECFA-49F0-8E02-0B6600311059}" type="datetimeFigureOut">
              <a:rPr lang="en-AU" smtClean="0"/>
              <a:t>25/03/2013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B6DFF3F-D847-4FB2-BFB0-5347B6E5B885}" type="slidenum">
              <a:rPr lang="en-AU" smtClean="0"/>
              <a:t>‹#›</a:t>
            </a:fld>
            <a:endParaRPr lang="en-AU"/>
          </a:p>
        </p:txBody>
      </p:sp>
    </p:spTree>
    <p:extLst>
      <p:ext uri="{BB962C8B-B14F-4D97-AF65-F5344CB8AC3E}">
        <p14:creationId xmlns:p14="http://schemas.microsoft.com/office/powerpoint/2010/main" val="2937465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9DCCDFE-ECFA-49F0-8E02-0B6600311059}" type="datetimeFigureOut">
              <a:rPr lang="en-AU" smtClean="0"/>
              <a:t>25/03/2013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B6DFF3F-D847-4FB2-BFB0-5347B6E5B885}" type="slidenum">
              <a:rPr lang="en-AU" smtClean="0"/>
              <a:t>‹#›</a:t>
            </a:fld>
            <a:endParaRPr lang="en-AU"/>
          </a:p>
        </p:txBody>
      </p:sp>
    </p:spTree>
    <p:extLst>
      <p:ext uri="{BB962C8B-B14F-4D97-AF65-F5344CB8AC3E}">
        <p14:creationId xmlns:p14="http://schemas.microsoft.com/office/powerpoint/2010/main" val="109976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9DCCDFE-ECFA-49F0-8E02-0B6600311059}" type="datetimeFigureOut">
              <a:rPr lang="en-AU" smtClean="0"/>
              <a:t>25/03/2013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B6DFF3F-D847-4FB2-BFB0-5347B6E5B885}" type="slidenum">
              <a:rPr lang="en-AU" smtClean="0"/>
              <a:t>‹#›</a:t>
            </a:fld>
            <a:endParaRPr lang="en-AU"/>
          </a:p>
        </p:txBody>
      </p:sp>
    </p:spTree>
    <p:extLst>
      <p:ext uri="{BB962C8B-B14F-4D97-AF65-F5344CB8AC3E}">
        <p14:creationId xmlns:p14="http://schemas.microsoft.com/office/powerpoint/2010/main" val="1351275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DCCDFE-ECFA-49F0-8E02-0B6600311059}" type="datetimeFigureOut">
              <a:rPr lang="en-AU" smtClean="0"/>
              <a:t>25/03/2013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B6DFF3F-D847-4FB2-BFB0-5347B6E5B885}" type="slidenum">
              <a:rPr lang="en-AU" smtClean="0"/>
              <a:t>‹#›</a:t>
            </a:fld>
            <a:endParaRPr lang="en-AU"/>
          </a:p>
        </p:txBody>
      </p:sp>
    </p:spTree>
    <p:extLst>
      <p:ext uri="{BB962C8B-B14F-4D97-AF65-F5344CB8AC3E}">
        <p14:creationId xmlns:p14="http://schemas.microsoft.com/office/powerpoint/2010/main" val="207923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9DCCDFE-ECFA-49F0-8E02-0B6600311059}" type="datetimeFigureOut">
              <a:rPr lang="en-AU" smtClean="0"/>
              <a:t>25/03/2013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B6DFF3F-D847-4FB2-BFB0-5347B6E5B885}" type="slidenum">
              <a:rPr lang="en-AU" smtClean="0"/>
              <a:t>‹#›</a:t>
            </a:fld>
            <a:endParaRPr lang="en-AU"/>
          </a:p>
        </p:txBody>
      </p:sp>
    </p:spTree>
    <p:extLst>
      <p:ext uri="{BB962C8B-B14F-4D97-AF65-F5344CB8AC3E}">
        <p14:creationId xmlns:p14="http://schemas.microsoft.com/office/powerpoint/2010/main" val="3377634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9DCCDFE-ECFA-49F0-8E02-0B6600311059}" type="datetimeFigureOut">
              <a:rPr lang="en-AU" smtClean="0"/>
              <a:t>25/03/2013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B6DFF3F-D847-4FB2-BFB0-5347B6E5B885}" type="slidenum">
              <a:rPr lang="en-AU" smtClean="0"/>
              <a:t>‹#›</a:t>
            </a:fld>
            <a:endParaRPr lang="en-AU"/>
          </a:p>
        </p:txBody>
      </p:sp>
    </p:spTree>
    <p:extLst>
      <p:ext uri="{BB962C8B-B14F-4D97-AF65-F5344CB8AC3E}">
        <p14:creationId xmlns:p14="http://schemas.microsoft.com/office/powerpoint/2010/main" val="780199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9DCCDFE-ECFA-49F0-8E02-0B6600311059}" type="datetimeFigureOut">
              <a:rPr lang="en-AU" smtClean="0"/>
              <a:t>25/03/2013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B6DFF3F-D847-4FB2-BFB0-5347B6E5B885}" type="slidenum">
              <a:rPr lang="en-AU" smtClean="0"/>
              <a:t>‹#›</a:t>
            </a:fld>
            <a:endParaRPr lang="en-AU"/>
          </a:p>
        </p:txBody>
      </p:sp>
    </p:spTree>
    <p:extLst>
      <p:ext uri="{BB962C8B-B14F-4D97-AF65-F5344CB8AC3E}">
        <p14:creationId xmlns:p14="http://schemas.microsoft.com/office/powerpoint/2010/main" val="6445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DCCDFE-ECFA-49F0-8E02-0B6600311059}" type="datetimeFigureOut">
              <a:rPr lang="en-AU" smtClean="0"/>
              <a:t>25/03/2013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B6DFF3F-D847-4FB2-BFB0-5347B6E5B885}" type="slidenum">
              <a:rPr lang="en-AU" smtClean="0"/>
              <a:t>‹#›</a:t>
            </a:fld>
            <a:endParaRPr lang="en-AU"/>
          </a:p>
        </p:txBody>
      </p:sp>
    </p:spTree>
    <p:extLst>
      <p:ext uri="{BB962C8B-B14F-4D97-AF65-F5344CB8AC3E}">
        <p14:creationId xmlns:p14="http://schemas.microsoft.com/office/powerpoint/2010/main" val="279916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DCCDFE-ECFA-49F0-8E02-0B6600311059}" type="datetimeFigureOut">
              <a:rPr lang="en-AU" smtClean="0"/>
              <a:t>25/03/2013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B6DFF3F-D847-4FB2-BFB0-5347B6E5B885}" type="slidenum">
              <a:rPr lang="en-AU" smtClean="0"/>
              <a:t>‹#›</a:t>
            </a:fld>
            <a:endParaRPr lang="en-AU"/>
          </a:p>
        </p:txBody>
      </p:sp>
    </p:spTree>
    <p:extLst>
      <p:ext uri="{BB962C8B-B14F-4D97-AF65-F5344CB8AC3E}">
        <p14:creationId xmlns:p14="http://schemas.microsoft.com/office/powerpoint/2010/main" val="2678229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DCCDFE-ECFA-49F0-8E02-0B6600311059}" type="datetimeFigureOut">
              <a:rPr lang="en-AU" smtClean="0"/>
              <a:t>25/03/2013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B6DFF3F-D847-4FB2-BFB0-5347B6E5B885}" type="slidenum">
              <a:rPr lang="en-AU" smtClean="0"/>
              <a:t>‹#›</a:t>
            </a:fld>
            <a:endParaRPr lang="en-AU"/>
          </a:p>
        </p:txBody>
      </p:sp>
    </p:spTree>
    <p:extLst>
      <p:ext uri="{BB962C8B-B14F-4D97-AF65-F5344CB8AC3E}">
        <p14:creationId xmlns:p14="http://schemas.microsoft.com/office/powerpoint/2010/main" val="149497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CCDFE-ECFA-49F0-8E02-0B6600311059}" type="datetimeFigureOut">
              <a:rPr lang="en-AU" smtClean="0"/>
              <a:t>25/03/2013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6DFF3F-D847-4FB2-BFB0-5347B6E5B885}" type="slidenum">
              <a:rPr lang="en-AU" smtClean="0"/>
              <a:t>‹#›</a:t>
            </a:fld>
            <a:endParaRPr lang="en-AU"/>
          </a:p>
        </p:txBody>
      </p:sp>
    </p:spTree>
    <p:extLst>
      <p:ext uri="{BB962C8B-B14F-4D97-AF65-F5344CB8AC3E}">
        <p14:creationId xmlns:p14="http://schemas.microsoft.com/office/powerpoint/2010/main" val="107646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herdsa.org.au/wp-content/uploads/conference/2007/PDF/R/p227.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cil.com.au/documents/stephen-harris_virtual-pedagogical-physical-space.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lisa.germany@vu.edu.a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solidFill>
                  <a:srgbClr val="0099CC"/>
                </a:solidFill>
              </a:rPr>
              <a:t>Redesigning Learning Spaces and the Curriculum</a:t>
            </a:r>
            <a:endParaRPr lang="en-AU" dirty="0">
              <a:solidFill>
                <a:srgbClr val="0099CC"/>
              </a:solidFill>
            </a:endParaRPr>
          </a:p>
        </p:txBody>
      </p:sp>
      <p:sp>
        <p:nvSpPr>
          <p:cNvPr id="3" name="Subtitle 2"/>
          <p:cNvSpPr>
            <a:spLocks noGrp="1"/>
          </p:cNvSpPr>
          <p:nvPr>
            <p:ph type="subTitle" idx="1"/>
          </p:nvPr>
        </p:nvSpPr>
        <p:spPr/>
        <p:txBody>
          <a:bodyPr/>
          <a:lstStyle/>
          <a:p>
            <a:r>
              <a:rPr lang="en-AU" dirty="0" smtClean="0"/>
              <a:t>Dr Lisa Germany</a:t>
            </a:r>
          </a:p>
          <a:p>
            <a:r>
              <a:rPr lang="en-AU" dirty="0" smtClean="0"/>
              <a:t>Associate Director Blended Learning</a:t>
            </a:r>
          </a:p>
          <a:p>
            <a:r>
              <a:rPr lang="en-AU" dirty="0" smtClean="0"/>
              <a:t>Victoria University</a:t>
            </a:r>
            <a:endParaRPr lang="en-A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 y="6309320"/>
            <a:ext cx="1543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3787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99CC"/>
                </a:solidFill>
              </a:rPr>
              <a:t>Changing Practice is Hard</a:t>
            </a:r>
            <a:endParaRPr lang="en-AU" dirty="0">
              <a:solidFill>
                <a:srgbClr val="0099CC"/>
              </a:solidFill>
            </a:endParaRPr>
          </a:p>
        </p:txBody>
      </p:sp>
      <p:sp>
        <p:nvSpPr>
          <p:cNvPr id="3" name="Content Placeholder 2"/>
          <p:cNvSpPr>
            <a:spLocks noGrp="1"/>
          </p:cNvSpPr>
          <p:nvPr>
            <p:ph idx="1"/>
          </p:nvPr>
        </p:nvSpPr>
        <p:spPr/>
        <p:txBody>
          <a:bodyPr/>
          <a:lstStyle/>
          <a:p>
            <a:r>
              <a:rPr lang="en-AU" dirty="0"/>
              <a:t>Few people have the time or inclination to think outside the </a:t>
            </a:r>
            <a:r>
              <a:rPr lang="en-AU" dirty="0" smtClean="0"/>
              <a:t>box</a:t>
            </a:r>
          </a:p>
          <a:p>
            <a:pPr marL="0" indent="0">
              <a:buNone/>
            </a:pPr>
            <a:endParaRPr lang="en-AU" dirty="0"/>
          </a:p>
          <a:p>
            <a:r>
              <a:rPr lang="en-AU" dirty="0" smtClean="0"/>
              <a:t>We start off teaching in the same way we were taught</a:t>
            </a:r>
          </a:p>
          <a:p>
            <a:endParaRPr lang="en-AU" dirty="0" smtClean="0"/>
          </a:p>
          <a:p>
            <a:r>
              <a:rPr lang="en-AU" dirty="0" smtClean="0"/>
              <a:t>We are visual creatures and take our position from visual cues</a:t>
            </a:r>
          </a:p>
          <a:p>
            <a:endParaRPr lang="en-AU" dirty="0" smtClean="0"/>
          </a:p>
          <a:p>
            <a:endParaRPr lang="en-AU"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 y="6324600"/>
            <a:ext cx="1543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61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99CC"/>
                </a:solidFill>
              </a:rPr>
              <a:t>Implications</a:t>
            </a:r>
            <a:endParaRPr lang="en-AU" dirty="0">
              <a:solidFill>
                <a:srgbClr val="0099CC"/>
              </a:solidFill>
            </a:endParaRPr>
          </a:p>
        </p:txBody>
      </p:sp>
      <p:sp>
        <p:nvSpPr>
          <p:cNvPr id="3" name="Content Placeholder 2"/>
          <p:cNvSpPr>
            <a:spLocks noGrp="1"/>
          </p:cNvSpPr>
          <p:nvPr>
            <p:ph idx="1"/>
          </p:nvPr>
        </p:nvSpPr>
        <p:spPr/>
        <p:txBody>
          <a:bodyPr>
            <a:normAutofit/>
          </a:bodyPr>
          <a:lstStyle/>
          <a:p>
            <a:endParaRPr lang="en-AU" dirty="0" smtClean="0"/>
          </a:p>
          <a:p>
            <a:r>
              <a:rPr lang="en-AU" dirty="0" smtClean="0"/>
              <a:t>Exploration of physical space should </a:t>
            </a:r>
            <a:r>
              <a:rPr lang="en-AU" dirty="0"/>
              <a:t>be an integral part of curriculum reform </a:t>
            </a:r>
            <a:r>
              <a:rPr lang="en-AU" dirty="0" smtClean="0"/>
              <a:t>or </a:t>
            </a:r>
            <a:r>
              <a:rPr lang="en-AU" dirty="0"/>
              <a:t>course </a:t>
            </a:r>
            <a:r>
              <a:rPr lang="en-AU" dirty="0" smtClean="0"/>
              <a:t>redesign/redevelopment</a:t>
            </a:r>
          </a:p>
          <a:p>
            <a:endParaRPr lang="en-AU" dirty="0" smtClean="0"/>
          </a:p>
          <a:p>
            <a:r>
              <a:rPr lang="en-AU" dirty="0" smtClean="0"/>
              <a:t>Equally important as the exploration of the </a:t>
            </a:r>
            <a:r>
              <a:rPr lang="en-AU" dirty="0"/>
              <a:t>use of </a:t>
            </a:r>
            <a:r>
              <a:rPr lang="en-AU" dirty="0" smtClean="0"/>
              <a:t>technologies</a:t>
            </a:r>
            <a:endParaRPr lang="en-AU"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24600"/>
            <a:ext cx="1543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9386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99CC"/>
                </a:solidFill>
              </a:rPr>
              <a:t>What we are doing at VU</a:t>
            </a:r>
            <a:endParaRPr lang="en-AU" dirty="0">
              <a:solidFill>
                <a:srgbClr val="0099CC"/>
              </a:solidFill>
            </a:endParaRPr>
          </a:p>
        </p:txBody>
      </p:sp>
      <p:sp>
        <p:nvSpPr>
          <p:cNvPr id="3" name="Content Placeholder 2"/>
          <p:cNvSpPr>
            <a:spLocks noGrp="1"/>
          </p:cNvSpPr>
          <p:nvPr>
            <p:ph idx="1"/>
          </p:nvPr>
        </p:nvSpPr>
        <p:spPr/>
        <p:txBody>
          <a:bodyPr/>
          <a:lstStyle/>
          <a:p>
            <a:endParaRPr lang="en-AU" dirty="0" smtClean="0"/>
          </a:p>
          <a:p>
            <a:r>
              <a:rPr lang="en-AU" dirty="0" smtClean="0"/>
              <a:t>Curriculum Reform with emphasis on Blended Learning</a:t>
            </a:r>
          </a:p>
          <a:p>
            <a:endParaRPr lang="en-AU" dirty="0"/>
          </a:p>
          <a:p>
            <a:r>
              <a:rPr lang="en-AU" dirty="0" smtClean="0"/>
              <a:t>Learning Spaces Recommendation Report</a:t>
            </a:r>
          </a:p>
          <a:p>
            <a:pPr lvl="1"/>
            <a:r>
              <a:rPr lang="en-AU" dirty="0" smtClean="0"/>
              <a:t>Blended Learning Steering Committee</a:t>
            </a:r>
          </a:p>
          <a:p>
            <a:pPr lvl="1"/>
            <a:r>
              <a:rPr lang="en-AU" dirty="0" smtClean="0"/>
              <a:t>Senior Leadership Team (incl. VC)</a:t>
            </a:r>
            <a:endParaRPr lang="en-AU"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 y="6329916"/>
            <a:ext cx="1543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096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Users\e5102991\AppData\Local\Temp\enhtmlclip\Ima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7385"/>
            <a:ext cx="9180512" cy="66476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1520" y="5013176"/>
            <a:ext cx="8316416"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7236296" y="2708920"/>
            <a:ext cx="1331640" cy="223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5652120" y="2852936"/>
            <a:ext cx="1331640" cy="223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3830979" y="2852936"/>
            <a:ext cx="1445530" cy="223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2267744" y="2996952"/>
            <a:ext cx="1331640" cy="223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539552" y="3186367"/>
            <a:ext cx="1584176" cy="223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p:cNvSpPr/>
          <p:nvPr/>
        </p:nvSpPr>
        <p:spPr>
          <a:xfrm>
            <a:off x="251520" y="5832648"/>
            <a:ext cx="2160240"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6324600"/>
            <a:ext cx="1543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0885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Users\e5102991\AppData\Local\Temp\enhtmlclip\Ima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7385"/>
            <a:ext cx="9180512" cy="66476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236296" y="2708920"/>
            <a:ext cx="1331640" cy="223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5652120" y="2852936"/>
            <a:ext cx="1331640" cy="223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p:cNvSpPr/>
          <p:nvPr/>
        </p:nvSpPr>
        <p:spPr>
          <a:xfrm>
            <a:off x="251520" y="5832648"/>
            <a:ext cx="2160240"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6324600"/>
            <a:ext cx="1543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421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99CC"/>
                </a:solidFill>
              </a:rPr>
              <a:t>Have you considered…..</a:t>
            </a:r>
            <a:endParaRPr lang="en-AU" dirty="0">
              <a:solidFill>
                <a:srgbClr val="0099CC"/>
              </a:solidFill>
            </a:endParaRPr>
          </a:p>
        </p:txBody>
      </p:sp>
      <p:sp>
        <p:nvSpPr>
          <p:cNvPr id="3" name="Content Placeholder 2"/>
          <p:cNvSpPr>
            <a:spLocks noGrp="1"/>
          </p:cNvSpPr>
          <p:nvPr>
            <p:ph idx="1"/>
          </p:nvPr>
        </p:nvSpPr>
        <p:spPr/>
        <p:txBody>
          <a:bodyPr/>
          <a:lstStyle/>
          <a:p>
            <a:r>
              <a:rPr lang="en-AU" dirty="0" smtClean="0"/>
              <a:t>Shape of table</a:t>
            </a:r>
          </a:p>
          <a:p>
            <a:r>
              <a:rPr lang="en-AU" dirty="0" smtClean="0"/>
              <a:t># students/table</a:t>
            </a:r>
            <a:endParaRPr lang="en-AU" dirty="0"/>
          </a:p>
        </p:txBody>
      </p:sp>
      <p:sp>
        <p:nvSpPr>
          <p:cNvPr id="4" name="Rectangle 3"/>
          <p:cNvSpPr/>
          <p:nvPr/>
        </p:nvSpPr>
        <p:spPr>
          <a:xfrm>
            <a:off x="1691680" y="3284984"/>
            <a:ext cx="2304256" cy="129614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p:cNvSpPr/>
          <p:nvPr/>
        </p:nvSpPr>
        <p:spPr>
          <a:xfrm>
            <a:off x="4790945" y="2132856"/>
            <a:ext cx="1656184" cy="151216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p:cNvSpPr/>
          <p:nvPr/>
        </p:nvSpPr>
        <p:spPr>
          <a:xfrm>
            <a:off x="755576" y="4955321"/>
            <a:ext cx="2448272" cy="115212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Isosceles Triangle 6"/>
          <p:cNvSpPr/>
          <p:nvPr/>
        </p:nvSpPr>
        <p:spPr>
          <a:xfrm>
            <a:off x="6660232" y="3284984"/>
            <a:ext cx="1584176" cy="1670337"/>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4283968" y="4667289"/>
            <a:ext cx="1872208" cy="172819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24600"/>
            <a:ext cx="1543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0372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e5102991\AppData\Local\Temp\enhtmlclip\Evernote Camera Roll 20130321 0827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705372"/>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AU" dirty="0"/>
              <a:t>Style of </a:t>
            </a:r>
            <a:r>
              <a:rPr lang="en-AU" dirty="0" smtClean="0"/>
              <a:t>furniture</a:t>
            </a:r>
            <a:endParaRPr lang="en-AU"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24600"/>
            <a:ext cx="1543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1" name="Picture 1" descr="C:\Users\e5102991\AppData\Local\Temp\enhtmlclip\Evernote Camera Roll 20130321 0825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276872"/>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descr="C:\Users\e5102991\AppData\Local\Temp\enhtmlclip\Evernote Camera Roll 20130321 08342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4919" y="3289800"/>
            <a:ext cx="4338017" cy="330150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C:\Users\e5102991\AppData\Local\Temp\enhtmlclip\Evernote Camera Roll 20130321 08345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3899936"/>
            <a:ext cx="2971800" cy="2081228"/>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Knoll Spark Side Chai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3481" y="716568"/>
            <a:ext cx="3870519" cy="31206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AU" dirty="0" smtClean="0">
                <a:solidFill>
                  <a:srgbClr val="0099CC"/>
                </a:solidFill>
              </a:rPr>
              <a:t>Have you considered…..</a:t>
            </a:r>
            <a:endParaRPr lang="en-AU" dirty="0">
              <a:solidFill>
                <a:srgbClr val="0099CC"/>
              </a:solidFill>
            </a:endParaRPr>
          </a:p>
        </p:txBody>
      </p:sp>
    </p:spTree>
    <p:extLst>
      <p:ext uri="{BB962C8B-B14F-4D97-AF65-F5344CB8AC3E}">
        <p14:creationId xmlns:p14="http://schemas.microsoft.com/office/powerpoint/2010/main" val="1229253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99CC"/>
                </a:solidFill>
              </a:rPr>
              <a:t>Have you considered…..</a:t>
            </a:r>
            <a:endParaRPr lang="en-AU" dirty="0">
              <a:solidFill>
                <a:srgbClr val="0099CC"/>
              </a:solidFill>
            </a:endParaRPr>
          </a:p>
        </p:txBody>
      </p:sp>
      <p:pic>
        <p:nvPicPr>
          <p:cNvPr id="3075" name="Picture 3" descr="C:\Users\e5102991\Desktop\color_palet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7084" y="1268760"/>
            <a:ext cx="6591300" cy="5381625"/>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24600"/>
            <a:ext cx="1543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6362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99CC"/>
                </a:solidFill>
              </a:rPr>
              <a:t>Have you considered…..</a:t>
            </a:r>
            <a:endParaRPr lang="en-AU" dirty="0">
              <a:solidFill>
                <a:srgbClr val="0099CC"/>
              </a:solidFill>
            </a:endParaRPr>
          </a:p>
        </p:txBody>
      </p:sp>
      <p:sp>
        <p:nvSpPr>
          <p:cNvPr id="3" name="Content Placeholder 2"/>
          <p:cNvSpPr>
            <a:spLocks noGrp="1"/>
          </p:cNvSpPr>
          <p:nvPr>
            <p:ph idx="1"/>
          </p:nvPr>
        </p:nvSpPr>
        <p:spPr/>
        <p:txBody>
          <a:bodyPr/>
          <a:lstStyle/>
          <a:p>
            <a:r>
              <a:rPr lang="en-AU" dirty="0" smtClean="0"/>
              <a:t>Textures</a:t>
            </a:r>
            <a:endParaRPr lang="en-AU" dirty="0"/>
          </a:p>
        </p:txBody>
      </p:sp>
      <p:pic>
        <p:nvPicPr>
          <p:cNvPr id="4098" name="Picture 2" descr="C:\Users\e5102991\Desktop\738px-6-x6-_porcelain_floor_ti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002631"/>
            <a:ext cx="2664297" cy="216609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e5102991\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4488726"/>
            <a:ext cx="2951934" cy="1964378"/>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e5102991\Desktop\images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155679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e5102991\Desktop\images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8989" y="1844824"/>
            <a:ext cx="3143354" cy="2354481"/>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329916"/>
            <a:ext cx="1543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7674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99CC"/>
                </a:solidFill>
              </a:rPr>
              <a:t>Have you considered…..</a:t>
            </a:r>
            <a:endParaRPr lang="en-AU" dirty="0">
              <a:solidFill>
                <a:srgbClr val="0099CC"/>
              </a:solidFill>
            </a:endParaRPr>
          </a:p>
        </p:txBody>
      </p:sp>
      <p:sp>
        <p:nvSpPr>
          <p:cNvPr id="3" name="Content Placeholder 2"/>
          <p:cNvSpPr>
            <a:spLocks noGrp="1"/>
          </p:cNvSpPr>
          <p:nvPr>
            <p:ph idx="1"/>
          </p:nvPr>
        </p:nvSpPr>
        <p:spPr/>
        <p:txBody>
          <a:bodyPr/>
          <a:lstStyle/>
          <a:p>
            <a:endParaRPr lang="en-AU" dirty="0" smtClean="0"/>
          </a:p>
          <a:p>
            <a:r>
              <a:rPr lang="en-AU" dirty="0" smtClean="0"/>
              <a:t>Flexibility</a:t>
            </a:r>
          </a:p>
          <a:p>
            <a:endParaRPr lang="en-AU" dirty="0"/>
          </a:p>
          <a:p>
            <a:r>
              <a:rPr lang="en-AU" dirty="0" smtClean="0"/>
              <a:t>Zoning</a:t>
            </a:r>
          </a:p>
          <a:p>
            <a:endParaRPr lang="en-AU" dirty="0" smtClean="0"/>
          </a:p>
          <a:p>
            <a:r>
              <a:rPr lang="en-AU" dirty="0" smtClean="0"/>
              <a:t>Storage</a:t>
            </a:r>
          </a:p>
          <a:p>
            <a:endParaRPr lang="en-AU"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29916"/>
            <a:ext cx="1543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5" name="Picture 1" descr="C:\Users\e5102991\AppData\Local\Temp\enhtmlclip\Evernote Camera Roll 20130321 08225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1484784"/>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C:\Users\e5102991\AppData\Local\Temp\enhtmlclip\Evernote Camera Roll 20130321 0842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3752215"/>
            <a:ext cx="3209156" cy="225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939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715" y="1268760"/>
            <a:ext cx="7310685"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5076056" y="4653136"/>
            <a:ext cx="2376264" cy="792088"/>
          </a:xfrm>
          <a:prstGeom prst="ellipse">
            <a:avLst/>
          </a:prstGeom>
          <a:noFill/>
          <a:ln>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AU" dirty="0" smtClean="0">
                <a:solidFill>
                  <a:srgbClr val="0099CC"/>
                </a:solidFill>
              </a:rPr>
              <a:t>Curriculum</a:t>
            </a:r>
            <a:endParaRPr lang="en-AU" dirty="0">
              <a:solidFill>
                <a:srgbClr val="0099CC"/>
              </a:solidFill>
            </a:endParaRPr>
          </a:p>
        </p:txBody>
      </p:sp>
      <p:sp>
        <p:nvSpPr>
          <p:cNvPr id="4" name="TextBox 3"/>
          <p:cNvSpPr txBox="1"/>
          <p:nvPr/>
        </p:nvSpPr>
        <p:spPr>
          <a:xfrm>
            <a:off x="4180904" y="6165304"/>
            <a:ext cx="4942379" cy="769441"/>
          </a:xfrm>
          <a:prstGeom prst="rect">
            <a:avLst/>
          </a:prstGeom>
          <a:noFill/>
        </p:spPr>
        <p:txBody>
          <a:bodyPr wrap="none" rtlCol="0">
            <a:spAutoFit/>
          </a:bodyPr>
          <a:lstStyle/>
          <a:p>
            <a:r>
              <a:rPr lang="en-AU" sz="1100" dirty="0" smtClean="0"/>
              <a:t>“Curriculum </a:t>
            </a:r>
            <a:r>
              <a:rPr lang="en-AU" sz="1100" dirty="0"/>
              <a:t>in higher education in Australia – Hello</a:t>
            </a:r>
            <a:r>
              <a:rPr lang="en-AU" sz="1100" dirty="0" smtClean="0"/>
              <a:t>?”</a:t>
            </a:r>
            <a:br>
              <a:rPr lang="en-AU" sz="1100" dirty="0" smtClean="0"/>
            </a:br>
            <a:r>
              <a:rPr lang="en-AU" sz="1100" dirty="0"/>
              <a:t>Owen Hicks</a:t>
            </a:r>
            <a:endParaRPr lang="en-AU" sz="1100" dirty="0" smtClean="0"/>
          </a:p>
          <a:p>
            <a:r>
              <a:rPr lang="en-AU" sz="1100" dirty="0">
                <a:hlinkClick r:id="rId4"/>
              </a:rPr>
              <a:t>http://www.herdsa.org.au/wp-content/uploads/conference/2007/PDF/R/p227.pdf</a:t>
            </a:r>
            <a:endParaRPr lang="en-AU" sz="1100" dirty="0" smtClean="0"/>
          </a:p>
          <a:p>
            <a:endParaRPr lang="en-AU" sz="1100"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4" y="6309320"/>
            <a:ext cx="1543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18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Users\e5102991\AppData\Local\Temp\enhtmlclip\Ima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7385"/>
            <a:ext cx="9180512" cy="66476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1520" y="5832648"/>
            <a:ext cx="2160240"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6324600"/>
            <a:ext cx="1543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495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e5102991\AppData\Local\Temp\enhtmlclip\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44624"/>
            <a:ext cx="5810250" cy="65722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23928" y="2060848"/>
            <a:ext cx="432048" cy="216024"/>
          </a:xfrm>
          <a:prstGeom prst="rect">
            <a:avLst/>
          </a:prstGeom>
          <a:solidFill>
            <a:srgbClr val="5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6324493" y="2060848"/>
            <a:ext cx="432048" cy="216024"/>
          </a:xfrm>
          <a:prstGeom prst="rect">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3923928" y="3933056"/>
            <a:ext cx="432048" cy="216024"/>
          </a:xfrm>
          <a:prstGeom prst="rect">
            <a:avLst/>
          </a:prstGeom>
          <a:solidFill>
            <a:srgbClr val="5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6323183" y="3933056"/>
            <a:ext cx="432048" cy="216024"/>
          </a:xfrm>
          <a:prstGeom prst="rect">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3923928" y="5877272"/>
            <a:ext cx="432048" cy="216024"/>
          </a:xfrm>
          <a:prstGeom prst="rect">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6323183" y="5877272"/>
            <a:ext cx="432048" cy="216024"/>
          </a:xfrm>
          <a:prstGeom prst="rect">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3923928" y="6498485"/>
            <a:ext cx="4834978" cy="530915"/>
          </a:xfrm>
          <a:prstGeom prst="rect">
            <a:avLst/>
          </a:prstGeom>
          <a:noFill/>
        </p:spPr>
        <p:txBody>
          <a:bodyPr wrap="none" rtlCol="0">
            <a:spAutoFit/>
          </a:bodyPr>
          <a:lstStyle/>
          <a:p>
            <a:r>
              <a:rPr lang="en-AU" sz="1050" dirty="0">
                <a:hlinkClick r:id="rId4"/>
              </a:rPr>
              <a:t>http://scil.com.au/documents/stephen-harris_virtual-pedagogical-physical-space.pdf</a:t>
            </a:r>
            <a:endParaRPr lang="en-AU" sz="1050" dirty="0"/>
          </a:p>
          <a:p>
            <a:endParaRPr lang="en-AU" dirty="0"/>
          </a:p>
        </p:txBody>
      </p:sp>
      <p:pic>
        <p:nvPicPr>
          <p:cNvPr id="1945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24600"/>
            <a:ext cx="1543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994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Users\e5102991\AppData\Local\Temp\enhtmlclip\clha4nlf.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827" y="1036141"/>
            <a:ext cx="4524421" cy="48411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24600"/>
            <a:ext cx="1543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37494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99CC"/>
                </a:solidFill>
              </a:rPr>
              <a:t>Further information</a:t>
            </a:r>
            <a:endParaRPr lang="en-AU" dirty="0">
              <a:solidFill>
                <a:srgbClr val="0099CC"/>
              </a:solidFill>
            </a:endParaRPr>
          </a:p>
        </p:txBody>
      </p:sp>
      <p:sp>
        <p:nvSpPr>
          <p:cNvPr id="3" name="Content Placeholder 2"/>
          <p:cNvSpPr>
            <a:spLocks noGrp="1"/>
          </p:cNvSpPr>
          <p:nvPr>
            <p:ph idx="1"/>
          </p:nvPr>
        </p:nvSpPr>
        <p:spPr>
          <a:xfrm>
            <a:off x="1475656" y="1600200"/>
            <a:ext cx="6563072" cy="4525963"/>
          </a:xfrm>
        </p:spPr>
        <p:txBody>
          <a:bodyPr/>
          <a:lstStyle/>
          <a:p>
            <a:pPr marL="0" indent="0">
              <a:buNone/>
            </a:pPr>
            <a:endParaRPr lang="en-AU" dirty="0" smtClean="0"/>
          </a:p>
          <a:p>
            <a:pPr marL="0" indent="0">
              <a:buNone/>
            </a:pPr>
            <a:r>
              <a:rPr lang="en-AU" dirty="0" smtClean="0"/>
              <a:t>Lisa Germany</a:t>
            </a:r>
          </a:p>
          <a:p>
            <a:pPr marL="0" indent="0">
              <a:buNone/>
            </a:pPr>
            <a:r>
              <a:rPr lang="en-AU" dirty="0" smtClean="0"/>
              <a:t>Associate Director Blended Learning</a:t>
            </a:r>
          </a:p>
          <a:p>
            <a:pPr marL="0" indent="0">
              <a:buNone/>
            </a:pPr>
            <a:r>
              <a:rPr lang="en-AU" dirty="0" smtClean="0"/>
              <a:t>Victoria University</a:t>
            </a:r>
          </a:p>
          <a:p>
            <a:pPr marL="0" indent="0">
              <a:buNone/>
            </a:pPr>
            <a:r>
              <a:rPr lang="en-AU" dirty="0">
                <a:hlinkClick r:id="rId2"/>
              </a:rPr>
              <a:t>l</a:t>
            </a:r>
            <a:r>
              <a:rPr lang="en-AU" dirty="0" smtClean="0">
                <a:hlinkClick r:id="rId2"/>
              </a:rPr>
              <a:t>isa.germany@vu.edu.au</a:t>
            </a:r>
            <a:endParaRPr lang="en-AU" dirty="0" smtClean="0"/>
          </a:p>
          <a:p>
            <a:pPr marL="0" indent="0">
              <a:buNone/>
            </a:pPr>
            <a:r>
              <a:rPr lang="en-AU" dirty="0" smtClean="0"/>
              <a:t>(03) 9919 4079</a:t>
            </a:r>
            <a:endParaRPr lang="en-AU"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24600"/>
            <a:ext cx="1543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8836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99CC"/>
                </a:solidFill>
              </a:rPr>
              <a:t>Scenario</a:t>
            </a:r>
            <a:endParaRPr lang="en-AU" dirty="0">
              <a:solidFill>
                <a:srgbClr val="0099CC"/>
              </a:solidFill>
            </a:endParaRPr>
          </a:p>
        </p:txBody>
      </p:sp>
      <p:sp>
        <p:nvSpPr>
          <p:cNvPr id="3" name="Content Placeholder 2"/>
          <p:cNvSpPr>
            <a:spLocks noGrp="1"/>
          </p:cNvSpPr>
          <p:nvPr>
            <p:ph idx="1"/>
          </p:nvPr>
        </p:nvSpPr>
        <p:spPr/>
        <p:txBody>
          <a:bodyPr/>
          <a:lstStyle/>
          <a:p>
            <a:pPr marL="0" indent="0">
              <a:buNone/>
            </a:pPr>
            <a:endParaRPr lang="en-AU" dirty="0" smtClean="0"/>
          </a:p>
          <a:p>
            <a:pPr marL="0" indent="0">
              <a:buNone/>
            </a:pPr>
            <a:endParaRPr lang="en-AU" dirty="0"/>
          </a:p>
          <a:p>
            <a:pPr marL="0" indent="0">
              <a:buNone/>
            </a:pPr>
            <a:r>
              <a:rPr lang="en-AU" dirty="0" smtClean="0"/>
              <a:t>You have just </a:t>
            </a:r>
            <a:r>
              <a:rPr lang="en-AU" dirty="0"/>
              <a:t>walked into this </a:t>
            </a:r>
            <a:r>
              <a:rPr lang="en-AU" dirty="0" smtClean="0"/>
              <a:t>space.  What </a:t>
            </a:r>
            <a:r>
              <a:rPr lang="en-AU" dirty="0"/>
              <a:t>is your initial </a:t>
            </a:r>
            <a:r>
              <a:rPr lang="en-AU" dirty="0" smtClean="0"/>
              <a:t>instinct about </a:t>
            </a:r>
            <a:r>
              <a:rPr lang="en-AU" dirty="0"/>
              <a:t>the </a:t>
            </a:r>
            <a:r>
              <a:rPr lang="en-AU" dirty="0" smtClean="0"/>
              <a:t>type </a:t>
            </a:r>
            <a:r>
              <a:rPr lang="en-AU" dirty="0"/>
              <a:t>of </a:t>
            </a:r>
            <a:r>
              <a:rPr lang="en-AU" dirty="0" smtClean="0"/>
              <a:t>activities that </a:t>
            </a:r>
            <a:r>
              <a:rPr lang="en-AU" dirty="0"/>
              <a:t>should take place here?</a:t>
            </a:r>
          </a:p>
          <a:p>
            <a:endParaRPr lang="en-AU" dirty="0"/>
          </a:p>
        </p:txBody>
      </p:sp>
    </p:spTree>
    <p:extLst>
      <p:ext uri="{BB962C8B-B14F-4D97-AF65-F5344CB8AC3E}">
        <p14:creationId xmlns:p14="http://schemas.microsoft.com/office/powerpoint/2010/main" val="4083204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AppData\Local\Temp\372kc1fn.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49119"/>
            <a:ext cx="8234967" cy="617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368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47253"/>
            <a:ext cx="8229600" cy="4525963"/>
          </a:xfrm>
        </p:spPr>
        <p:txBody>
          <a:bodyPr/>
          <a:lstStyle/>
          <a:p>
            <a:r>
              <a:rPr lang="en-AU" dirty="0" smtClean="0"/>
              <a:t>Most effective way for students to learn?</a:t>
            </a:r>
          </a:p>
          <a:p>
            <a:r>
              <a:rPr lang="en-AU" dirty="0" smtClean="0"/>
              <a:t>Fraction of spaces like this?</a:t>
            </a:r>
          </a:p>
          <a:p>
            <a:pPr marL="0" indent="0">
              <a:buNone/>
            </a:pPr>
            <a:endParaRPr lang="en-AU"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 y="6324600"/>
            <a:ext cx="1543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User\AppData\Local\Temp\372kc1fn.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650" y="2204864"/>
            <a:ext cx="5426654" cy="4069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462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08" y="476672"/>
            <a:ext cx="8761072" cy="5924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300192" y="6412686"/>
            <a:ext cx="2470741" cy="369332"/>
          </a:xfrm>
          <a:prstGeom prst="rect">
            <a:avLst/>
          </a:prstGeom>
          <a:noFill/>
        </p:spPr>
        <p:txBody>
          <a:bodyPr wrap="none" rtlCol="0">
            <a:spAutoFit/>
          </a:bodyPr>
          <a:lstStyle/>
          <a:p>
            <a:r>
              <a:rPr lang="en-AU" dirty="0" smtClean="0"/>
              <a:t>University of Melbourne</a:t>
            </a:r>
            <a:endParaRPr lang="en-AU" dirty="0"/>
          </a:p>
        </p:txBody>
      </p:sp>
    </p:spTree>
    <p:extLst>
      <p:ext uri="{BB962C8B-B14F-4D97-AF65-F5344CB8AC3E}">
        <p14:creationId xmlns:p14="http://schemas.microsoft.com/office/powerpoint/2010/main" val="3105931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47253"/>
            <a:ext cx="8229600" cy="4525963"/>
          </a:xfrm>
        </p:spPr>
        <p:txBody>
          <a:bodyPr/>
          <a:lstStyle/>
          <a:p>
            <a:r>
              <a:rPr lang="en-AU" dirty="0"/>
              <a:t>Most effective way for students to </a:t>
            </a:r>
            <a:r>
              <a:rPr lang="en-AU" dirty="0" smtClean="0"/>
              <a:t>learn?</a:t>
            </a:r>
          </a:p>
          <a:p>
            <a:r>
              <a:rPr lang="en-AU" dirty="0" smtClean="0"/>
              <a:t>Fraction of spaces like this?</a:t>
            </a:r>
          </a:p>
          <a:p>
            <a:pPr marL="0" indent="0">
              <a:buNone/>
            </a:pPr>
            <a:endParaRPr lang="en-A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204864"/>
            <a:ext cx="5904656" cy="399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 y="6324600"/>
            <a:ext cx="1543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7827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AppData\Local\Temp\wk52oyb4.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 y="1196752"/>
            <a:ext cx="9138430" cy="47525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02289" y="6228020"/>
            <a:ext cx="1874167" cy="369332"/>
          </a:xfrm>
          <a:prstGeom prst="rect">
            <a:avLst/>
          </a:prstGeom>
          <a:noFill/>
        </p:spPr>
        <p:txBody>
          <a:bodyPr wrap="none" rtlCol="0">
            <a:spAutoFit/>
          </a:bodyPr>
          <a:lstStyle/>
          <a:p>
            <a:r>
              <a:rPr lang="en-AU" dirty="0" smtClean="0"/>
              <a:t>University of Iowa</a:t>
            </a:r>
            <a:endParaRPr lang="en-AU" dirty="0"/>
          </a:p>
        </p:txBody>
      </p:sp>
    </p:spTree>
    <p:extLst>
      <p:ext uri="{BB962C8B-B14F-4D97-AF65-F5344CB8AC3E}">
        <p14:creationId xmlns:p14="http://schemas.microsoft.com/office/powerpoint/2010/main" val="3428798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47253"/>
            <a:ext cx="8229600" cy="4525963"/>
          </a:xfrm>
        </p:spPr>
        <p:txBody>
          <a:bodyPr/>
          <a:lstStyle/>
          <a:p>
            <a:r>
              <a:rPr lang="en-AU" dirty="0"/>
              <a:t>Most effective way for students to learn</a:t>
            </a:r>
            <a:r>
              <a:rPr lang="en-AU" dirty="0" smtClean="0"/>
              <a:t>?</a:t>
            </a:r>
          </a:p>
          <a:p>
            <a:r>
              <a:rPr lang="en-AU" dirty="0" smtClean="0"/>
              <a:t>Fraction of spaces like this?</a:t>
            </a:r>
          </a:p>
          <a:p>
            <a:pPr marL="0" indent="0">
              <a:buNone/>
            </a:pPr>
            <a:endParaRPr lang="en-AU" dirty="0"/>
          </a:p>
        </p:txBody>
      </p:sp>
      <p:pic>
        <p:nvPicPr>
          <p:cNvPr id="4" name="Picture 2" descr="C:\Users\User\AppData\Local\Temp\wk52oyb4.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76872"/>
            <a:ext cx="7446750" cy="38727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 y="6324600"/>
            <a:ext cx="1543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0579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1832</TotalTime>
  <Words>1970</Words>
  <Application>Microsoft Office PowerPoint</Application>
  <PresentationFormat>On-screen Show (4:3)</PresentationFormat>
  <Paragraphs>222</Paragraphs>
  <Slides>23</Slides>
  <Notes>18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Redesigning Learning Spaces and the Curriculum</vt:lpstr>
      <vt:lpstr>Curriculum</vt:lpstr>
      <vt:lpstr>Scenario</vt:lpstr>
      <vt:lpstr>PowerPoint Presentation</vt:lpstr>
      <vt:lpstr>PowerPoint Presentation</vt:lpstr>
      <vt:lpstr>PowerPoint Presentation</vt:lpstr>
      <vt:lpstr>PowerPoint Presentation</vt:lpstr>
      <vt:lpstr>PowerPoint Presentation</vt:lpstr>
      <vt:lpstr>PowerPoint Presentation</vt:lpstr>
      <vt:lpstr>Changing Practice is Hard</vt:lpstr>
      <vt:lpstr>Implications</vt:lpstr>
      <vt:lpstr>What we are doing at VU</vt:lpstr>
      <vt:lpstr>PowerPoint Presentation</vt:lpstr>
      <vt:lpstr>PowerPoint Presentation</vt:lpstr>
      <vt:lpstr>Have you considered…..</vt:lpstr>
      <vt:lpstr>Have you considered…..</vt:lpstr>
      <vt:lpstr>Have you considered…..</vt:lpstr>
      <vt:lpstr>Have you considered…..</vt:lpstr>
      <vt:lpstr>Have you considered…..</vt:lpstr>
      <vt:lpstr>PowerPoint Presentation</vt:lpstr>
      <vt:lpstr>PowerPoint Presentation</vt:lpstr>
      <vt:lpstr>PowerPoint Presentation</vt:lpstr>
      <vt:lpstr>Further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Redesigning Learning Spaces and the Curriculum</dc:title>
  <dc:creator>LGermany</dc:creator>
  <cp:lastModifiedBy>s421887</cp:lastModifiedBy>
  <cp:revision>153</cp:revision>
  <dcterms:created xsi:type="dcterms:W3CDTF">2013-03-19T11:50:49Z</dcterms:created>
  <dcterms:modified xsi:type="dcterms:W3CDTF">2013-03-24T22:29:21Z</dcterms:modified>
</cp:coreProperties>
</file>