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92" r:id="rId2"/>
    <p:sldId id="399" r:id="rId3"/>
    <p:sldId id="400" r:id="rId4"/>
    <p:sldId id="383" r:id="rId5"/>
    <p:sldId id="395" r:id="rId6"/>
    <p:sldId id="288" r:id="rId7"/>
    <p:sldId id="380" r:id="rId8"/>
    <p:sldId id="344" r:id="rId9"/>
    <p:sldId id="323" r:id="rId10"/>
    <p:sldId id="315" r:id="rId11"/>
    <p:sldId id="310" r:id="rId12"/>
    <p:sldId id="336" r:id="rId13"/>
    <p:sldId id="382" r:id="rId14"/>
    <p:sldId id="387" r:id="rId15"/>
    <p:sldId id="386" r:id="rId16"/>
    <p:sldId id="308" r:id="rId17"/>
    <p:sldId id="287" r:id="rId18"/>
    <p:sldId id="337" r:id="rId19"/>
    <p:sldId id="285" r:id="rId20"/>
    <p:sldId id="294" r:id="rId21"/>
    <p:sldId id="397" r:id="rId22"/>
    <p:sldId id="390" r:id="rId23"/>
    <p:sldId id="393" r:id="rId24"/>
    <p:sldId id="388" r:id="rId25"/>
    <p:sldId id="394" r:id="rId26"/>
    <p:sldId id="389" r:id="rId27"/>
    <p:sldId id="384" r:id="rId28"/>
    <p:sldId id="385" r:id="rId29"/>
    <p:sldId id="391" r:id="rId30"/>
    <p:sldId id="312" r:id="rId31"/>
    <p:sldId id="396" r:id="rId32"/>
    <p:sldId id="307" r:id="rId33"/>
    <p:sldId id="286" r:id="rId34"/>
    <p:sldId id="303" r:id="rId35"/>
    <p:sldId id="346" r:id="rId36"/>
    <p:sldId id="348" r:id="rId37"/>
    <p:sldId id="350" r:id="rId38"/>
    <p:sldId id="289" r:id="rId39"/>
    <p:sldId id="379" r:id="rId40"/>
    <p:sldId id="398" r:id="rId41"/>
    <p:sldId id="372" r:id="rId42"/>
    <p:sldId id="370" r:id="rId43"/>
    <p:sldId id="352" r:id="rId44"/>
    <p:sldId id="374" r:id="rId45"/>
    <p:sldId id="375" r:id="rId46"/>
    <p:sldId id="378" r:id="rId47"/>
    <p:sldId id="37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 Varsamakis" initials="EV"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4472C4"/>
    <a:srgbClr val="595454"/>
    <a:srgbClr val="423F3F"/>
    <a:srgbClr val="3E3B3B"/>
    <a:srgbClr val="46A461"/>
    <a:srgbClr val="F87720"/>
    <a:srgbClr val="21AFE5"/>
    <a:srgbClr val="007B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85"/>
    <p:restoredTop sz="89252" autoAdjust="0"/>
  </p:normalViewPr>
  <p:slideViewPr>
    <p:cSldViewPr snapToGrid="0" snapToObjects="1">
      <p:cViewPr>
        <p:scale>
          <a:sx n="50" d="100"/>
          <a:sy n="50" d="100"/>
        </p:scale>
        <p:origin x="120" y="1160"/>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Users/e5031313/Downloads/Grade%20Distribution%20Unit-1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ar/folders/nc/plmkbg7d4fs95wg48g06rlg8nktfk9/T/com.microsoft.Outlook/Outlook%20Temp/FYC_2017_2018_COMPARE_20181212_01%5b2%5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958564814815"/>
          <c:y val="0.25734706192954698"/>
          <c:w val="0.87124513888888899"/>
          <c:h val="0.56426717960322803"/>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E017-984A-88D5-07236BB5DF77}"/>
              </c:ext>
            </c:extLst>
          </c:dPt>
          <c:dPt>
            <c:idx val="2"/>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E017-984A-88D5-07236BB5DF77}"/>
              </c:ext>
            </c:extLst>
          </c:dPt>
          <c:dPt>
            <c:idx val="4"/>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E017-984A-88D5-07236BB5DF7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'FYM Pass Rates'!$K$6:$N$7</c:f>
              <c:multiLvlStrCache>
                <c:ptCount val="4"/>
                <c:lvl>
                  <c:pt idx="0">
                    <c:v>2017</c:v>
                  </c:pt>
                  <c:pt idx="1">
                    <c:v>2018</c:v>
                  </c:pt>
                  <c:pt idx="2">
                    <c:v>2017</c:v>
                  </c:pt>
                  <c:pt idx="3">
                    <c:v>2018</c:v>
                  </c:pt>
                </c:lvl>
                <c:lvl>
                  <c:pt idx="0">
                    <c:v>Commencing Students</c:v>
                  </c:pt>
                  <c:pt idx="2">
                    <c:v>Total Students</c:v>
                  </c:pt>
                </c:lvl>
              </c:multiLvlStrCache>
            </c:multiLvlStrRef>
          </c:cat>
          <c:val>
            <c:numRef>
              <c:f>'FYM Pass Rates'!$K$8:$N$8</c:f>
              <c:numCache>
                <c:formatCode>0.0%</c:formatCode>
                <c:ptCount val="4"/>
                <c:pt idx="0">
                  <c:v>0.760155378321418</c:v>
                </c:pt>
                <c:pt idx="1">
                  <c:v>0.83913992117117098</c:v>
                </c:pt>
                <c:pt idx="2">
                  <c:v>0.74199999999999999</c:v>
                </c:pt>
                <c:pt idx="3">
                  <c:v>0.84899999999999998</c:v>
                </c:pt>
              </c:numCache>
            </c:numRef>
          </c:val>
          <c:extLst>
            <c:ext xmlns:c16="http://schemas.microsoft.com/office/drawing/2014/chart" uri="{C3380CC4-5D6E-409C-BE32-E72D297353CC}">
              <c16:uniqueId val="{00000006-E017-984A-88D5-07236BB5DF77}"/>
            </c:ext>
          </c:extLst>
        </c:ser>
        <c:dLbls>
          <c:showLegendKey val="0"/>
          <c:showVal val="0"/>
          <c:showCatName val="0"/>
          <c:showSerName val="0"/>
          <c:showPercent val="0"/>
          <c:showBubbleSize val="0"/>
        </c:dLbls>
        <c:gapWidth val="100"/>
        <c:overlap val="-24"/>
        <c:axId val="-2133690544"/>
        <c:axId val="-2135642272"/>
      </c:barChart>
      <c:lineChart>
        <c:grouping val="stacked"/>
        <c:varyColors val="0"/>
        <c:ser>
          <c:idx val="1"/>
          <c:order val="1"/>
          <c:tx>
            <c:v>Series 2</c:v>
          </c:tx>
          <c:spPr>
            <a:ln w="31750" cap="rnd">
              <a:solidFill>
                <a:srgbClr val="70AD47"/>
              </a:solidFill>
              <a:round/>
            </a:ln>
            <a:effectLst>
              <a:outerShdw blurRad="40000" dist="23000" dir="5400000" rotWithShape="0">
                <a:srgbClr val="000000">
                  <a:alpha val="35000"/>
                </a:srgbClr>
              </a:outerShdw>
            </a:effectLst>
          </c:spPr>
          <c:marker>
            <c:symbol val="circle"/>
            <c:size val="6"/>
            <c:spPr>
              <a:solidFill>
                <a:schemeClr val="accent3"/>
              </a:solidFill>
              <a:ln w="12700">
                <a:solidFill>
                  <a:schemeClr val="lt2"/>
                </a:solidFill>
                <a:round/>
              </a:ln>
              <a:effectLst>
                <a:outerShdw blurRad="40000" dist="23000" dir="5400000" rotWithShape="0">
                  <a:srgbClr val="000000">
                    <a:alpha val="35000"/>
                  </a:srgbClr>
                </a:outerShdw>
              </a:effectLst>
            </c:spPr>
          </c:marker>
          <c:dPt>
            <c:idx val="2"/>
            <c:marker>
              <c:symbol val="circle"/>
              <c:size val="6"/>
              <c:spPr>
                <a:solidFill>
                  <a:schemeClr val="accent3"/>
                </a:solidFill>
                <a:ln w="12700">
                  <a:solidFill>
                    <a:schemeClr val="lt2"/>
                  </a:solidFill>
                  <a:round/>
                </a:ln>
                <a:effectLst>
                  <a:outerShdw blurRad="40000" dist="23000" dir="5400000" rotWithShape="0">
                    <a:srgbClr val="000000">
                      <a:alpha val="35000"/>
                    </a:srgbClr>
                  </a:outerShdw>
                </a:effectLst>
              </c:spPr>
            </c:marker>
            <c:bubble3D val="0"/>
            <c:spPr>
              <a:ln w="31750" cap="rnd">
                <a:no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8-E017-984A-88D5-07236BB5DF77}"/>
              </c:ext>
            </c:extLst>
          </c:dPt>
          <c:dPt>
            <c:idx val="4"/>
            <c:marker>
              <c:symbol val="circle"/>
              <c:size val="6"/>
              <c:spPr>
                <a:solidFill>
                  <a:schemeClr val="accent3"/>
                </a:solidFill>
                <a:ln w="12700">
                  <a:solidFill>
                    <a:schemeClr val="lt2"/>
                  </a:solidFill>
                  <a:round/>
                </a:ln>
                <a:effectLst>
                  <a:outerShdw blurRad="40000" dist="23000" dir="5400000" rotWithShape="0">
                    <a:srgbClr val="000000">
                      <a:alpha val="35000"/>
                    </a:srgbClr>
                  </a:outerShdw>
                </a:effectLst>
              </c:spPr>
            </c:marker>
            <c:bubble3D val="0"/>
            <c:spPr>
              <a:ln w="31750" cap="rnd">
                <a:no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A-E017-984A-88D5-07236BB5DF77}"/>
              </c:ext>
            </c:extLst>
          </c:dPt>
          <c:val>
            <c:numRef>
              <c:f>'FYM Pass Rates'!$K$8:$N$8</c:f>
              <c:numCache>
                <c:formatCode>0.0%</c:formatCode>
                <c:ptCount val="4"/>
                <c:pt idx="0">
                  <c:v>0.760155378321418</c:v>
                </c:pt>
                <c:pt idx="1">
                  <c:v>0.83913992117117098</c:v>
                </c:pt>
                <c:pt idx="2">
                  <c:v>0.74199999999999999</c:v>
                </c:pt>
                <c:pt idx="3">
                  <c:v>0.84899999999999998</c:v>
                </c:pt>
              </c:numCache>
            </c:numRef>
          </c:val>
          <c:smooth val="0"/>
          <c:extLst>
            <c:ext xmlns:c16="http://schemas.microsoft.com/office/drawing/2014/chart" uri="{C3380CC4-5D6E-409C-BE32-E72D297353CC}">
              <c16:uniqueId val="{0000000F-E017-984A-88D5-07236BB5DF77}"/>
            </c:ext>
          </c:extLst>
        </c:ser>
        <c:dLbls>
          <c:showLegendKey val="0"/>
          <c:showVal val="0"/>
          <c:showCatName val="0"/>
          <c:showSerName val="0"/>
          <c:showPercent val="0"/>
          <c:showBubbleSize val="0"/>
        </c:dLbls>
        <c:marker val="1"/>
        <c:smooth val="0"/>
        <c:axId val="-2135648320"/>
        <c:axId val="-2135645712"/>
      </c:lineChart>
      <c:catAx>
        <c:axId val="-2133690544"/>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2135642272"/>
        <c:crosses val="autoZero"/>
        <c:auto val="1"/>
        <c:lblAlgn val="ctr"/>
        <c:lblOffset val="100"/>
        <c:noMultiLvlLbl val="0"/>
      </c:catAx>
      <c:valAx>
        <c:axId val="-2135642272"/>
        <c:scaling>
          <c:orientation val="minMax"/>
          <c:min val="0"/>
        </c:scaling>
        <c:delete val="0"/>
        <c:axPos val="l"/>
        <c:majorGridlines>
          <c:spPr>
            <a:ln w="9525" cap="flat" cmpd="sng" algn="ctr">
              <a:solidFill>
                <a:schemeClr val="bg1">
                  <a:lumMod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crossAx val="-2133690544"/>
        <c:crosses val="autoZero"/>
        <c:crossBetween val="between"/>
      </c:valAx>
      <c:valAx>
        <c:axId val="-2135645712"/>
        <c:scaling>
          <c:orientation val="minMax"/>
        </c:scaling>
        <c:delete val="1"/>
        <c:axPos val="r"/>
        <c:numFmt formatCode="0.0%" sourceLinked="1"/>
        <c:majorTickMark val="out"/>
        <c:minorTickMark val="none"/>
        <c:tickLblPos val="nextTo"/>
        <c:crossAx val="-2135648320"/>
        <c:crosses val="max"/>
        <c:crossBetween val="between"/>
      </c:valAx>
      <c:catAx>
        <c:axId val="-2135648320"/>
        <c:scaling>
          <c:orientation val="minMax"/>
        </c:scaling>
        <c:delete val="1"/>
        <c:axPos val="b"/>
        <c:majorTickMark val="out"/>
        <c:minorTickMark val="none"/>
        <c:tickLblPos val="nextTo"/>
        <c:crossAx val="-2135645712"/>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lumMod val="75000"/>
              <a:lumOff val="25000"/>
            </a:schemeClr>
          </a:solidFill>
          <a:latin typeface="Arial Narrow" panose="020B060602020203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Sheet1!$D$125</c:f>
              <c:strCache>
                <c:ptCount val="1"/>
                <c:pt idx="0">
                  <c:v>2017</c:v>
                </c:pt>
              </c:strCache>
            </c:strRef>
          </c:tx>
          <c:spPr>
            <a:solidFill>
              <a:schemeClr val="accent2"/>
            </a:solidFill>
            <a:ln>
              <a:noFill/>
            </a:ln>
            <a:effectLst/>
          </c:spPr>
          <c:invertIfNegative val="0"/>
          <c:cat>
            <c:strRef>
              <c:f>Sheet1!$E$124:$K$124</c:f>
              <c:strCache>
                <c:ptCount val="7"/>
                <c:pt idx="0">
                  <c:v>High Distinction</c:v>
                </c:pt>
                <c:pt idx="1">
                  <c:v>Distinction</c:v>
                </c:pt>
                <c:pt idx="2">
                  <c:v>Credit</c:v>
                </c:pt>
                <c:pt idx="3">
                  <c:v>Pass</c:v>
                </c:pt>
                <c:pt idx="4">
                  <c:v>Fail</c:v>
                </c:pt>
                <c:pt idx="5">
                  <c:v>Withdrawn</c:v>
                </c:pt>
                <c:pt idx="6">
                  <c:v>Late Assessment</c:v>
                </c:pt>
              </c:strCache>
            </c:strRef>
          </c:cat>
          <c:val>
            <c:numRef>
              <c:f>Sheet1!$E$125:$K$125</c:f>
              <c:numCache>
                <c:formatCode>0.00</c:formatCode>
                <c:ptCount val="7"/>
                <c:pt idx="0" formatCode="General">
                  <c:v>19.8</c:v>
                </c:pt>
                <c:pt idx="1">
                  <c:v>21</c:v>
                </c:pt>
                <c:pt idx="2">
                  <c:v>24</c:v>
                </c:pt>
                <c:pt idx="3">
                  <c:v>18.2</c:v>
                </c:pt>
                <c:pt idx="4">
                  <c:v>15.2</c:v>
                </c:pt>
                <c:pt idx="5">
                  <c:v>0.1</c:v>
                </c:pt>
              </c:numCache>
            </c:numRef>
          </c:val>
          <c:extLst>
            <c:ext xmlns:c16="http://schemas.microsoft.com/office/drawing/2014/chart" uri="{C3380CC4-5D6E-409C-BE32-E72D297353CC}">
              <c16:uniqueId val="{00000000-5CAD-724C-B66C-E56C756D5C04}"/>
            </c:ext>
          </c:extLst>
        </c:ser>
        <c:ser>
          <c:idx val="1"/>
          <c:order val="1"/>
          <c:tx>
            <c:strRef>
              <c:f>Sheet1!$D$126</c:f>
              <c:strCache>
                <c:ptCount val="1"/>
                <c:pt idx="0">
                  <c:v>2018</c:v>
                </c:pt>
              </c:strCache>
            </c:strRef>
          </c:tx>
          <c:spPr>
            <a:solidFill>
              <a:schemeClr val="accent1"/>
            </a:solidFill>
            <a:ln>
              <a:noFill/>
            </a:ln>
            <a:effectLst/>
          </c:spPr>
          <c:invertIfNegative val="0"/>
          <c:cat>
            <c:strRef>
              <c:f>Sheet1!$E$124:$K$124</c:f>
              <c:strCache>
                <c:ptCount val="7"/>
                <c:pt idx="0">
                  <c:v>High Distinction</c:v>
                </c:pt>
                <c:pt idx="1">
                  <c:v>Distinction</c:v>
                </c:pt>
                <c:pt idx="2">
                  <c:v>Credit</c:v>
                </c:pt>
                <c:pt idx="3">
                  <c:v>Pass</c:v>
                </c:pt>
                <c:pt idx="4">
                  <c:v>Fail</c:v>
                </c:pt>
                <c:pt idx="5">
                  <c:v>Withdrawn</c:v>
                </c:pt>
                <c:pt idx="6">
                  <c:v>Late Assessment</c:v>
                </c:pt>
              </c:strCache>
            </c:strRef>
          </c:cat>
          <c:val>
            <c:numRef>
              <c:f>Sheet1!$E$126:$K$126</c:f>
              <c:numCache>
                <c:formatCode>General</c:formatCode>
                <c:ptCount val="7"/>
                <c:pt idx="0">
                  <c:v>26.5</c:v>
                </c:pt>
                <c:pt idx="1">
                  <c:v>28</c:v>
                </c:pt>
                <c:pt idx="2">
                  <c:v>23.2</c:v>
                </c:pt>
                <c:pt idx="3">
                  <c:v>12.9</c:v>
                </c:pt>
                <c:pt idx="4">
                  <c:v>8.6</c:v>
                </c:pt>
                <c:pt idx="5">
                  <c:v>0.1</c:v>
                </c:pt>
                <c:pt idx="6">
                  <c:v>0.2</c:v>
                </c:pt>
              </c:numCache>
            </c:numRef>
          </c:val>
          <c:extLst>
            <c:ext xmlns:c16="http://schemas.microsoft.com/office/drawing/2014/chart" uri="{C3380CC4-5D6E-409C-BE32-E72D297353CC}">
              <c16:uniqueId val="{00000001-5CAD-724C-B66C-E56C756D5C04}"/>
            </c:ext>
          </c:extLst>
        </c:ser>
        <c:dLbls>
          <c:showLegendKey val="0"/>
          <c:showVal val="0"/>
          <c:showCatName val="0"/>
          <c:showSerName val="0"/>
          <c:showPercent val="0"/>
          <c:showBubbleSize val="0"/>
        </c:dLbls>
        <c:gapWidth val="219"/>
        <c:overlap val="-27"/>
        <c:axId val="-2135793968"/>
        <c:axId val="-2135797344"/>
      </c:barChart>
      <c:catAx>
        <c:axId val="-213579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35797344"/>
        <c:crosses val="autoZero"/>
        <c:auto val="1"/>
        <c:lblAlgn val="ctr"/>
        <c:lblOffset val="100"/>
        <c:noMultiLvlLbl val="0"/>
      </c:catAx>
      <c:valAx>
        <c:axId val="-2135797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793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AU" sz="1800" b="0" i="0" baseline="0" dirty="0">
                <a:effectLst/>
              </a:rPr>
              <a:t>CSP+INTMEL Commencing + Continuing Bachelor EFTSL </a:t>
            </a:r>
            <a:endParaRPr lang="en-AU" sz="1800" dirty="0">
              <a:effectLst/>
            </a:endParaRPr>
          </a:p>
          <a:p>
            <a:pPr>
              <a:defRPr sz="1800"/>
            </a:pPr>
            <a:r>
              <a:rPr lang="en-AU" sz="1800" b="0" i="0" baseline="0" dirty="0">
                <a:effectLst/>
              </a:rPr>
              <a:t>2017 and 2018</a:t>
            </a:r>
            <a:endParaRPr lang="en-AU" sz="1800" dirty="0">
              <a:effectLst/>
            </a:endParaRPr>
          </a:p>
        </c:rich>
      </c:tx>
      <c:layout>
        <c:manualLayout>
          <c:xMode val="edge"/>
          <c:yMode val="edge"/>
          <c:x val="0.24650082693882899"/>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2017</c:v>
          </c:tx>
          <c:spPr>
            <a:ln w="57150" cap="rnd">
              <a:solidFill>
                <a:schemeClr val="accent2"/>
              </a:solidFill>
              <a:round/>
            </a:ln>
            <a:effectLst/>
          </c:spPr>
          <c:marker>
            <c:symbol val="none"/>
          </c:marker>
          <c:dLbls>
            <c:dLbl>
              <c:idx val="312"/>
              <c:layout>
                <c:manualLayout>
                  <c:x val="-5.86318341838735E-2"/>
                  <c:y val="7.91642361111111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62-0148-9C3F-803B8BF4A9C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'SEM1+SEM2'!$A$4:$A$316</c:f>
              <c:numCache>
                <c:formatCode>m/d/yy</c:formatCode>
                <c:ptCount val="313"/>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numCache>
            </c:numRef>
          </c:cat>
          <c:val>
            <c:numRef>
              <c:f>'SEM1+SEM2'!$R$4:$R$316</c:f>
              <c:numCache>
                <c:formatCode>#,##0</c:formatCode>
                <c:ptCount val="313"/>
                <c:pt idx="0">
                  <c:v>1696.75</c:v>
                </c:pt>
                <c:pt idx="1">
                  <c:v>1705.125</c:v>
                </c:pt>
                <c:pt idx="2">
                  <c:v>1714.5</c:v>
                </c:pt>
                <c:pt idx="3">
                  <c:v>1727.125</c:v>
                </c:pt>
                <c:pt idx="4">
                  <c:v>1748.625</c:v>
                </c:pt>
                <c:pt idx="5">
                  <c:v>1757.75</c:v>
                </c:pt>
                <c:pt idx="6">
                  <c:v>1775.5</c:v>
                </c:pt>
                <c:pt idx="7">
                  <c:v>1775.5</c:v>
                </c:pt>
                <c:pt idx="8">
                  <c:v>1792.5</c:v>
                </c:pt>
                <c:pt idx="9">
                  <c:v>1832.25</c:v>
                </c:pt>
                <c:pt idx="10">
                  <c:v>1860.875</c:v>
                </c:pt>
                <c:pt idx="11">
                  <c:v>1887.25</c:v>
                </c:pt>
                <c:pt idx="12">
                  <c:v>1916.125</c:v>
                </c:pt>
                <c:pt idx="13">
                  <c:v>1938.125</c:v>
                </c:pt>
                <c:pt idx="14">
                  <c:v>1938.125</c:v>
                </c:pt>
                <c:pt idx="15">
                  <c:v>1951.875</c:v>
                </c:pt>
                <c:pt idx="16">
                  <c:v>1970.625</c:v>
                </c:pt>
                <c:pt idx="17">
                  <c:v>1994.625</c:v>
                </c:pt>
                <c:pt idx="18">
                  <c:v>2354.75</c:v>
                </c:pt>
                <c:pt idx="19">
                  <c:v>2618.625</c:v>
                </c:pt>
                <c:pt idx="20">
                  <c:v>2755.375</c:v>
                </c:pt>
                <c:pt idx="21">
                  <c:v>2755.375</c:v>
                </c:pt>
                <c:pt idx="22">
                  <c:v>2880.375</c:v>
                </c:pt>
                <c:pt idx="23">
                  <c:v>2986.375</c:v>
                </c:pt>
                <c:pt idx="24">
                  <c:v>3109.875</c:v>
                </c:pt>
                <c:pt idx="25">
                  <c:v>3109.875</c:v>
                </c:pt>
                <c:pt idx="26">
                  <c:v>3204.875</c:v>
                </c:pt>
                <c:pt idx="27">
                  <c:v>3204.875</c:v>
                </c:pt>
                <c:pt idx="28">
                  <c:v>3204.875</c:v>
                </c:pt>
                <c:pt idx="29">
                  <c:v>3330.375</c:v>
                </c:pt>
                <c:pt idx="30">
                  <c:v>3391.25</c:v>
                </c:pt>
                <c:pt idx="31">
                  <c:v>3462.875</c:v>
                </c:pt>
                <c:pt idx="32">
                  <c:v>3535.125</c:v>
                </c:pt>
                <c:pt idx="33">
                  <c:v>3599.5</c:v>
                </c:pt>
                <c:pt idx="34">
                  <c:v>3642.125</c:v>
                </c:pt>
                <c:pt idx="35">
                  <c:v>3642.125</c:v>
                </c:pt>
                <c:pt idx="36">
                  <c:v>3678.25</c:v>
                </c:pt>
                <c:pt idx="37">
                  <c:v>3728</c:v>
                </c:pt>
                <c:pt idx="38">
                  <c:v>3800.25</c:v>
                </c:pt>
                <c:pt idx="39">
                  <c:v>3878.75</c:v>
                </c:pt>
                <c:pt idx="40">
                  <c:v>3933</c:v>
                </c:pt>
                <c:pt idx="41">
                  <c:v>3971.375</c:v>
                </c:pt>
                <c:pt idx="42">
                  <c:v>3971.375</c:v>
                </c:pt>
                <c:pt idx="43">
                  <c:v>3993.875</c:v>
                </c:pt>
                <c:pt idx="44">
                  <c:v>4051</c:v>
                </c:pt>
                <c:pt idx="45">
                  <c:v>4084</c:v>
                </c:pt>
                <c:pt idx="46">
                  <c:v>4127.375</c:v>
                </c:pt>
                <c:pt idx="47">
                  <c:v>4219.875</c:v>
                </c:pt>
                <c:pt idx="48">
                  <c:v>4219.875</c:v>
                </c:pt>
                <c:pt idx="49">
                  <c:v>4219.875</c:v>
                </c:pt>
                <c:pt idx="50">
                  <c:v>4295</c:v>
                </c:pt>
                <c:pt idx="51">
                  <c:v>4343.25</c:v>
                </c:pt>
                <c:pt idx="52">
                  <c:v>4394.5</c:v>
                </c:pt>
                <c:pt idx="53">
                  <c:v>4435.75</c:v>
                </c:pt>
                <c:pt idx="54">
                  <c:v>4480.125</c:v>
                </c:pt>
                <c:pt idx="55">
                  <c:v>4480.125</c:v>
                </c:pt>
                <c:pt idx="56">
                  <c:v>4480.125</c:v>
                </c:pt>
                <c:pt idx="57">
                  <c:v>4534.5</c:v>
                </c:pt>
                <c:pt idx="58">
                  <c:v>4541.875</c:v>
                </c:pt>
                <c:pt idx="59">
                  <c:v>4546.875</c:v>
                </c:pt>
                <c:pt idx="60">
                  <c:v>4553.125</c:v>
                </c:pt>
                <c:pt idx="61">
                  <c:v>4544.625</c:v>
                </c:pt>
                <c:pt idx="62">
                  <c:v>4538.25</c:v>
                </c:pt>
                <c:pt idx="63">
                  <c:v>4538.25</c:v>
                </c:pt>
                <c:pt idx="64">
                  <c:v>4536</c:v>
                </c:pt>
                <c:pt idx="65">
                  <c:v>4547.25</c:v>
                </c:pt>
                <c:pt idx="66">
                  <c:v>4556.875</c:v>
                </c:pt>
                <c:pt idx="67">
                  <c:v>4533.25</c:v>
                </c:pt>
                <c:pt idx="68">
                  <c:v>4496.75</c:v>
                </c:pt>
                <c:pt idx="69">
                  <c:v>4496.75</c:v>
                </c:pt>
                <c:pt idx="70">
                  <c:v>4496.75</c:v>
                </c:pt>
                <c:pt idx="71">
                  <c:v>4500.625</c:v>
                </c:pt>
                <c:pt idx="72">
                  <c:v>4495.25</c:v>
                </c:pt>
                <c:pt idx="73">
                  <c:v>4454.875</c:v>
                </c:pt>
                <c:pt idx="74">
                  <c:v>4432</c:v>
                </c:pt>
                <c:pt idx="75">
                  <c:v>4423.75</c:v>
                </c:pt>
                <c:pt idx="76">
                  <c:v>4423.75</c:v>
                </c:pt>
                <c:pt idx="77">
                  <c:v>4423.75</c:v>
                </c:pt>
                <c:pt idx="78">
                  <c:v>4413.625</c:v>
                </c:pt>
                <c:pt idx="79">
                  <c:v>4355.5</c:v>
                </c:pt>
                <c:pt idx="80">
                  <c:v>4347.875</c:v>
                </c:pt>
                <c:pt idx="81">
                  <c:v>4317.25</c:v>
                </c:pt>
                <c:pt idx="82">
                  <c:v>4317.25</c:v>
                </c:pt>
                <c:pt idx="83">
                  <c:v>4262.75</c:v>
                </c:pt>
                <c:pt idx="84">
                  <c:v>4262.75</c:v>
                </c:pt>
                <c:pt idx="85">
                  <c:v>4259.125</c:v>
                </c:pt>
                <c:pt idx="86">
                  <c:v>4259.125</c:v>
                </c:pt>
                <c:pt idx="87">
                  <c:v>4225.875</c:v>
                </c:pt>
                <c:pt idx="88">
                  <c:v>4166.375</c:v>
                </c:pt>
                <c:pt idx="89">
                  <c:v>4166.375</c:v>
                </c:pt>
                <c:pt idx="90">
                  <c:v>4076.75</c:v>
                </c:pt>
                <c:pt idx="91">
                  <c:v>4076.75</c:v>
                </c:pt>
                <c:pt idx="92">
                  <c:v>4076.75</c:v>
                </c:pt>
                <c:pt idx="93">
                  <c:v>4054</c:v>
                </c:pt>
                <c:pt idx="94">
                  <c:v>4052.375</c:v>
                </c:pt>
                <c:pt idx="95">
                  <c:v>4038.875</c:v>
                </c:pt>
                <c:pt idx="96">
                  <c:v>4034.125</c:v>
                </c:pt>
                <c:pt idx="97">
                  <c:v>4034.125</c:v>
                </c:pt>
                <c:pt idx="98">
                  <c:v>3965.25</c:v>
                </c:pt>
                <c:pt idx="99">
                  <c:v>3965.25</c:v>
                </c:pt>
                <c:pt idx="100">
                  <c:v>3917.75</c:v>
                </c:pt>
                <c:pt idx="101">
                  <c:v>3921.75</c:v>
                </c:pt>
                <c:pt idx="102">
                  <c:v>3949.875</c:v>
                </c:pt>
                <c:pt idx="103">
                  <c:v>3963</c:v>
                </c:pt>
                <c:pt idx="104">
                  <c:v>3963</c:v>
                </c:pt>
                <c:pt idx="105">
                  <c:v>3963</c:v>
                </c:pt>
                <c:pt idx="106">
                  <c:v>3963</c:v>
                </c:pt>
                <c:pt idx="107">
                  <c:v>3963</c:v>
                </c:pt>
                <c:pt idx="108">
                  <c:v>3963</c:v>
                </c:pt>
                <c:pt idx="109">
                  <c:v>3963</c:v>
                </c:pt>
                <c:pt idx="110">
                  <c:v>3960.25</c:v>
                </c:pt>
                <c:pt idx="111">
                  <c:v>3960.75</c:v>
                </c:pt>
                <c:pt idx="112">
                  <c:v>3960.75</c:v>
                </c:pt>
                <c:pt idx="113">
                  <c:v>3960.75</c:v>
                </c:pt>
                <c:pt idx="114">
                  <c:v>3963</c:v>
                </c:pt>
                <c:pt idx="115">
                  <c:v>3960.25</c:v>
                </c:pt>
                <c:pt idx="116">
                  <c:v>3962.25</c:v>
                </c:pt>
                <c:pt idx="117">
                  <c:v>3961.75</c:v>
                </c:pt>
                <c:pt idx="118">
                  <c:v>3961.75</c:v>
                </c:pt>
                <c:pt idx="119">
                  <c:v>3961.75</c:v>
                </c:pt>
                <c:pt idx="120">
                  <c:v>3953.875</c:v>
                </c:pt>
                <c:pt idx="121">
                  <c:v>3953.125</c:v>
                </c:pt>
                <c:pt idx="122">
                  <c:v>3953.125</c:v>
                </c:pt>
                <c:pt idx="123">
                  <c:v>3953.125</c:v>
                </c:pt>
                <c:pt idx="124">
                  <c:v>3938.625</c:v>
                </c:pt>
                <c:pt idx="125">
                  <c:v>3938.125</c:v>
                </c:pt>
                <c:pt idx="126">
                  <c:v>3938.125</c:v>
                </c:pt>
                <c:pt idx="127">
                  <c:v>3938.125</c:v>
                </c:pt>
                <c:pt idx="128">
                  <c:v>3938</c:v>
                </c:pt>
                <c:pt idx="129">
                  <c:v>3939.75</c:v>
                </c:pt>
                <c:pt idx="130">
                  <c:v>3939</c:v>
                </c:pt>
                <c:pt idx="131">
                  <c:v>3937.25</c:v>
                </c:pt>
                <c:pt idx="132">
                  <c:v>3937.75</c:v>
                </c:pt>
                <c:pt idx="133">
                  <c:v>3937.75</c:v>
                </c:pt>
                <c:pt idx="134">
                  <c:v>3939.5</c:v>
                </c:pt>
                <c:pt idx="135">
                  <c:v>3955.5</c:v>
                </c:pt>
                <c:pt idx="136">
                  <c:v>3969.25</c:v>
                </c:pt>
                <c:pt idx="137">
                  <c:v>3980.5</c:v>
                </c:pt>
                <c:pt idx="138">
                  <c:v>3976</c:v>
                </c:pt>
                <c:pt idx="139">
                  <c:v>3979.5</c:v>
                </c:pt>
                <c:pt idx="140">
                  <c:v>3979.5</c:v>
                </c:pt>
                <c:pt idx="141">
                  <c:v>3983</c:v>
                </c:pt>
                <c:pt idx="142">
                  <c:v>3994.375</c:v>
                </c:pt>
                <c:pt idx="143">
                  <c:v>4003.625</c:v>
                </c:pt>
                <c:pt idx="144">
                  <c:v>4009</c:v>
                </c:pt>
                <c:pt idx="145">
                  <c:v>4015.75</c:v>
                </c:pt>
                <c:pt idx="146">
                  <c:v>4015.75</c:v>
                </c:pt>
                <c:pt idx="147">
                  <c:v>4015.75</c:v>
                </c:pt>
                <c:pt idx="148">
                  <c:v>4024.5</c:v>
                </c:pt>
                <c:pt idx="149">
                  <c:v>4031.5</c:v>
                </c:pt>
                <c:pt idx="150">
                  <c:v>4036.125</c:v>
                </c:pt>
                <c:pt idx="151">
                  <c:v>4042.625</c:v>
                </c:pt>
                <c:pt idx="152">
                  <c:v>4047.5</c:v>
                </c:pt>
                <c:pt idx="153">
                  <c:v>4047.5</c:v>
                </c:pt>
                <c:pt idx="154">
                  <c:v>4047.5</c:v>
                </c:pt>
                <c:pt idx="155">
                  <c:v>4052.5</c:v>
                </c:pt>
                <c:pt idx="156">
                  <c:v>4056.125</c:v>
                </c:pt>
                <c:pt idx="157">
                  <c:v>4059.25</c:v>
                </c:pt>
                <c:pt idx="158">
                  <c:v>4060.125</c:v>
                </c:pt>
                <c:pt idx="159">
                  <c:v>4064.375</c:v>
                </c:pt>
                <c:pt idx="160">
                  <c:v>4070.5</c:v>
                </c:pt>
                <c:pt idx="161">
                  <c:v>4070.5</c:v>
                </c:pt>
                <c:pt idx="162">
                  <c:v>4075.875</c:v>
                </c:pt>
                <c:pt idx="163">
                  <c:v>4077.5</c:v>
                </c:pt>
                <c:pt idx="164">
                  <c:v>4084.25</c:v>
                </c:pt>
                <c:pt idx="165">
                  <c:v>4092.375</c:v>
                </c:pt>
                <c:pt idx="166">
                  <c:v>4098.375</c:v>
                </c:pt>
                <c:pt idx="167">
                  <c:v>4102.375</c:v>
                </c:pt>
                <c:pt idx="168">
                  <c:v>4102.375</c:v>
                </c:pt>
                <c:pt idx="169">
                  <c:v>4105.625</c:v>
                </c:pt>
                <c:pt idx="170">
                  <c:v>4114.75</c:v>
                </c:pt>
                <c:pt idx="171">
                  <c:v>4125.375</c:v>
                </c:pt>
                <c:pt idx="172">
                  <c:v>4126.125</c:v>
                </c:pt>
                <c:pt idx="173">
                  <c:v>4131.375</c:v>
                </c:pt>
                <c:pt idx="174">
                  <c:v>4131.375</c:v>
                </c:pt>
                <c:pt idx="175">
                  <c:v>4131.375</c:v>
                </c:pt>
                <c:pt idx="176">
                  <c:v>4136.5</c:v>
                </c:pt>
                <c:pt idx="177">
                  <c:v>4140.75</c:v>
                </c:pt>
                <c:pt idx="178">
                  <c:v>4143.25</c:v>
                </c:pt>
                <c:pt idx="179">
                  <c:v>4148.875</c:v>
                </c:pt>
                <c:pt idx="180">
                  <c:v>4155.75</c:v>
                </c:pt>
                <c:pt idx="181">
                  <c:v>4155.75</c:v>
                </c:pt>
                <c:pt idx="182">
                  <c:v>4155.75</c:v>
                </c:pt>
                <c:pt idx="183">
                  <c:v>4165.875</c:v>
                </c:pt>
                <c:pt idx="184">
                  <c:v>4079.375</c:v>
                </c:pt>
                <c:pt idx="185">
                  <c:v>4092.5</c:v>
                </c:pt>
                <c:pt idx="186">
                  <c:v>4109.125</c:v>
                </c:pt>
                <c:pt idx="187">
                  <c:v>4125</c:v>
                </c:pt>
                <c:pt idx="188">
                  <c:v>4137.5</c:v>
                </c:pt>
                <c:pt idx="189">
                  <c:v>4137.5</c:v>
                </c:pt>
                <c:pt idx="190">
                  <c:v>4146.25</c:v>
                </c:pt>
                <c:pt idx="191">
                  <c:v>4161.625</c:v>
                </c:pt>
                <c:pt idx="192">
                  <c:v>4181.875</c:v>
                </c:pt>
                <c:pt idx="193">
                  <c:v>4195.625</c:v>
                </c:pt>
                <c:pt idx="194">
                  <c:v>4218.75</c:v>
                </c:pt>
                <c:pt idx="195">
                  <c:v>4215.5</c:v>
                </c:pt>
                <c:pt idx="196">
                  <c:v>4215.5</c:v>
                </c:pt>
                <c:pt idx="197">
                  <c:v>4224</c:v>
                </c:pt>
                <c:pt idx="198">
                  <c:v>4222.625</c:v>
                </c:pt>
                <c:pt idx="199">
                  <c:v>4222.625</c:v>
                </c:pt>
                <c:pt idx="200">
                  <c:v>4242.375</c:v>
                </c:pt>
                <c:pt idx="201">
                  <c:v>4243.125</c:v>
                </c:pt>
                <c:pt idx="202">
                  <c:v>4261.125</c:v>
                </c:pt>
                <c:pt idx="203">
                  <c:v>4261.125</c:v>
                </c:pt>
                <c:pt idx="204">
                  <c:v>4276</c:v>
                </c:pt>
                <c:pt idx="205">
                  <c:v>4274.5</c:v>
                </c:pt>
                <c:pt idx="206">
                  <c:v>4282.75</c:v>
                </c:pt>
                <c:pt idx="207">
                  <c:v>4296.625</c:v>
                </c:pt>
                <c:pt idx="208">
                  <c:v>4282.625</c:v>
                </c:pt>
                <c:pt idx="209">
                  <c:v>4287.625</c:v>
                </c:pt>
                <c:pt idx="210">
                  <c:v>4287.625</c:v>
                </c:pt>
                <c:pt idx="211">
                  <c:v>4289.375</c:v>
                </c:pt>
                <c:pt idx="212">
                  <c:v>4295.75</c:v>
                </c:pt>
                <c:pt idx="213">
                  <c:v>4302.25</c:v>
                </c:pt>
                <c:pt idx="214">
                  <c:v>4303.75</c:v>
                </c:pt>
                <c:pt idx="215">
                  <c:v>4303.75</c:v>
                </c:pt>
                <c:pt idx="216">
                  <c:v>4278.375</c:v>
                </c:pt>
                <c:pt idx="217">
                  <c:v>4278.375</c:v>
                </c:pt>
                <c:pt idx="218">
                  <c:v>4277.25</c:v>
                </c:pt>
                <c:pt idx="219">
                  <c:v>4275.375</c:v>
                </c:pt>
                <c:pt idx="220">
                  <c:v>4275.375</c:v>
                </c:pt>
                <c:pt idx="221">
                  <c:v>4275.375</c:v>
                </c:pt>
                <c:pt idx="222">
                  <c:v>4274.625</c:v>
                </c:pt>
                <c:pt idx="223">
                  <c:v>4269.125</c:v>
                </c:pt>
                <c:pt idx="224">
                  <c:v>4269.125</c:v>
                </c:pt>
                <c:pt idx="225">
                  <c:v>4268</c:v>
                </c:pt>
                <c:pt idx="226">
                  <c:v>4265.625</c:v>
                </c:pt>
                <c:pt idx="227">
                  <c:v>4260.125</c:v>
                </c:pt>
                <c:pt idx="228">
                  <c:v>4230</c:v>
                </c:pt>
                <c:pt idx="229">
                  <c:v>4226.25</c:v>
                </c:pt>
                <c:pt idx="230">
                  <c:v>4214.75</c:v>
                </c:pt>
                <c:pt idx="231">
                  <c:v>4214.75</c:v>
                </c:pt>
                <c:pt idx="232">
                  <c:v>4212.375</c:v>
                </c:pt>
                <c:pt idx="233">
                  <c:v>4204.25</c:v>
                </c:pt>
                <c:pt idx="234">
                  <c:v>4183</c:v>
                </c:pt>
                <c:pt idx="235">
                  <c:v>4183</c:v>
                </c:pt>
                <c:pt idx="236">
                  <c:v>4166.75</c:v>
                </c:pt>
                <c:pt idx="237">
                  <c:v>4165.25</c:v>
                </c:pt>
                <c:pt idx="238">
                  <c:v>4165.25</c:v>
                </c:pt>
                <c:pt idx="239">
                  <c:v>4163.125</c:v>
                </c:pt>
                <c:pt idx="240">
                  <c:v>4158.5</c:v>
                </c:pt>
                <c:pt idx="241">
                  <c:v>4136.5</c:v>
                </c:pt>
                <c:pt idx="242">
                  <c:v>4119.25</c:v>
                </c:pt>
                <c:pt idx="243">
                  <c:v>4089.125</c:v>
                </c:pt>
                <c:pt idx="244">
                  <c:v>4084.5</c:v>
                </c:pt>
                <c:pt idx="245">
                  <c:v>4084.5</c:v>
                </c:pt>
                <c:pt idx="246">
                  <c:v>4084.5</c:v>
                </c:pt>
                <c:pt idx="247">
                  <c:v>4074.75</c:v>
                </c:pt>
                <c:pt idx="248">
                  <c:v>4076</c:v>
                </c:pt>
                <c:pt idx="249">
                  <c:v>4075.875</c:v>
                </c:pt>
                <c:pt idx="250">
                  <c:v>4075.375</c:v>
                </c:pt>
                <c:pt idx="251">
                  <c:v>4075.875</c:v>
                </c:pt>
                <c:pt idx="252">
                  <c:v>4075.875</c:v>
                </c:pt>
                <c:pt idx="253">
                  <c:v>4075.875</c:v>
                </c:pt>
                <c:pt idx="254">
                  <c:v>4076</c:v>
                </c:pt>
                <c:pt idx="255">
                  <c:v>4076.125</c:v>
                </c:pt>
                <c:pt idx="256">
                  <c:v>4076.125</c:v>
                </c:pt>
                <c:pt idx="257">
                  <c:v>4076</c:v>
                </c:pt>
                <c:pt idx="258">
                  <c:v>4075.875</c:v>
                </c:pt>
                <c:pt idx="259">
                  <c:v>4075.875</c:v>
                </c:pt>
                <c:pt idx="260">
                  <c:v>4075.875</c:v>
                </c:pt>
                <c:pt idx="261">
                  <c:v>4075.875</c:v>
                </c:pt>
                <c:pt idx="262">
                  <c:v>4075.75</c:v>
                </c:pt>
                <c:pt idx="263">
                  <c:v>4076.25</c:v>
                </c:pt>
                <c:pt idx="264">
                  <c:v>4071.25</c:v>
                </c:pt>
                <c:pt idx="265">
                  <c:v>4070.375</c:v>
                </c:pt>
                <c:pt idx="266">
                  <c:v>4070.375</c:v>
                </c:pt>
                <c:pt idx="267">
                  <c:v>4070.375</c:v>
                </c:pt>
                <c:pt idx="268">
                  <c:v>4069.875</c:v>
                </c:pt>
                <c:pt idx="269">
                  <c:v>4069.875</c:v>
                </c:pt>
                <c:pt idx="270">
                  <c:v>4069.875</c:v>
                </c:pt>
                <c:pt idx="271">
                  <c:v>4069.875</c:v>
                </c:pt>
                <c:pt idx="272">
                  <c:v>4069.875</c:v>
                </c:pt>
                <c:pt idx="273">
                  <c:v>4069.875</c:v>
                </c:pt>
                <c:pt idx="274">
                  <c:v>4069.625</c:v>
                </c:pt>
                <c:pt idx="275">
                  <c:v>4069.625</c:v>
                </c:pt>
                <c:pt idx="276">
                  <c:v>4070.125</c:v>
                </c:pt>
                <c:pt idx="277">
                  <c:v>4070.125</c:v>
                </c:pt>
                <c:pt idx="278">
                  <c:v>4070.125</c:v>
                </c:pt>
                <c:pt idx="279">
                  <c:v>4070.125</c:v>
                </c:pt>
                <c:pt idx="280">
                  <c:v>4070.125</c:v>
                </c:pt>
                <c:pt idx="281">
                  <c:v>4070.125</c:v>
                </c:pt>
                <c:pt idx="282">
                  <c:v>4070.125</c:v>
                </c:pt>
                <c:pt idx="283">
                  <c:v>4070.625</c:v>
                </c:pt>
                <c:pt idx="284">
                  <c:v>4070.625</c:v>
                </c:pt>
                <c:pt idx="285">
                  <c:v>4070.375</c:v>
                </c:pt>
                <c:pt idx="286">
                  <c:v>4070.375</c:v>
                </c:pt>
                <c:pt idx="287">
                  <c:v>4070.375</c:v>
                </c:pt>
                <c:pt idx="288">
                  <c:v>4070.375</c:v>
                </c:pt>
                <c:pt idx="289">
                  <c:v>4069.75</c:v>
                </c:pt>
                <c:pt idx="290">
                  <c:v>4068.75</c:v>
                </c:pt>
                <c:pt idx="291">
                  <c:v>4068.5</c:v>
                </c:pt>
                <c:pt idx="292">
                  <c:v>4068.5</c:v>
                </c:pt>
                <c:pt idx="293">
                  <c:v>4068.5</c:v>
                </c:pt>
                <c:pt idx="294">
                  <c:v>4068.5</c:v>
                </c:pt>
                <c:pt idx="295">
                  <c:v>4068.5</c:v>
                </c:pt>
                <c:pt idx="296">
                  <c:v>4068.5</c:v>
                </c:pt>
                <c:pt idx="297">
                  <c:v>4068.5</c:v>
                </c:pt>
                <c:pt idx="298">
                  <c:v>4068.5</c:v>
                </c:pt>
                <c:pt idx="299">
                  <c:v>4068.5</c:v>
                </c:pt>
                <c:pt idx="300">
                  <c:v>4068.5</c:v>
                </c:pt>
                <c:pt idx="301">
                  <c:v>4068.5</c:v>
                </c:pt>
                <c:pt idx="302">
                  <c:v>4068.5</c:v>
                </c:pt>
                <c:pt idx="303">
                  <c:v>4068.5</c:v>
                </c:pt>
                <c:pt idx="304">
                  <c:v>4068.5</c:v>
                </c:pt>
                <c:pt idx="305">
                  <c:v>4068.5</c:v>
                </c:pt>
                <c:pt idx="306">
                  <c:v>4068.125</c:v>
                </c:pt>
                <c:pt idx="307">
                  <c:v>4068.125</c:v>
                </c:pt>
                <c:pt idx="308">
                  <c:v>4068.125</c:v>
                </c:pt>
                <c:pt idx="309">
                  <c:v>4068.125</c:v>
                </c:pt>
                <c:pt idx="310">
                  <c:v>4068.125</c:v>
                </c:pt>
                <c:pt idx="311">
                  <c:v>4068.125</c:v>
                </c:pt>
                <c:pt idx="312">
                  <c:v>4068.125</c:v>
                </c:pt>
              </c:numCache>
            </c:numRef>
          </c:val>
          <c:smooth val="0"/>
          <c:extLst>
            <c:ext xmlns:c16="http://schemas.microsoft.com/office/drawing/2014/chart" uri="{C3380CC4-5D6E-409C-BE32-E72D297353CC}">
              <c16:uniqueId val="{00000001-A162-0148-9C3F-803B8BF4A9C6}"/>
            </c:ext>
          </c:extLst>
        </c:ser>
        <c:ser>
          <c:idx val="1"/>
          <c:order val="1"/>
          <c:tx>
            <c:v>2018</c:v>
          </c:tx>
          <c:spPr>
            <a:ln w="57150" cap="rnd">
              <a:solidFill>
                <a:schemeClr val="accent5"/>
              </a:solidFill>
              <a:round/>
            </a:ln>
            <a:effectLst/>
          </c:spPr>
          <c:marker>
            <c:symbol val="none"/>
          </c:marker>
          <c:dLbls>
            <c:dLbl>
              <c:idx val="312"/>
              <c:layout>
                <c:manualLayout>
                  <c:x val="-6.9906960914429994E-2"/>
                  <c:y val="-7.44788194444444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62-0148-9C3F-803B8BF4A9C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'SEM1+SEM2'!$A$4:$A$316</c:f>
              <c:numCache>
                <c:formatCode>m/d/yy</c:formatCode>
                <c:ptCount val="313"/>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numCache>
            </c:numRef>
          </c:cat>
          <c:val>
            <c:numRef>
              <c:f>'SEM1+SEM2'!$S$4:$S$316</c:f>
              <c:numCache>
                <c:formatCode>#,##0</c:formatCode>
                <c:ptCount val="313"/>
                <c:pt idx="0">
                  <c:v>1091.375</c:v>
                </c:pt>
                <c:pt idx="1">
                  <c:v>1092.5</c:v>
                </c:pt>
                <c:pt idx="2">
                  <c:v>1111.625</c:v>
                </c:pt>
                <c:pt idx="3">
                  <c:v>1137.125</c:v>
                </c:pt>
                <c:pt idx="4">
                  <c:v>1158.875</c:v>
                </c:pt>
                <c:pt idx="5">
                  <c:v>1181.125</c:v>
                </c:pt>
                <c:pt idx="6">
                  <c:v>1181.125</c:v>
                </c:pt>
                <c:pt idx="7">
                  <c:v>1199.875</c:v>
                </c:pt>
                <c:pt idx="8">
                  <c:v>1234.375</c:v>
                </c:pt>
                <c:pt idx="9">
                  <c:v>1274.25</c:v>
                </c:pt>
                <c:pt idx="10">
                  <c:v>1320.25</c:v>
                </c:pt>
                <c:pt idx="11">
                  <c:v>1347.25</c:v>
                </c:pt>
                <c:pt idx="12">
                  <c:v>1378.5</c:v>
                </c:pt>
                <c:pt idx="13">
                  <c:v>1378.5</c:v>
                </c:pt>
                <c:pt idx="14">
                  <c:v>1414</c:v>
                </c:pt>
                <c:pt idx="15">
                  <c:v>1476.125</c:v>
                </c:pt>
                <c:pt idx="16">
                  <c:v>2030.625</c:v>
                </c:pt>
                <c:pt idx="17">
                  <c:v>2360</c:v>
                </c:pt>
                <c:pt idx="18">
                  <c:v>2530.5</c:v>
                </c:pt>
                <c:pt idx="19">
                  <c:v>2530.5</c:v>
                </c:pt>
                <c:pt idx="20">
                  <c:v>2530.5</c:v>
                </c:pt>
                <c:pt idx="21">
                  <c:v>2793.25</c:v>
                </c:pt>
                <c:pt idx="22">
                  <c:v>2919.25</c:v>
                </c:pt>
                <c:pt idx="23">
                  <c:v>2997.625</c:v>
                </c:pt>
                <c:pt idx="24">
                  <c:v>3054.375</c:v>
                </c:pt>
                <c:pt idx="25">
                  <c:v>3100.875</c:v>
                </c:pt>
                <c:pt idx="26">
                  <c:v>3125.625</c:v>
                </c:pt>
                <c:pt idx="27">
                  <c:v>3125.625</c:v>
                </c:pt>
                <c:pt idx="28">
                  <c:v>3155.875</c:v>
                </c:pt>
                <c:pt idx="29">
                  <c:v>3194.125</c:v>
                </c:pt>
                <c:pt idx="30">
                  <c:v>3253.375</c:v>
                </c:pt>
                <c:pt idx="31">
                  <c:v>3302.5</c:v>
                </c:pt>
                <c:pt idx="32">
                  <c:v>3333.5</c:v>
                </c:pt>
                <c:pt idx="33">
                  <c:v>3420.25</c:v>
                </c:pt>
                <c:pt idx="34">
                  <c:v>3420.25</c:v>
                </c:pt>
                <c:pt idx="35">
                  <c:v>3468</c:v>
                </c:pt>
                <c:pt idx="36">
                  <c:v>3468</c:v>
                </c:pt>
                <c:pt idx="37">
                  <c:v>3583.875</c:v>
                </c:pt>
                <c:pt idx="38">
                  <c:v>3647.625</c:v>
                </c:pt>
                <c:pt idx="39">
                  <c:v>3643.625</c:v>
                </c:pt>
                <c:pt idx="40">
                  <c:v>3700.875</c:v>
                </c:pt>
                <c:pt idx="41">
                  <c:v>3700.875</c:v>
                </c:pt>
                <c:pt idx="42">
                  <c:v>3728.5</c:v>
                </c:pt>
                <c:pt idx="43">
                  <c:v>3830.125</c:v>
                </c:pt>
                <c:pt idx="44">
                  <c:v>3902.75</c:v>
                </c:pt>
                <c:pt idx="45">
                  <c:v>3892</c:v>
                </c:pt>
                <c:pt idx="46">
                  <c:v>3952.125</c:v>
                </c:pt>
                <c:pt idx="47">
                  <c:v>3996.75</c:v>
                </c:pt>
                <c:pt idx="48">
                  <c:v>3996.75</c:v>
                </c:pt>
                <c:pt idx="49">
                  <c:v>4032.375</c:v>
                </c:pt>
                <c:pt idx="50">
                  <c:v>4113.125</c:v>
                </c:pt>
                <c:pt idx="51">
                  <c:v>4183.75</c:v>
                </c:pt>
                <c:pt idx="52">
                  <c:v>4240.875</c:v>
                </c:pt>
                <c:pt idx="53">
                  <c:v>4307.25</c:v>
                </c:pt>
                <c:pt idx="54">
                  <c:v>4366.625</c:v>
                </c:pt>
                <c:pt idx="55">
                  <c:v>4366.625</c:v>
                </c:pt>
                <c:pt idx="56">
                  <c:v>4382.875</c:v>
                </c:pt>
                <c:pt idx="57">
                  <c:v>4378.625</c:v>
                </c:pt>
                <c:pt idx="58">
                  <c:v>4388.625</c:v>
                </c:pt>
                <c:pt idx="59">
                  <c:v>4410.625</c:v>
                </c:pt>
                <c:pt idx="60">
                  <c:v>4279.25</c:v>
                </c:pt>
                <c:pt idx="61">
                  <c:v>4290</c:v>
                </c:pt>
                <c:pt idx="62">
                  <c:v>4290</c:v>
                </c:pt>
                <c:pt idx="63">
                  <c:v>4293.625</c:v>
                </c:pt>
                <c:pt idx="64">
                  <c:v>4294.75</c:v>
                </c:pt>
                <c:pt idx="65">
                  <c:v>4306</c:v>
                </c:pt>
                <c:pt idx="66">
                  <c:v>4264.875</c:v>
                </c:pt>
                <c:pt idx="67">
                  <c:v>4243.75</c:v>
                </c:pt>
                <c:pt idx="68">
                  <c:v>4207.125</c:v>
                </c:pt>
                <c:pt idx="69">
                  <c:v>4207.125</c:v>
                </c:pt>
                <c:pt idx="70">
                  <c:v>4207.625</c:v>
                </c:pt>
                <c:pt idx="71">
                  <c:v>4206.5</c:v>
                </c:pt>
                <c:pt idx="72">
                  <c:v>4198.625</c:v>
                </c:pt>
                <c:pt idx="73">
                  <c:v>4208.375</c:v>
                </c:pt>
                <c:pt idx="74">
                  <c:v>4212.625</c:v>
                </c:pt>
                <c:pt idx="75">
                  <c:v>4215</c:v>
                </c:pt>
                <c:pt idx="76">
                  <c:v>4215</c:v>
                </c:pt>
                <c:pt idx="77">
                  <c:v>4217</c:v>
                </c:pt>
                <c:pt idx="78">
                  <c:v>4225.125</c:v>
                </c:pt>
                <c:pt idx="79">
                  <c:v>4196.75</c:v>
                </c:pt>
                <c:pt idx="80">
                  <c:v>4207.5</c:v>
                </c:pt>
                <c:pt idx="81">
                  <c:v>4203.75</c:v>
                </c:pt>
                <c:pt idx="82">
                  <c:v>4204.5</c:v>
                </c:pt>
                <c:pt idx="83">
                  <c:v>4204.5</c:v>
                </c:pt>
                <c:pt idx="84">
                  <c:v>4206.875</c:v>
                </c:pt>
                <c:pt idx="85">
                  <c:v>4206.75</c:v>
                </c:pt>
                <c:pt idx="86">
                  <c:v>4211</c:v>
                </c:pt>
                <c:pt idx="87">
                  <c:v>4214.25</c:v>
                </c:pt>
                <c:pt idx="88">
                  <c:v>4206.875</c:v>
                </c:pt>
                <c:pt idx="89">
                  <c:v>4207</c:v>
                </c:pt>
                <c:pt idx="90">
                  <c:v>4207</c:v>
                </c:pt>
                <c:pt idx="91">
                  <c:v>4207.75</c:v>
                </c:pt>
                <c:pt idx="92">
                  <c:v>4200.25</c:v>
                </c:pt>
                <c:pt idx="93">
                  <c:v>4201.125</c:v>
                </c:pt>
                <c:pt idx="94">
                  <c:v>4169.875</c:v>
                </c:pt>
                <c:pt idx="95">
                  <c:v>4158.5</c:v>
                </c:pt>
                <c:pt idx="96">
                  <c:v>4162.375</c:v>
                </c:pt>
                <c:pt idx="97">
                  <c:v>4162.375</c:v>
                </c:pt>
                <c:pt idx="98">
                  <c:v>4164.625</c:v>
                </c:pt>
                <c:pt idx="99">
                  <c:v>4169.875</c:v>
                </c:pt>
                <c:pt idx="100">
                  <c:v>4178.375</c:v>
                </c:pt>
                <c:pt idx="101">
                  <c:v>4181.375</c:v>
                </c:pt>
                <c:pt idx="102">
                  <c:v>4186.625</c:v>
                </c:pt>
                <c:pt idx="103">
                  <c:v>4189.375</c:v>
                </c:pt>
                <c:pt idx="104">
                  <c:v>4189.375</c:v>
                </c:pt>
                <c:pt idx="105">
                  <c:v>4190.25</c:v>
                </c:pt>
                <c:pt idx="106">
                  <c:v>4196.375</c:v>
                </c:pt>
                <c:pt idx="107">
                  <c:v>4206.875</c:v>
                </c:pt>
                <c:pt idx="108">
                  <c:v>4215.125</c:v>
                </c:pt>
                <c:pt idx="109">
                  <c:v>4224.125</c:v>
                </c:pt>
                <c:pt idx="110">
                  <c:v>4224.125</c:v>
                </c:pt>
                <c:pt idx="111">
                  <c:v>4224.125</c:v>
                </c:pt>
                <c:pt idx="112">
                  <c:v>4229.875</c:v>
                </c:pt>
                <c:pt idx="113">
                  <c:v>4209.25</c:v>
                </c:pt>
                <c:pt idx="114">
                  <c:v>4215.5</c:v>
                </c:pt>
                <c:pt idx="115">
                  <c:v>4220.75</c:v>
                </c:pt>
                <c:pt idx="116">
                  <c:v>4227.75</c:v>
                </c:pt>
                <c:pt idx="117">
                  <c:v>4233.375</c:v>
                </c:pt>
                <c:pt idx="118">
                  <c:v>4233.375</c:v>
                </c:pt>
                <c:pt idx="119">
                  <c:v>4235.875</c:v>
                </c:pt>
                <c:pt idx="120">
                  <c:v>4238.375</c:v>
                </c:pt>
                <c:pt idx="121">
                  <c:v>4239.375</c:v>
                </c:pt>
                <c:pt idx="122">
                  <c:v>4213</c:v>
                </c:pt>
                <c:pt idx="123">
                  <c:v>4204.125</c:v>
                </c:pt>
                <c:pt idx="124">
                  <c:v>4205.375</c:v>
                </c:pt>
                <c:pt idx="125">
                  <c:v>4205.375</c:v>
                </c:pt>
                <c:pt idx="126">
                  <c:v>4207.75</c:v>
                </c:pt>
                <c:pt idx="127">
                  <c:v>4204.75</c:v>
                </c:pt>
                <c:pt idx="128">
                  <c:v>4204.375</c:v>
                </c:pt>
                <c:pt idx="129">
                  <c:v>4207.25</c:v>
                </c:pt>
                <c:pt idx="130">
                  <c:v>4202</c:v>
                </c:pt>
                <c:pt idx="131">
                  <c:v>4195.875</c:v>
                </c:pt>
                <c:pt idx="132">
                  <c:v>4195.875</c:v>
                </c:pt>
                <c:pt idx="133">
                  <c:v>4197</c:v>
                </c:pt>
                <c:pt idx="134">
                  <c:v>4168.5</c:v>
                </c:pt>
                <c:pt idx="135">
                  <c:v>4164.375</c:v>
                </c:pt>
                <c:pt idx="136">
                  <c:v>4166.25</c:v>
                </c:pt>
                <c:pt idx="137">
                  <c:v>4167.75</c:v>
                </c:pt>
                <c:pt idx="138">
                  <c:v>4170</c:v>
                </c:pt>
                <c:pt idx="139">
                  <c:v>4170</c:v>
                </c:pt>
                <c:pt idx="140">
                  <c:v>4172.875</c:v>
                </c:pt>
                <c:pt idx="141">
                  <c:v>4180.75</c:v>
                </c:pt>
                <c:pt idx="142">
                  <c:v>4191.375</c:v>
                </c:pt>
                <c:pt idx="143">
                  <c:v>4201.75</c:v>
                </c:pt>
                <c:pt idx="144">
                  <c:v>4206.375</c:v>
                </c:pt>
                <c:pt idx="145">
                  <c:v>4206.375</c:v>
                </c:pt>
                <c:pt idx="146">
                  <c:v>4206.375</c:v>
                </c:pt>
                <c:pt idx="147">
                  <c:v>4206.375</c:v>
                </c:pt>
                <c:pt idx="148">
                  <c:v>4206.375</c:v>
                </c:pt>
                <c:pt idx="149">
                  <c:v>4207.875</c:v>
                </c:pt>
                <c:pt idx="150">
                  <c:v>4211.625</c:v>
                </c:pt>
                <c:pt idx="151">
                  <c:v>4216</c:v>
                </c:pt>
                <c:pt idx="152">
                  <c:v>4216</c:v>
                </c:pt>
                <c:pt idx="153">
                  <c:v>4216</c:v>
                </c:pt>
                <c:pt idx="154">
                  <c:v>4218.375</c:v>
                </c:pt>
                <c:pt idx="155">
                  <c:v>4217.5</c:v>
                </c:pt>
                <c:pt idx="156">
                  <c:v>4222.625</c:v>
                </c:pt>
                <c:pt idx="157">
                  <c:v>4223.5</c:v>
                </c:pt>
                <c:pt idx="158">
                  <c:v>4230.75</c:v>
                </c:pt>
                <c:pt idx="159">
                  <c:v>4234.5</c:v>
                </c:pt>
                <c:pt idx="160">
                  <c:v>4234.5</c:v>
                </c:pt>
                <c:pt idx="161">
                  <c:v>4243.25</c:v>
                </c:pt>
                <c:pt idx="162">
                  <c:v>4246.625</c:v>
                </c:pt>
                <c:pt idx="163">
                  <c:v>4142.125</c:v>
                </c:pt>
                <c:pt idx="164">
                  <c:v>4023</c:v>
                </c:pt>
                <c:pt idx="165">
                  <c:v>4066.25</c:v>
                </c:pt>
                <c:pt idx="166">
                  <c:v>4079.75</c:v>
                </c:pt>
                <c:pt idx="167">
                  <c:v>4079.75</c:v>
                </c:pt>
                <c:pt idx="168">
                  <c:v>4092.625</c:v>
                </c:pt>
                <c:pt idx="169">
                  <c:v>4119.375</c:v>
                </c:pt>
                <c:pt idx="170">
                  <c:v>4139.75</c:v>
                </c:pt>
                <c:pt idx="171">
                  <c:v>4167.875</c:v>
                </c:pt>
                <c:pt idx="172">
                  <c:v>4186</c:v>
                </c:pt>
                <c:pt idx="173">
                  <c:v>4190.375</c:v>
                </c:pt>
                <c:pt idx="174">
                  <c:v>4190.375</c:v>
                </c:pt>
                <c:pt idx="175">
                  <c:v>4201.875</c:v>
                </c:pt>
                <c:pt idx="176">
                  <c:v>4208.125</c:v>
                </c:pt>
                <c:pt idx="177">
                  <c:v>4209.5</c:v>
                </c:pt>
                <c:pt idx="178">
                  <c:v>4214.75</c:v>
                </c:pt>
                <c:pt idx="179">
                  <c:v>4222.25</c:v>
                </c:pt>
                <c:pt idx="180">
                  <c:v>4226</c:v>
                </c:pt>
                <c:pt idx="181">
                  <c:v>4226</c:v>
                </c:pt>
                <c:pt idx="182">
                  <c:v>4230.375</c:v>
                </c:pt>
                <c:pt idx="183">
                  <c:v>4242.5</c:v>
                </c:pt>
                <c:pt idx="184">
                  <c:v>4252</c:v>
                </c:pt>
                <c:pt idx="185">
                  <c:v>4257.125</c:v>
                </c:pt>
                <c:pt idx="186">
                  <c:v>4271.875</c:v>
                </c:pt>
                <c:pt idx="187">
                  <c:v>4280.125</c:v>
                </c:pt>
                <c:pt idx="188">
                  <c:v>4280.125</c:v>
                </c:pt>
                <c:pt idx="189">
                  <c:v>4286.25</c:v>
                </c:pt>
                <c:pt idx="190">
                  <c:v>4296.75</c:v>
                </c:pt>
                <c:pt idx="191">
                  <c:v>4321.75</c:v>
                </c:pt>
                <c:pt idx="192">
                  <c:v>4335.25</c:v>
                </c:pt>
                <c:pt idx="193">
                  <c:v>4342</c:v>
                </c:pt>
                <c:pt idx="194">
                  <c:v>4354.375</c:v>
                </c:pt>
                <c:pt idx="195">
                  <c:v>4354.375</c:v>
                </c:pt>
                <c:pt idx="196">
                  <c:v>4364.5</c:v>
                </c:pt>
                <c:pt idx="197">
                  <c:v>4382.875</c:v>
                </c:pt>
                <c:pt idx="198">
                  <c:v>4394</c:v>
                </c:pt>
                <c:pt idx="199">
                  <c:v>4406.75</c:v>
                </c:pt>
                <c:pt idx="200">
                  <c:v>4425.375</c:v>
                </c:pt>
                <c:pt idx="201">
                  <c:v>4435</c:v>
                </c:pt>
                <c:pt idx="202">
                  <c:v>4435</c:v>
                </c:pt>
                <c:pt idx="203">
                  <c:v>4435.875</c:v>
                </c:pt>
                <c:pt idx="204">
                  <c:v>4449.5</c:v>
                </c:pt>
                <c:pt idx="205">
                  <c:v>4457.375</c:v>
                </c:pt>
                <c:pt idx="206">
                  <c:v>4463</c:v>
                </c:pt>
                <c:pt idx="207">
                  <c:v>4451.375</c:v>
                </c:pt>
                <c:pt idx="208">
                  <c:v>4451.375</c:v>
                </c:pt>
                <c:pt idx="209">
                  <c:v>4451.375</c:v>
                </c:pt>
                <c:pt idx="210">
                  <c:v>4445.25</c:v>
                </c:pt>
                <c:pt idx="211">
                  <c:v>4415.5</c:v>
                </c:pt>
                <c:pt idx="212">
                  <c:v>4419.125</c:v>
                </c:pt>
                <c:pt idx="213">
                  <c:v>4418.875</c:v>
                </c:pt>
                <c:pt idx="214">
                  <c:v>4420.5</c:v>
                </c:pt>
                <c:pt idx="215">
                  <c:v>4425.5</c:v>
                </c:pt>
                <c:pt idx="216">
                  <c:v>4426.125</c:v>
                </c:pt>
                <c:pt idx="217">
                  <c:v>4424.625</c:v>
                </c:pt>
                <c:pt idx="218">
                  <c:v>4423.125</c:v>
                </c:pt>
                <c:pt idx="219">
                  <c:v>4422.75</c:v>
                </c:pt>
                <c:pt idx="220">
                  <c:v>4424.125</c:v>
                </c:pt>
                <c:pt idx="221">
                  <c:v>4425.375</c:v>
                </c:pt>
                <c:pt idx="222">
                  <c:v>4424.125</c:v>
                </c:pt>
                <c:pt idx="223">
                  <c:v>4424.625</c:v>
                </c:pt>
                <c:pt idx="224">
                  <c:v>4425.125</c:v>
                </c:pt>
                <c:pt idx="225">
                  <c:v>4425.125</c:v>
                </c:pt>
                <c:pt idx="226">
                  <c:v>4427.625</c:v>
                </c:pt>
                <c:pt idx="227">
                  <c:v>4420.375</c:v>
                </c:pt>
                <c:pt idx="228">
                  <c:v>4422.875</c:v>
                </c:pt>
                <c:pt idx="229">
                  <c:v>4420.625</c:v>
                </c:pt>
                <c:pt idx="230">
                  <c:v>4420.875</c:v>
                </c:pt>
                <c:pt idx="231">
                  <c:v>4420.375</c:v>
                </c:pt>
                <c:pt idx="232">
                  <c:v>4418.875</c:v>
                </c:pt>
                <c:pt idx="233">
                  <c:v>4413.5</c:v>
                </c:pt>
                <c:pt idx="234">
                  <c:v>4412.75</c:v>
                </c:pt>
                <c:pt idx="235">
                  <c:v>4412.75</c:v>
                </c:pt>
                <c:pt idx="236">
                  <c:v>4407.375</c:v>
                </c:pt>
                <c:pt idx="237">
                  <c:v>4406.25</c:v>
                </c:pt>
                <c:pt idx="238">
                  <c:v>4405.625</c:v>
                </c:pt>
                <c:pt idx="239">
                  <c:v>4398.375</c:v>
                </c:pt>
                <c:pt idx="240">
                  <c:v>4397.5</c:v>
                </c:pt>
                <c:pt idx="241">
                  <c:v>4391.75</c:v>
                </c:pt>
                <c:pt idx="242">
                  <c:v>4378.875</c:v>
                </c:pt>
                <c:pt idx="243">
                  <c:v>4372.625</c:v>
                </c:pt>
                <c:pt idx="244">
                  <c:v>4370.125</c:v>
                </c:pt>
                <c:pt idx="245">
                  <c:v>4370</c:v>
                </c:pt>
                <c:pt idx="246">
                  <c:v>4368.125</c:v>
                </c:pt>
                <c:pt idx="247">
                  <c:v>4367.125</c:v>
                </c:pt>
                <c:pt idx="248">
                  <c:v>4367.625</c:v>
                </c:pt>
                <c:pt idx="249">
                  <c:v>4365.75</c:v>
                </c:pt>
                <c:pt idx="250">
                  <c:v>4366.375</c:v>
                </c:pt>
                <c:pt idx="251">
                  <c:v>4360.75</c:v>
                </c:pt>
                <c:pt idx="252">
                  <c:v>4360.625</c:v>
                </c:pt>
                <c:pt idx="253">
                  <c:v>4351.125</c:v>
                </c:pt>
                <c:pt idx="254">
                  <c:v>4356</c:v>
                </c:pt>
                <c:pt idx="255">
                  <c:v>4356.75</c:v>
                </c:pt>
                <c:pt idx="256">
                  <c:v>4356.375</c:v>
                </c:pt>
                <c:pt idx="257">
                  <c:v>4355.75</c:v>
                </c:pt>
                <c:pt idx="258">
                  <c:v>4355.75</c:v>
                </c:pt>
                <c:pt idx="259">
                  <c:v>4355.75</c:v>
                </c:pt>
                <c:pt idx="260">
                  <c:v>4354.375</c:v>
                </c:pt>
                <c:pt idx="261">
                  <c:v>4352.25</c:v>
                </c:pt>
                <c:pt idx="262">
                  <c:v>4349</c:v>
                </c:pt>
                <c:pt idx="263">
                  <c:v>4346.125</c:v>
                </c:pt>
                <c:pt idx="264">
                  <c:v>4342.375</c:v>
                </c:pt>
                <c:pt idx="265">
                  <c:v>4342.375</c:v>
                </c:pt>
                <c:pt idx="266">
                  <c:v>4341.125</c:v>
                </c:pt>
                <c:pt idx="267">
                  <c:v>4339.25</c:v>
                </c:pt>
                <c:pt idx="268">
                  <c:v>4337.625</c:v>
                </c:pt>
                <c:pt idx="269">
                  <c:v>4334.5</c:v>
                </c:pt>
                <c:pt idx="270">
                  <c:v>4334.5</c:v>
                </c:pt>
                <c:pt idx="271">
                  <c:v>4334.5</c:v>
                </c:pt>
                <c:pt idx="272">
                  <c:v>4334.5</c:v>
                </c:pt>
                <c:pt idx="273">
                  <c:v>4335.375</c:v>
                </c:pt>
                <c:pt idx="274">
                  <c:v>4335.375</c:v>
                </c:pt>
                <c:pt idx="275">
                  <c:v>4335.375</c:v>
                </c:pt>
                <c:pt idx="276">
                  <c:v>4335.5</c:v>
                </c:pt>
                <c:pt idx="277">
                  <c:v>4334.125</c:v>
                </c:pt>
                <c:pt idx="278">
                  <c:v>4333.25</c:v>
                </c:pt>
                <c:pt idx="279">
                  <c:v>4333.25</c:v>
                </c:pt>
                <c:pt idx="280">
                  <c:v>4333.125</c:v>
                </c:pt>
                <c:pt idx="281">
                  <c:v>4332.875</c:v>
                </c:pt>
                <c:pt idx="282">
                  <c:v>4332.375</c:v>
                </c:pt>
                <c:pt idx="283">
                  <c:v>4331.625</c:v>
                </c:pt>
                <c:pt idx="284">
                  <c:v>4330.75</c:v>
                </c:pt>
                <c:pt idx="285">
                  <c:v>4330.625</c:v>
                </c:pt>
                <c:pt idx="286">
                  <c:v>4320.875</c:v>
                </c:pt>
                <c:pt idx="287">
                  <c:v>4320.75</c:v>
                </c:pt>
                <c:pt idx="288">
                  <c:v>4320.625</c:v>
                </c:pt>
                <c:pt idx="289">
                  <c:v>4327.5</c:v>
                </c:pt>
                <c:pt idx="290">
                  <c:v>4326.875</c:v>
                </c:pt>
                <c:pt idx="291">
                  <c:v>4327</c:v>
                </c:pt>
                <c:pt idx="292">
                  <c:v>4327</c:v>
                </c:pt>
                <c:pt idx="293">
                  <c:v>4327</c:v>
                </c:pt>
                <c:pt idx="294">
                  <c:v>4327</c:v>
                </c:pt>
                <c:pt idx="295">
                  <c:v>4327</c:v>
                </c:pt>
                <c:pt idx="296">
                  <c:v>4318.625</c:v>
                </c:pt>
                <c:pt idx="297">
                  <c:v>4315.875</c:v>
                </c:pt>
                <c:pt idx="298">
                  <c:v>4312.625</c:v>
                </c:pt>
                <c:pt idx="299">
                  <c:v>4310.5</c:v>
                </c:pt>
                <c:pt idx="300">
                  <c:v>4309.875</c:v>
                </c:pt>
                <c:pt idx="301">
                  <c:v>4308</c:v>
                </c:pt>
                <c:pt idx="302">
                  <c:v>4301.375</c:v>
                </c:pt>
                <c:pt idx="303">
                  <c:v>4298.5</c:v>
                </c:pt>
                <c:pt idx="304">
                  <c:v>4298.875</c:v>
                </c:pt>
                <c:pt idx="305">
                  <c:v>4299.125</c:v>
                </c:pt>
                <c:pt idx="306">
                  <c:v>4299.125</c:v>
                </c:pt>
                <c:pt idx="307">
                  <c:v>4299.125</c:v>
                </c:pt>
                <c:pt idx="308">
                  <c:v>4299.125</c:v>
                </c:pt>
                <c:pt idx="309">
                  <c:v>4299.125</c:v>
                </c:pt>
                <c:pt idx="310">
                  <c:v>4299.125</c:v>
                </c:pt>
                <c:pt idx="311">
                  <c:v>4299.125</c:v>
                </c:pt>
                <c:pt idx="312">
                  <c:v>4299.25</c:v>
                </c:pt>
              </c:numCache>
            </c:numRef>
          </c:val>
          <c:smooth val="0"/>
          <c:extLst>
            <c:ext xmlns:c16="http://schemas.microsoft.com/office/drawing/2014/chart" uri="{C3380CC4-5D6E-409C-BE32-E72D297353CC}">
              <c16:uniqueId val="{00000003-A162-0148-9C3F-803B8BF4A9C6}"/>
            </c:ext>
          </c:extLst>
        </c:ser>
        <c:ser>
          <c:idx val="2"/>
          <c:order val="2"/>
          <c:tx>
            <c:v>2017 Peak</c:v>
          </c:tx>
          <c:spPr>
            <a:ln w="28575" cap="rnd">
              <a:noFill/>
              <a:round/>
            </a:ln>
            <a:effectLst/>
          </c:spPr>
          <c:marker>
            <c:symbol val="circle"/>
            <c:size val="10"/>
            <c:spPr>
              <a:solidFill>
                <a:schemeClr val="accent1">
                  <a:lumMod val="60000"/>
                  <a:lumOff val="40000"/>
                  <a:alpha val="60000"/>
                </a:schemeClr>
              </a:solidFill>
              <a:ln w="9525">
                <a:solidFill>
                  <a:schemeClr val="accent1">
                    <a:lumMod val="75000"/>
                    <a:alpha val="80000"/>
                  </a:schemeClr>
                </a:solidFill>
              </a:ln>
              <a:effectLst/>
            </c:spPr>
          </c:marker>
          <c:dPt>
            <c:idx val="66"/>
            <c:marker>
              <c:symbol val="circle"/>
              <c:size val="10"/>
              <c:spPr>
                <a:solidFill>
                  <a:srgbClr val="ED7D31">
                    <a:alpha val="34118"/>
                  </a:srgbClr>
                </a:solidFill>
                <a:ln w="9525">
                  <a:noFill/>
                </a:ln>
                <a:effectLst/>
              </c:spPr>
            </c:marker>
            <c:bubble3D val="0"/>
            <c:spPr>
              <a:ln w="28575" cap="rnd">
                <a:noFill/>
                <a:round/>
              </a:ln>
              <a:effectLst/>
            </c:spPr>
            <c:extLst>
              <c:ext xmlns:c16="http://schemas.microsoft.com/office/drawing/2014/chart" uri="{C3380CC4-5D6E-409C-BE32-E72D297353CC}">
                <c16:uniqueId val="{00000005-A162-0148-9C3F-803B8BF4A9C6}"/>
              </c:ext>
            </c:extLst>
          </c:dPt>
          <c:dLbls>
            <c:dLbl>
              <c:idx val="34"/>
              <c:layout>
                <c:manualLayout>
                  <c:x val="-6.2171350966311899E-2"/>
                  <c:y val="0.1065161125692619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62-0148-9C3F-803B8BF4A9C6}"/>
                </c:ext>
              </c:extLst>
            </c:dLbl>
            <c:dLbl>
              <c:idx val="66"/>
              <c:layout>
                <c:manualLayout>
                  <c:x val="-9.0523725825014695E-2"/>
                  <c:y val="-8.35993055555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62-0148-9C3F-803B8BF4A9C6}"/>
                </c:ext>
              </c:extLst>
            </c:dLbl>
            <c:dLbl>
              <c:idx val="214"/>
              <c:layout>
                <c:manualLayout>
                  <c:x val="-4.5457241413707099E-2"/>
                  <c:y val="6.7182327672099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162-0148-9C3F-803B8BF4A9C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'SEM1+SEM2'!$A$4:$A$316</c:f>
              <c:numCache>
                <c:formatCode>m/d/yy</c:formatCode>
                <c:ptCount val="313"/>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numCache>
            </c:numRef>
          </c:cat>
          <c:val>
            <c:numRef>
              <c:f>'SEM1+SEM2'!$AU$4:$AU$316</c:f>
              <c:numCache>
                <c:formatCode>#,##0</c:formatCode>
                <c:ptCount val="313"/>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4556.875</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numCache>
            </c:numRef>
          </c:val>
          <c:smooth val="0"/>
          <c:extLst>
            <c:ext xmlns:c16="http://schemas.microsoft.com/office/drawing/2014/chart" uri="{C3380CC4-5D6E-409C-BE32-E72D297353CC}">
              <c16:uniqueId val="{00000007-A162-0148-9C3F-803B8BF4A9C6}"/>
            </c:ext>
          </c:extLst>
        </c:ser>
        <c:ser>
          <c:idx val="3"/>
          <c:order val="3"/>
          <c:tx>
            <c:v>2018 Peak</c:v>
          </c:tx>
          <c:spPr>
            <a:ln w="28575" cap="rnd">
              <a:noFill/>
              <a:round/>
            </a:ln>
            <a:effectLst/>
          </c:spPr>
          <c:marker>
            <c:symbol val="circle"/>
            <c:size val="10"/>
            <c:spPr>
              <a:solidFill>
                <a:schemeClr val="accent2">
                  <a:lumMod val="40000"/>
                  <a:lumOff val="60000"/>
                  <a:alpha val="51000"/>
                </a:schemeClr>
              </a:solidFill>
              <a:ln w="9525">
                <a:solidFill>
                  <a:schemeClr val="accent2">
                    <a:alpha val="80000"/>
                  </a:schemeClr>
                </a:solidFill>
              </a:ln>
              <a:effectLst/>
            </c:spPr>
          </c:marker>
          <c:dPt>
            <c:idx val="206"/>
            <c:marker>
              <c:symbol val="circle"/>
              <c:size val="10"/>
              <c:spPr>
                <a:solidFill>
                  <a:srgbClr val="4472C4">
                    <a:alpha val="34118"/>
                  </a:srgbClr>
                </a:solidFill>
                <a:ln w="9525">
                  <a:noFill/>
                </a:ln>
                <a:effectLst/>
              </c:spPr>
            </c:marker>
            <c:bubble3D val="0"/>
            <c:spPr>
              <a:ln w="28575" cap="rnd">
                <a:noFill/>
                <a:round/>
              </a:ln>
              <a:effectLst/>
            </c:spPr>
            <c:extLst>
              <c:ext xmlns:c16="http://schemas.microsoft.com/office/drawing/2014/chart" uri="{C3380CC4-5D6E-409C-BE32-E72D297353CC}">
                <c16:uniqueId val="{00000009-A162-0148-9C3F-803B8BF4A9C6}"/>
              </c:ext>
            </c:extLst>
          </c:dPt>
          <c:dLbls>
            <c:dLbl>
              <c:idx val="25"/>
              <c:layout>
                <c:manualLayout>
                  <c:x val="-0.161142547588949"/>
                  <c:y val="-5.08912948381452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162-0148-9C3F-803B8BF4A9C6}"/>
                </c:ext>
              </c:extLst>
            </c:dLbl>
            <c:dLbl>
              <c:idx val="206"/>
              <c:layout>
                <c:manualLayout>
                  <c:x val="3.1685615751313498E-2"/>
                  <c:y val="-9.2939583333333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62-0148-9C3F-803B8BF4A9C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'SEM1+SEM2'!$A$4:$A$316</c:f>
              <c:numCache>
                <c:formatCode>m/d/yy</c:formatCode>
                <c:ptCount val="313"/>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numCache>
            </c:numRef>
          </c:cat>
          <c:val>
            <c:numRef>
              <c:f>'SEM1+SEM2'!$AV$4:$AV$316</c:f>
              <c:numCache>
                <c:formatCode>#,##0</c:formatCode>
                <c:ptCount val="313"/>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4463</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numCache>
            </c:numRef>
          </c:val>
          <c:smooth val="0"/>
          <c:extLst>
            <c:ext xmlns:c16="http://schemas.microsoft.com/office/drawing/2014/chart" uri="{C3380CC4-5D6E-409C-BE32-E72D297353CC}">
              <c16:uniqueId val="{0000000A-A162-0148-9C3F-803B8BF4A9C6}"/>
            </c:ext>
          </c:extLst>
        </c:ser>
        <c:dLbls>
          <c:showLegendKey val="0"/>
          <c:showVal val="0"/>
          <c:showCatName val="0"/>
          <c:showSerName val="0"/>
          <c:showPercent val="0"/>
          <c:showBubbleSize val="0"/>
        </c:dLbls>
        <c:smooth val="0"/>
        <c:axId val="-2135913680"/>
        <c:axId val="-2135917328"/>
      </c:lineChart>
      <c:dateAx>
        <c:axId val="-2135913680"/>
        <c:scaling>
          <c:orientation val="minMax"/>
        </c:scaling>
        <c:delete val="0"/>
        <c:axPos val="b"/>
        <c:minorGridlines>
          <c:spPr>
            <a:ln w="9525" cap="flat" cmpd="sng" algn="ctr">
              <a:solidFill>
                <a:schemeClr val="tx1">
                  <a:lumMod val="5000"/>
                  <a:lumOff val="95000"/>
                </a:schemeClr>
              </a:solidFill>
              <a:round/>
            </a:ln>
            <a:effectLst/>
          </c:spPr>
        </c:minorGridlines>
        <c:numFmt formatCode="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35917328"/>
        <c:crosses val="autoZero"/>
        <c:auto val="1"/>
        <c:lblOffset val="100"/>
        <c:baseTimeUnit val="days"/>
        <c:majorUnit val="1"/>
        <c:majorTimeUnit val="months"/>
        <c:minorUnit val="7"/>
        <c:minorTimeUnit val="days"/>
      </c:dateAx>
      <c:valAx>
        <c:axId val="-2135917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35913680"/>
        <c:crosses val="autoZero"/>
        <c:crossBetween val="between"/>
      </c:valAx>
      <c:spPr>
        <a:noFill/>
        <a:ln>
          <a:noFill/>
        </a:ln>
        <a:effectLst/>
      </c:spPr>
    </c:plotArea>
    <c:legend>
      <c:legendPos val="b"/>
      <c:layout>
        <c:manualLayout>
          <c:xMode val="edge"/>
          <c:yMode val="edge"/>
          <c:x val="0.37682213656304098"/>
          <c:y val="0.94038810499332603"/>
          <c:w val="0.26563147113151198"/>
          <c:h val="4.213057386713570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335409709037593E-2"/>
          <c:y val="0.21678875355021601"/>
          <c:w val="0.87712467191601096"/>
          <c:h val="0.60532407407407396"/>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154E-D941-9714-4AB7137A2091}"/>
              </c:ext>
            </c:extLst>
          </c:dPt>
          <c:dPt>
            <c:idx val="2"/>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154E-D941-9714-4AB7137A2091}"/>
              </c:ext>
            </c:extLst>
          </c:dPt>
          <c:dPt>
            <c:idx val="4"/>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154E-D941-9714-4AB7137A2091}"/>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'FYM Pass Rates'!$N$27:$S$28</c:f>
              <c:multiLvlStrCache>
                <c:ptCount val="6"/>
                <c:lvl>
                  <c:pt idx="0">
                    <c:v>2017</c:v>
                  </c:pt>
                  <c:pt idx="1">
                    <c:v>2018</c:v>
                  </c:pt>
                  <c:pt idx="2">
                    <c:v>2017</c:v>
                  </c:pt>
                  <c:pt idx="3">
                    <c:v>2018</c:v>
                  </c:pt>
                  <c:pt idx="4">
                    <c:v>2017</c:v>
                  </c:pt>
                  <c:pt idx="5">
                    <c:v>2018</c:v>
                  </c:pt>
                </c:lvl>
                <c:lvl>
                  <c:pt idx="0">
                    <c:v>Low</c:v>
                  </c:pt>
                  <c:pt idx="2">
                    <c:v>Medium</c:v>
                  </c:pt>
                  <c:pt idx="4">
                    <c:v>High</c:v>
                  </c:pt>
                </c:lvl>
              </c:multiLvlStrCache>
            </c:multiLvlStrRef>
          </c:cat>
          <c:val>
            <c:numRef>
              <c:f>'FYM Pass Rates'!$N$29:$S$29</c:f>
              <c:numCache>
                <c:formatCode>0%</c:formatCode>
                <c:ptCount val="6"/>
                <c:pt idx="0">
                  <c:v>0.66600000000000004</c:v>
                </c:pt>
                <c:pt idx="1">
                  <c:v>0.81899999999999995</c:v>
                </c:pt>
                <c:pt idx="2">
                  <c:v>0.73</c:v>
                </c:pt>
                <c:pt idx="3">
                  <c:v>0.86</c:v>
                </c:pt>
                <c:pt idx="4">
                  <c:v>0.77300000000000002</c:v>
                </c:pt>
                <c:pt idx="5">
                  <c:v>0.86499999999999999</c:v>
                </c:pt>
              </c:numCache>
            </c:numRef>
          </c:val>
          <c:extLst>
            <c:ext xmlns:c16="http://schemas.microsoft.com/office/drawing/2014/chart" uri="{C3380CC4-5D6E-409C-BE32-E72D297353CC}">
              <c16:uniqueId val="{00000006-154E-D941-9714-4AB7137A2091}"/>
            </c:ext>
          </c:extLst>
        </c:ser>
        <c:dLbls>
          <c:showLegendKey val="0"/>
          <c:showVal val="0"/>
          <c:showCatName val="0"/>
          <c:showSerName val="0"/>
          <c:showPercent val="0"/>
          <c:showBubbleSize val="0"/>
        </c:dLbls>
        <c:gapWidth val="100"/>
        <c:overlap val="-24"/>
        <c:axId val="-2114512176"/>
        <c:axId val="2125269280"/>
      </c:barChart>
      <c:lineChart>
        <c:grouping val="stacked"/>
        <c:varyColors val="0"/>
        <c:ser>
          <c:idx val="1"/>
          <c:order val="1"/>
          <c:tx>
            <c:v>Series 2</c:v>
          </c:tx>
          <c:spPr>
            <a:ln w="31750" cap="rnd">
              <a:solidFill>
                <a:srgbClr val="70AD47"/>
              </a:solidFill>
              <a:round/>
            </a:ln>
            <a:effectLst>
              <a:outerShdw blurRad="40000" dist="23000" dir="5400000" rotWithShape="0">
                <a:srgbClr val="000000">
                  <a:alpha val="35000"/>
                </a:srgbClr>
              </a:outerShdw>
            </a:effectLst>
          </c:spPr>
          <c:marker>
            <c:symbol val="circle"/>
            <c:size val="6"/>
            <c:spPr>
              <a:solidFill>
                <a:schemeClr val="accent3"/>
              </a:solidFill>
              <a:ln w="12700">
                <a:solidFill>
                  <a:schemeClr val="lt2"/>
                </a:solidFill>
                <a:round/>
              </a:ln>
              <a:effectLst>
                <a:outerShdw blurRad="40000" dist="23000" dir="5400000" rotWithShape="0">
                  <a:srgbClr val="000000">
                    <a:alpha val="35000"/>
                  </a:srgbClr>
                </a:outerShdw>
              </a:effectLst>
            </c:spPr>
          </c:marker>
          <c:dPt>
            <c:idx val="2"/>
            <c:marker>
              <c:symbol val="circle"/>
              <c:size val="6"/>
              <c:spPr>
                <a:solidFill>
                  <a:schemeClr val="accent3"/>
                </a:solidFill>
                <a:ln w="12700">
                  <a:solidFill>
                    <a:schemeClr val="lt2"/>
                  </a:solidFill>
                  <a:round/>
                </a:ln>
                <a:effectLst>
                  <a:outerShdw blurRad="40000" dist="23000" dir="5400000" rotWithShape="0">
                    <a:srgbClr val="000000">
                      <a:alpha val="35000"/>
                    </a:srgbClr>
                  </a:outerShdw>
                </a:effectLst>
              </c:spPr>
            </c:marker>
            <c:bubble3D val="0"/>
            <c:spPr>
              <a:ln w="31750" cap="rnd">
                <a:no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8-154E-D941-9714-4AB7137A2091}"/>
              </c:ext>
            </c:extLst>
          </c:dPt>
          <c:dPt>
            <c:idx val="4"/>
            <c:marker>
              <c:symbol val="circle"/>
              <c:size val="6"/>
              <c:spPr>
                <a:solidFill>
                  <a:schemeClr val="accent3"/>
                </a:solidFill>
                <a:ln w="12700">
                  <a:solidFill>
                    <a:schemeClr val="lt2"/>
                  </a:solidFill>
                  <a:round/>
                </a:ln>
                <a:effectLst>
                  <a:outerShdw blurRad="40000" dist="23000" dir="5400000" rotWithShape="0">
                    <a:srgbClr val="000000">
                      <a:alpha val="35000"/>
                    </a:srgbClr>
                  </a:outerShdw>
                </a:effectLst>
              </c:spPr>
            </c:marker>
            <c:bubble3D val="0"/>
            <c:spPr>
              <a:ln w="31750" cap="rnd">
                <a:no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A-154E-D941-9714-4AB7137A2091}"/>
              </c:ext>
            </c:extLst>
          </c:dPt>
          <c:val>
            <c:numRef>
              <c:f>'FYM Pass Rates'!$N$29:$S$29</c:f>
              <c:numCache>
                <c:formatCode>0%</c:formatCode>
                <c:ptCount val="6"/>
                <c:pt idx="0">
                  <c:v>0.66600000000000004</c:v>
                </c:pt>
                <c:pt idx="1">
                  <c:v>0.81899999999999995</c:v>
                </c:pt>
                <c:pt idx="2">
                  <c:v>0.73</c:v>
                </c:pt>
                <c:pt idx="3">
                  <c:v>0.86</c:v>
                </c:pt>
                <c:pt idx="4">
                  <c:v>0.77300000000000002</c:v>
                </c:pt>
                <c:pt idx="5">
                  <c:v>0.86499999999999999</c:v>
                </c:pt>
              </c:numCache>
            </c:numRef>
          </c:val>
          <c:smooth val="0"/>
          <c:extLst>
            <c:ext xmlns:c16="http://schemas.microsoft.com/office/drawing/2014/chart" uri="{C3380CC4-5D6E-409C-BE32-E72D297353CC}">
              <c16:uniqueId val="{0000000F-154E-D941-9714-4AB7137A2091}"/>
            </c:ext>
          </c:extLst>
        </c:ser>
        <c:dLbls>
          <c:showLegendKey val="0"/>
          <c:showVal val="0"/>
          <c:showCatName val="0"/>
          <c:showSerName val="0"/>
          <c:showPercent val="0"/>
          <c:showBubbleSize val="0"/>
        </c:dLbls>
        <c:marker val="1"/>
        <c:smooth val="0"/>
        <c:axId val="-2135330848"/>
        <c:axId val="2125307760"/>
      </c:lineChart>
      <c:catAx>
        <c:axId val="-21145121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crossAx val="2125269280"/>
        <c:crosses val="autoZero"/>
        <c:auto val="1"/>
        <c:lblAlgn val="ctr"/>
        <c:lblOffset val="100"/>
        <c:noMultiLvlLbl val="0"/>
      </c:catAx>
      <c:valAx>
        <c:axId val="2125269280"/>
        <c:scaling>
          <c:orientation val="minMax"/>
        </c:scaling>
        <c:delete val="0"/>
        <c:axPos val="l"/>
        <c:majorGridlines>
          <c:spPr>
            <a:ln w="9525"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crossAx val="-2114512176"/>
        <c:crosses val="autoZero"/>
        <c:crossBetween val="between"/>
      </c:valAx>
      <c:valAx>
        <c:axId val="2125307760"/>
        <c:scaling>
          <c:orientation val="minMax"/>
        </c:scaling>
        <c:delete val="1"/>
        <c:axPos val="r"/>
        <c:numFmt formatCode="0%" sourceLinked="1"/>
        <c:majorTickMark val="out"/>
        <c:minorTickMark val="none"/>
        <c:tickLblPos val="nextTo"/>
        <c:crossAx val="-2135330848"/>
        <c:crosses val="max"/>
        <c:crossBetween val="between"/>
      </c:valAx>
      <c:catAx>
        <c:axId val="-2135330848"/>
        <c:scaling>
          <c:orientation val="minMax"/>
        </c:scaling>
        <c:delete val="1"/>
        <c:axPos val="b"/>
        <c:majorTickMark val="out"/>
        <c:minorTickMark val="none"/>
        <c:tickLblPos val="nextTo"/>
        <c:crossAx val="2125307760"/>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lumMod val="75000"/>
              <a:lumOff val="25000"/>
            </a:schemeClr>
          </a:solidFill>
          <a:latin typeface="Arial Narrow" panose="020B0606020202030204" pitchFamily="34" charset="0"/>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319772528433902E-2"/>
          <c:y val="0.23754629629629601"/>
          <c:w val="0.87712467191601096"/>
          <c:h val="0.58680555555555602"/>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504C-9546-81CE-AF59D2D6938B}"/>
              </c:ext>
            </c:extLst>
          </c:dPt>
          <c:dPt>
            <c:idx val="2"/>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504C-9546-81CE-AF59D2D6938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'FYM Pass Rates'!$J$45:$M$46</c:f>
              <c:multiLvlStrCache>
                <c:ptCount val="4"/>
                <c:lvl>
                  <c:pt idx="0">
                    <c:v>2017</c:v>
                  </c:pt>
                  <c:pt idx="1">
                    <c:v>2018</c:v>
                  </c:pt>
                  <c:pt idx="2">
                    <c:v>2017</c:v>
                  </c:pt>
                  <c:pt idx="3">
                    <c:v>2018</c:v>
                  </c:pt>
                </c:lvl>
                <c:lvl>
                  <c:pt idx="0">
                    <c:v>Aboriginal or Torres Strait Islander</c:v>
                  </c:pt>
                  <c:pt idx="2">
                    <c:v>Not Aboriginal or Torres Strait Islander</c:v>
                  </c:pt>
                </c:lvl>
              </c:multiLvlStrCache>
            </c:multiLvlStrRef>
          </c:cat>
          <c:val>
            <c:numRef>
              <c:f>'FYM Pass Rates'!$J$47:$M$47</c:f>
              <c:numCache>
                <c:formatCode>0%</c:formatCode>
                <c:ptCount val="4"/>
                <c:pt idx="0">
                  <c:v>0.6</c:v>
                </c:pt>
                <c:pt idx="1">
                  <c:v>0.79</c:v>
                </c:pt>
                <c:pt idx="2">
                  <c:v>0.73599999999999999</c:v>
                </c:pt>
                <c:pt idx="3">
                  <c:v>0.85599999999999998</c:v>
                </c:pt>
              </c:numCache>
            </c:numRef>
          </c:val>
          <c:extLst>
            <c:ext xmlns:c16="http://schemas.microsoft.com/office/drawing/2014/chart" uri="{C3380CC4-5D6E-409C-BE32-E72D297353CC}">
              <c16:uniqueId val="{00000004-504C-9546-81CE-AF59D2D6938B}"/>
            </c:ext>
          </c:extLst>
        </c:ser>
        <c:dLbls>
          <c:showLegendKey val="0"/>
          <c:showVal val="0"/>
          <c:showCatName val="0"/>
          <c:showSerName val="0"/>
          <c:showPercent val="0"/>
          <c:showBubbleSize val="0"/>
        </c:dLbls>
        <c:gapWidth val="100"/>
        <c:overlap val="-24"/>
        <c:axId val="-2115352240"/>
        <c:axId val="-2133810080"/>
      </c:barChart>
      <c:lineChart>
        <c:grouping val="stacked"/>
        <c:varyColors val="0"/>
        <c:ser>
          <c:idx val="1"/>
          <c:order val="1"/>
          <c:tx>
            <c:v>Series 2</c:v>
          </c:tx>
          <c:spPr>
            <a:ln w="31750" cap="rnd">
              <a:solidFill>
                <a:schemeClr val="accent2"/>
              </a:solidFill>
              <a:round/>
            </a:ln>
            <a:effectLst>
              <a:outerShdw blurRad="40000" dist="23000" dir="5400000" rotWithShape="0">
                <a:srgbClr val="000000">
                  <a:alpha val="35000"/>
                </a:srgbClr>
              </a:outerShdw>
            </a:effectLst>
          </c:spPr>
          <c:marker>
            <c:symbol val="circle"/>
            <c:size val="6"/>
            <c:spPr>
              <a:solidFill>
                <a:srgbClr val="70AD47"/>
              </a:solidFill>
              <a:ln w="12700">
                <a:solidFill>
                  <a:sysClr val="window" lastClr="FFFFFF"/>
                </a:solidFill>
                <a:round/>
              </a:ln>
              <a:effectLst>
                <a:outerShdw blurRad="40000" dist="23000" dir="5400000" rotWithShape="0">
                  <a:srgbClr val="000000">
                    <a:alpha val="35000"/>
                  </a:srgbClr>
                </a:outerShdw>
              </a:effectLst>
            </c:spPr>
          </c:marker>
          <c:dPt>
            <c:idx val="1"/>
            <c:marker>
              <c:symbol val="circle"/>
              <c:size val="6"/>
              <c:spPr>
                <a:solidFill>
                  <a:srgbClr val="70AD47"/>
                </a:solidFill>
                <a:ln w="12700">
                  <a:solidFill>
                    <a:sysClr val="window" lastClr="FFFFFF"/>
                  </a:solidFill>
                  <a:round/>
                </a:ln>
                <a:effectLst>
                  <a:outerShdw blurRad="40000" dist="23000" dir="5400000" rotWithShape="0">
                    <a:srgbClr val="000000">
                      <a:alpha val="35000"/>
                    </a:srgbClr>
                  </a:outerShdw>
                </a:effectLst>
              </c:spPr>
            </c:marker>
            <c:bubble3D val="0"/>
            <c:spPr>
              <a:ln w="31750" cap="rnd">
                <a:solidFill>
                  <a:srgbClr val="70AD47"/>
                </a:solid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6-504C-9546-81CE-AF59D2D6938B}"/>
              </c:ext>
            </c:extLst>
          </c:dPt>
          <c:dPt>
            <c:idx val="2"/>
            <c:marker>
              <c:symbol val="circle"/>
              <c:size val="6"/>
              <c:spPr>
                <a:solidFill>
                  <a:srgbClr val="70AD47"/>
                </a:solidFill>
                <a:ln w="12700">
                  <a:solidFill>
                    <a:sysClr val="window" lastClr="FFFFFF"/>
                  </a:solidFill>
                  <a:round/>
                </a:ln>
                <a:effectLst>
                  <a:outerShdw blurRad="40000" dist="23000" dir="5400000" rotWithShape="0">
                    <a:srgbClr val="000000">
                      <a:alpha val="35000"/>
                    </a:srgbClr>
                  </a:outerShdw>
                </a:effectLst>
              </c:spPr>
            </c:marker>
            <c:bubble3D val="0"/>
            <c:spPr>
              <a:ln w="31750" cap="rnd">
                <a:no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8-504C-9546-81CE-AF59D2D6938B}"/>
              </c:ext>
            </c:extLst>
          </c:dPt>
          <c:dPt>
            <c:idx val="3"/>
            <c:marker>
              <c:symbol val="circle"/>
              <c:size val="6"/>
              <c:spPr>
                <a:solidFill>
                  <a:srgbClr val="70AD47"/>
                </a:solidFill>
                <a:ln w="12700">
                  <a:solidFill>
                    <a:sysClr val="window" lastClr="FFFFFF"/>
                  </a:solidFill>
                  <a:round/>
                </a:ln>
                <a:effectLst>
                  <a:outerShdw blurRad="40000" dist="23000" dir="5400000" rotWithShape="0">
                    <a:srgbClr val="000000">
                      <a:alpha val="35000"/>
                    </a:srgbClr>
                  </a:outerShdw>
                </a:effectLst>
              </c:spPr>
            </c:marker>
            <c:bubble3D val="0"/>
            <c:spPr>
              <a:ln w="31750" cap="rnd">
                <a:solidFill>
                  <a:srgbClr val="70AD47"/>
                </a:solid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A-504C-9546-81CE-AF59D2D6938B}"/>
              </c:ext>
            </c:extLst>
          </c:dPt>
          <c:val>
            <c:numRef>
              <c:f>'FYM Pass Rates'!$J$47:$M$47</c:f>
              <c:numCache>
                <c:formatCode>0%</c:formatCode>
                <c:ptCount val="4"/>
                <c:pt idx="0">
                  <c:v>0.6</c:v>
                </c:pt>
                <c:pt idx="1">
                  <c:v>0.79</c:v>
                </c:pt>
                <c:pt idx="2">
                  <c:v>0.73599999999999999</c:v>
                </c:pt>
                <c:pt idx="3">
                  <c:v>0.85599999999999998</c:v>
                </c:pt>
              </c:numCache>
            </c:numRef>
          </c:val>
          <c:smooth val="0"/>
          <c:extLst>
            <c:ext xmlns:c16="http://schemas.microsoft.com/office/drawing/2014/chart" uri="{C3380CC4-5D6E-409C-BE32-E72D297353CC}">
              <c16:uniqueId val="{0000000C-504C-9546-81CE-AF59D2D6938B}"/>
            </c:ext>
          </c:extLst>
        </c:ser>
        <c:dLbls>
          <c:showLegendKey val="0"/>
          <c:showVal val="0"/>
          <c:showCatName val="0"/>
          <c:showSerName val="0"/>
          <c:showPercent val="0"/>
          <c:showBubbleSize val="0"/>
        </c:dLbls>
        <c:marker val="1"/>
        <c:smooth val="0"/>
        <c:axId val="-2115692336"/>
        <c:axId val="-2118106560"/>
      </c:lineChart>
      <c:catAx>
        <c:axId val="-2115352240"/>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crossAx val="-2133810080"/>
        <c:crosses val="autoZero"/>
        <c:auto val="1"/>
        <c:lblAlgn val="ctr"/>
        <c:lblOffset val="100"/>
        <c:noMultiLvlLbl val="0"/>
      </c:catAx>
      <c:valAx>
        <c:axId val="-2133810080"/>
        <c:scaling>
          <c:orientation val="minMax"/>
        </c:scaling>
        <c:delete val="0"/>
        <c:axPos val="l"/>
        <c:majorGridlines>
          <c:spPr>
            <a:ln w="9525"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crossAx val="-2115352240"/>
        <c:crosses val="autoZero"/>
        <c:crossBetween val="between"/>
      </c:valAx>
      <c:valAx>
        <c:axId val="-2118106560"/>
        <c:scaling>
          <c:orientation val="minMax"/>
        </c:scaling>
        <c:delete val="1"/>
        <c:axPos val="r"/>
        <c:numFmt formatCode="0%" sourceLinked="1"/>
        <c:majorTickMark val="out"/>
        <c:minorTickMark val="none"/>
        <c:tickLblPos val="nextTo"/>
        <c:crossAx val="-2115692336"/>
        <c:crosses val="max"/>
        <c:crossBetween val="between"/>
      </c:valAx>
      <c:catAx>
        <c:axId val="-2115692336"/>
        <c:scaling>
          <c:orientation val="minMax"/>
        </c:scaling>
        <c:delete val="1"/>
        <c:axPos val="b"/>
        <c:majorTickMark val="out"/>
        <c:minorTickMark val="none"/>
        <c:tickLblPos val="nextTo"/>
        <c:crossAx val="-2118106560"/>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lumMod val="75000"/>
              <a:lumOff val="25000"/>
            </a:schemeClr>
          </a:solidFill>
          <a:latin typeface="Arial Narrow" panose="020B0606020202030204" pitchFamily="34" charset="0"/>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319772528433902E-2"/>
          <c:y val="0.232256944444444"/>
          <c:w val="0.87712467191601096"/>
          <c:h val="0.59209479166666701"/>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F4E8-B243-9CCD-22C64A5793D2}"/>
              </c:ext>
            </c:extLst>
          </c:dPt>
          <c:dPt>
            <c:idx val="2"/>
            <c:invertIfNegative val="0"/>
            <c:bubble3D val="0"/>
            <c:spPr>
              <a:gradFill rotWithShape="1">
                <a:gsLst>
                  <a:gs pos="0">
                    <a:srgbClr val="F1995D"/>
                  </a:gs>
                  <a:gs pos="50000">
                    <a:srgbClr val="F09252"/>
                  </a:gs>
                  <a:gs pos="100000">
                    <a:srgbClr val="ED7D31"/>
                  </a:gs>
                </a:gsLst>
                <a:lin ang="5400000" scaled="1"/>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F4E8-B243-9CCD-22C64A5793D2}"/>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'FYM Pass Rates'!$J$36:$M$37</c:f>
              <c:multiLvlStrCache>
                <c:ptCount val="4"/>
                <c:lvl>
                  <c:pt idx="0">
                    <c:v>2017</c:v>
                  </c:pt>
                  <c:pt idx="1">
                    <c:v>2018</c:v>
                  </c:pt>
                  <c:pt idx="2">
                    <c:v>2017</c:v>
                  </c:pt>
                  <c:pt idx="3">
                    <c:v>2018</c:v>
                  </c:pt>
                </c:lvl>
                <c:lvl>
                  <c:pt idx="0">
                    <c:v>Non English Speaking</c:v>
                  </c:pt>
                  <c:pt idx="2">
                    <c:v>Speaks English Only</c:v>
                  </c:pt>
                </c:lvl>
              </c:multiLvlStrCache>
            </c:multiLvlStrRef>
          </c:cat>
          <c:val>
            <c:numRef>
              <c:f>'FYM Pass Rates'!$J$38:$M$38</c:f>
              <c:numCache>
                <c:formatCode>0%</c:formatCode>
                <c:ptCount val="4"/>
                <c:pt idx="0">
                  <c:v>0.67400000000000004</c:v>
                </c:pt>
                <c:pt idx="1">
                  <c:v>0.82099999999999995</c:v>
                </c:pt>
                <c:pt idx="2">
                  <c:v>0.75900000000000001</c:v>
                </c:pt>
                <c:pt idx="3">
                  <c:v>0.87</c:v>
                </c:pt>
              </c:numCache>
            </c:numRef>
          </c:val>
          <c:extLst>
            <c:ext xmlns:c16="http://schemas.microsoft.com/office/drawing/2014/chart" uri="{C3380CC4-5D6E-409C-BE32-E72D297353CC}">
              <c16:uniqueId val="{00000004-F4E8-B243-9CCD-22C64A5793D2}"/>
            </c:ext>
          </c:extLst>
        </c:ser>
        <c:dLbls>
          <c:showLegendKey val="0"/>
          <c:showVal val="0"/>
          <c:showCatName val="0"/>
          <c:showSerName val="0"/>
          <c:showPercent val="0"/>
          <c:showBubbleSize val="0"/>
        </c:dLbls>
        <c:gapWidth val="100"/>
        <c:overlap val="-24"/>
        <c:axId val="-2116902176"/>
        <c:axId val="-2114573136"/>
      </c:barChart>
      <c:lineChart>
        <c:grouping val="stacked"/>
        <c:varyColors val="0"/>
        <c:ser>
          <c:idx val="1"/>
          <c:order val="1"/>
          <c:tx>
            <c:v>Series 2</c:v>
          </c:tx>
          <c:spPr>
            <a:ln w="25400" cap="rnd">
              <a:solidFill>
                <a:srgbClr val="70AD47"/>
              </a:solidFill>
              <a:round/>
            </a:ln>
            <a:effectLst>
              <a:outerShdw blurRad="40000" dist="23000" dir="5400000" rotWithShape="0">
                <a:srgbClr val="000000">
                  <a:alpha val="35000"/>
                </a:srgbClr>
              </a:outerShdw>
            </a:effectLst>
          </c:spPr>
          <c:marker>
            <c:symbol val="circle"/>
            <c:size val="6"/>
            <c:spPr>
              <a:solidFill>
                <a:srgbClr val="70AD47"/>
              </a:solidFill>
              <a:ln w="12700">
                <a:solidFill>
                  <a:sysClr val="window" lastClr="FFFFFF"/>
                </a:solidFill>
                <a:round/>
              </a:ln>
              <a:effectLst>
                <a:outerShdw blurRad="40000" dist="23000" dir="5400000" rotWithShape="0">
                  <a:srgbClr val="000000">
                    <a:alpha val="35000"/>
                  </a:srgbClr>
                </a:outerShdw>
              </a:effectLst>
            </c:spPr>
          </c:marker>
          <c:dPt>
            <c:idx val="2"/>
            <c:marker>
              <c:symbol val="circle"/>
              <c:size val="6"/>
              <c:spPr>
                <a:solidFill>
                  <a:srgbClr val="70AD47"/>
                </a:solidFill>
                <a:ln w="12700">
                  <a:solidFill>
                    <a:sysClr val="window" lastClr="FFFFFF"/>
                  </a:solidFill>
                  <a:round/>
                </a:ln>
                <a:effectLst>
                  <a:outerShdw blurRad="40000" dist="23000" dir="5400000" rotWithShape="0">
                    <a:srgbClr val="000000">
                      <a:alpha val="35000"/>
                    </a:srgbClr>
                  </a:outerShdw>
                </a:effectLst>
              </c:spPr>
            </c:marker>
            <c:bubble3D val="0"/>
            <c:spPr>
              <a:ln w="25400" cap="rnd">
                <a:no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6-F4E8-B243-9CCD-22C64A5793D2}"/>
              </c:ext>
            </c:extLst>
          </c:dPt>
          <c:val>
            <c:numRef>
              <c:f>'FYM Pass Rates'!$J$38:$M$38</c:f>
              <c:numCache>
                <c:formatCode>0%</c:formatCode>
                <c:ptCount val="4"/>
                <c:pt idx="0">
                  <c:v>0.67400000000000004</c:v>
                </c:pt>
                <c:pt idx="1">
                  <c:v>0.82099999999999995</c:v>
                </c:pt>
                <c:pt idx="2">
                  <c:v>0.75900000000000001</c:v>
                </c:pt>
                <c:pt idx="3">
                  <c:v>0.87</c:v>
                </c:pt>
              </c:numCache>
            </c:numRef>
          </c:val>
          <c:smooth val="0"/>
          <c:extLst>
            <c:ext xmlns:c16="http://schemas.microsoft.com/office/drawing/2014/chart" uri="{C3380CC4-5D6E-409C-BE32-E72D297353CC}">
              <c16:uniqueId val="{0000000A-F4E8-B243-9CCD-22C64A5793D2}"/>
            </c:ext>
          </c:extLst>
        </c:ser>
        <c:dLbls>
          <c:showLegendKey val="0"/>
          <c:showVal val="0"/>
          <c:showCatName val="0"/>
          <c:showSerName val="0"/>
          <c:showPercent val="0"/>
          <c:showBubbleSize val="0"/>
        </c:dLbls>
        <c:marker val="1"/>
        <c:smooth val="0"/>
        <c:axId val="-2116536320"/>
        <c:axId val="-2114383712"/>
      </c:lineChart>
      <c:catAx>
        <c:axId val="-21169021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crossAx val="-2114573136"/>
        <c:crosses val="autoZero"/>
        <c:auto val="1"/>
        <c:lblAlgn val="ctr"/>
        <c:lblOffset val="100"/>
        <c:noMultiLvlLbl val="0"/>
      </c:catAx>
      <c:valAx>
        <c:axId val="-2114573136"/>
        <c:scaling>
          <c:orientation val="minMax"/>
          <c:max val="0.9"/>
        </c:scaling>
        <c:delete val="0"/>
        <c:axPos val="l"/>
        <c:majorGridlines>
          <c:spPr>
            <a:ln w="9525"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crossAx val="-2116902176"/>
        <c:crosses val="autoZero"/>
        <c:crossBetween val="between"/>
      </c:valAx>
      <c:valAx>
        <c:axId val="-2114383712"/>
        <c:scaling>
          <c:orientation val="minMax"/>
        </c:scaling>
        <c:delete val="1"/>
        <c:axPos val="r"/>
        <c:numFmt formatCode="0%" sourceLinked="1"/>
        <c:majorTickMark val="out"/>
        <c:minorTickMark val="none"/>
        <c:tickLblPos val="nextTo"/>
        <c:crossAx val="-2116536320"/>
        <c:crosses val="max"/>
        <c:crossBetween val="between"/>
      </c:valAx>
      <c:catAx>
        <c:axId val="-2116536320"/>
        <c:scaling>
          <c:orientation val="minMax"/>
        </c:scaling>
        <c:delete val="1"/>
        <c:axPos val="b"/>
        <c:majorTickMark val="out"/>
        <c:minorTickMark val="none"/>
        <c:tickLblPos val="nextTo"/>
        <c:crossAx val="-2114383712"/>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lumMod val="75000"/>
              <a:lumOff val="25000"/>
            </a:schemeClr>
          </a:solidFill>
          <a:latin typeface="Arial Narrow" panose="020B060602020203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drawing1.xml><?xml version="1.0" encoding="utf-8"?>
<c:userShapes xmlns:c="http://schemas.openxmlformats.org/drawingml/2006/chart">
  <cdr:relSizeAnchor xmlns:cdr="http://schemas.openxmlformats.org/drawingml/2006/chartDrawing">
    <cdr:from>
      <cdr:x>0.71158</cdr:x>
      <cdr:y>0.14463</cdr:y>
    </cdr:from>
    <cdr:to>
      <cdr:x>0.79304</cdr:x>
      <cdr:y>0.24745</cdr:y>
    </cdr:to>
    <cdr:sp macro="" textlink="">
      <cdr:nvSpPr>
        <cdr:cNvPr id="3" name="Up Arrow Callout 2">
          <a:extLst xmlns:a="http://schemas.openxmlformats.org/drawingml/2006/main">
            <a:ext uri="{FF2B5EF4-FFF2-40B4-BE49-F238E27FC236}">
              <a16:creationId xmlns:a16="http://schemas.microsoft.com/office/drawing/2014/main" id="{F0F0F7F3-AAB0-C243-9B4D-7D069B36E783}"/>
            </a:ext>
          </a:extLst>
        </cdr:cNvPr>
        <cdr:cNvSpPr/>
      </cdr:nvSpPr>
      <cdr:spPr>
        <a:xfrm xmlns:a="http://schemas.openxmlformats.org/drawingml/2006/main">
          <a:off x="6600964" y="848479"/>
          <a:ext cx="755650" cy="603250"/>
        </a:xfrm>
        <a:prstGeom xmlns:a="http://schemas.openxmlformats.org/drawingml/2006/main" prst="upArrowCallout">
          <a:avLst/>
        </a:prstGeom>
        <a:solidFill xmlns:a="http://schemas.openxmlformats.org/drawingml/2006/main">
          <a:srgbClr val="46A461"/>
        </a:solidFill>
        <a:ln xmlns:a="http://schemas.openxmlformats.org/drawingml/2006/main">
          <a:solidFill>
            <a:schemeClr val="bg1">
              <a:lumMod val="8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a:solidFill>
                <a:schemeClr val="bg1"/>
              </a:solidFill>
            </a:rPr>
            <a:t>10.7%</a:t>
          </a:r>
        </a:p>
      </cdr:txBody>
    </cdr:sp>
  </cdr:relSizeAnchor>
  <cdr:relSizeAnchor xmlns:cdr="http://schemas.openxmlformats.org/drawingml/2006/chartDrawing">
    <cdr:from>
      <cdr:x>0.28101</cdr:x>
      <cdr:y>0.14246</cdr:y>
    </cdr:from>
    <cdr:to>
      <cdr:x>0.36247</cdr:x>
      <cdr:y>0.24529</cdr:y>
    </cdr:to>
    <cdr:sp macro="" textlink="">
      <cdr:nvSpPr>
        <cdr:cNvPr id="4" name="Up Arrow Callout 3">
          <a:extLst xmlns:a="http://schemas.openxmlformats.org/drawingml/2006/main">
            <a:ext uri="{FF2B5EF4-FFF2-40B4-BE49-F238E27FC236}">
              <a16:creationId xmlns:a16="http://schemas.microsoft.com/office/drawing/2014/main" id="{AE9728CF-5594-D541-AEE9-6D8616A16238}"/>
            </a:ext>
          </a:extLst>
        </cdr:cNvPr>
        <cdr:cNvSpPr/>
      </cdr:nvSpPr>
      <cdr:spPr>
        <a:xfrm xmlns:a="http://schemas.openxmlformats.org/drawingml/2006/main">
          <a:off x="2606814" y="835779"/>
          <a:ext cx="755650" cy="603250"/>
        </a:xfrm>
        <a:prstGeom xmlns:a="http://schemas.openxmlformats.org/drawingml/2006/main" prst="upArrowCallout">
          <a:avLst/>
        </a:prstGeom>
        <a:solidFill xmlns:a="http://schemas.openxmlformats.org/drawingml/2006/main">
          <a:srgbClr val="46A461"/>
        </a:solidFill>
        <a:ln xmlns:a="http://schemas.openxmlformats.org/drawingml/2006/main">
          <a:solidFill>
            <a:schemeClr val="bg1">
              <a:lumMod val="8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a:solidFill>
                <a:schemeClr val="bg1"/>
              </a:solidFill>
            </a:rPr>
            <a:t>7.9%</a:t>
          </a:r>
        </a:p>
      </cdr:txBody>
    </cdr:sp>
  </cdr:relSizeAnchor>
</c:userShapes>
</file>

<file path=ppt/drawings/drawing2.xml><?xml version="1.0" encoding="utf-8"?>
<c:userShapes xmlns:c="http://schemas.openxmlformats.org/drawingml/2006/chart">
  <cdr:relSizeAnchor xmlns:cdr="http://schemas.openxmlformats.org/drawingml/2006/chartDrawing">
    <cdr:from>
      <cdr:x>0.75279</cdr:x>
      <cdr:y>0.14992</cdr:y>
    </cdr:from>
    <cdr:to>
      <cdr:x>0.83032</cdr:x>
      <cdr:y>0.2477</cdr:y>
    </cdr:to>
    <cdr:sp macro="" textlink="">
      <cdr:nvSpPr>
        <cdr:cNvPr id="3" name="Up Arrow Callout 2">
          <a:extLst xmlns:a="http://schemas.openxmlformats.org/drawingml/2006/main">
            <a:ext uri="{FF2B5EF4-FFF2-40B4-BE49-F238E27FC236}">
              <a16:creationId xmlns:a16="http://schemas.microsoft.com/office/drawing/2014/main" id="{AE9728CF-5594-D541-AEE9-6D8616A16238}"/>
            </a:ext>
          </a:extLst>
        </cdr:cNvPr>
        <cdr:cNvSpPr/>
      </cdr:nvSpPr>
      <cdr:spPr>
        <a:xfrm xmlns:a="http://schemas.openxmlformats.org/drawingml/2006/main">
          <a:off x="7337564" y="924880"/>
          <a:ext cx="755650" cy="603250"/>
        </a:xfrm>
        <a:prstGeom xmlns:a="http://schemas.openxmlformats.org/drawingml/2006/main" prst="upArrowCallout">
          <a:avLst/>
        </a:prstGeom>
        <a:solidFill xmlns:a="http://schemas.openxmlformats.org/drawingml/2006/main">
          <a:srgbClr val="46A461"/>
        </a:solidFill>
        <a:ln xmlns:a="http://schemas.openxmlformats.org/drawingml/2006/main">
          <a:solidFill>
            <a:schemeClr val="bg1">
              <a:lumMod val="8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a:solidFill>
                <a:schemeClr val="bg1"/>
              </a:solidFill>
            </a:rPr>
            <a:t>9.2%</a:t>
          </a:r>
        </a:p>
      </cdr:txBody>
    </cdr:sp>
  </cdr:relSizeAnchor>
  <cdr:relSizeAnchor xmlns:cdr="http://schemas.openxmlformats.org/drawingml/2006/chartDrawing">
    <cdr:from>
      <cdr:x>0.16842</cdr:x>
      <cdr:y>0.14992</cdr:y>
    </cdr:from>
    <cdr:to>
      <cdr:x>0.24595</cdr:x>
      <cdr:y>0.2477</cdr:y>
    </cdr:to>
    <cdr:sp macro="" textlink="">
      <cdr:nvSpPr>
        <cdr:cNvPr id="4" name="Up Arrow Callout 3">
          <a:extLst xmlns:a="http://schemas.openxmlformats.org/drawingml/2006/main">
            <a:ext uri="{FF2B5EF4-FFF2-40B4-BE49-F238E27FC236}">
              <a16:creationId xmlns:a16="http://schemas.microsoft.com/office/drawing/2014/main" id="{AE9728CF-5594-D541-AEE9-6D8616A16238}"/>
            </a:ext>
          </a:extLst>
        </cdr:cNvPr>
        <cdr:cNvSpPr/>
      </cdr:nvSpPr>
      <cdr:spPr>
        <a:xfrm xmlns:a="http://schemas.openxmlformats.org/drawingml/2006/main">
          <a:off x="1641614" y="924880"/>
          <a:ext cx="755650" cy="603250"/>
        </a:xfrm>
        <a:prstGeom xmlns:a="http://schemas.openxmlformats.org/drawingml/2006/main" prst="upArrowCallout">
          <a:avLst/>
        </a:prstGeom>
        <a:solidFill xmlns:a="http://schemas.openxmlformats.org/drawingml/2006/main">
          <a:srgbClr val="46A461"/>
        </a:solidFill>
        <a:ln xmlns:a="http://schemas.openxmlformats.org/drawingml/2006/main">
          <a:solidFill>
            <a:schemeClr val="bg1">
              <a:lumMod val="8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just"/>
          <a:r>
            <a:rPr lang="en-US" sz="1800" dirty="0">
              <a:solidFill>
                <a:schemeClr val="bg1"/>
              </a:solidFill>
            </a:rPr>
            <a:t>15.3%</a:t>
          </a:r>
        </a:p>
      </cdr:txBody>
    </cdr:sp>
  </cdr:relSizeAnchor>
  <cdr:relSizeAnchor xmlns:cdr="http://schemas.openxmlformats.org/drawingml/2006/chartDrawing">
    <cdr:from>
      <cdr:x>0.45442</cdr:x>
      <cdr:y>0.14992</cdr:y>
    </cdr:from>
    <cdr:to>
      <cdr:x>0.53194</cdr:x>
      <cdr:y>0.2477</cdr:y>
    </cdr:to>
    <cdr:sp macro="" textlink="">
      <cdr:nvSpPr>
        <cdr:cNvPr id="5" name="Up Arrow Callout 4">
          <a:extLst xmlns:a="http://schemas.openxmlformats.org/drawingml/2006/main">
            <a:ext uri="{FF2B5EF4-FFF2-40B4-BE49-F238E27FC236}">
              <a16:creationId xmlns:a16="http://schemas.microsoft.com/office/drawing/2014/main" id="{AE9728CF-5594-D541-AEE9-6D8616A16238}"/>
            </a:ext>
          </a:extLst>
        </cdr:cNvPr>
        <cdr:cNvSpPr/>
      </cdr:nvSpPr>
      <cdr:spPr>
        <a:xfrm xmlns:a="http://schemas.openxmlformats.org/drawingml/2006/main">
          <a:off x="4429264" y="924880"/>
          <a:ext cx="755650" cy="603250"/>
        </a:xfrm>
        <a:prstGeom xmlns:a="http://schemas.openxmlformats.org/drawingml/2006/main" prst="upArrowCallout">
          <a:avLst/>
        </a:prstGeom>
        <a:solidFill xmlns:a="http://schemas.openxmlformats.org/drawingml/2006/main">
          <a:srgbClr val="46A461"/>
        </a:solidFill>
        <a:ln xmlns:a="http://schemas.openxmlformats.org/drawingml/2006/main">
          <a:solidFill>
            <a:schemeClr val="bg1">
              <a:lumMod val="8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just"/>
          <a:r>
            <a:rPr lang="en-US" sz="1800" dirty="0">
              <a:solidFill>
                <a:schemeClr val="bg1"/>
              </a:solidFill>
            </a:rPr>
            <a:t>13.0%</a:t>
          </a:r>
        </a:p>
      </cdr:txBody>
    </cdr:sp>
  </cdr:relSizeAnchor>
</c:userShapes>
</file>

<file path=ppt/drawings/drawing3.xml><?xml version="1.0" encoding="utf-8"?>
<c:userShapes xmlns:c="http://schemas.openxmlformats.org/drawingml/2006/chart">
  <cdr:relSizeAnchor xmlns:cdr="http://schemas.openxmlformats.org/drawingml/2006/chartDrawing">
    <cdr:from>
      <cdr:x>0.24364</cdr:x>
      <cdr:y>0.17927</cdr:y>
    </cdr:from>
    <cdr:to>
      <cdr:x>0.32168</cdr:x>
      <cdr:y>0.26861</cdr:y>
    </cdr:to>
    <cdr:sp macro="" textlink="">
      <cdr:nvSpPr>
        <cdr:cNvPr id="2" name="Up Arrow Callout 1">
          <a:extLst xmlns:a="http://schemas.openxmlformats.org/drawingml/2006/main">
            <a:ext uri="{FF2B5EF4-FFF2-40B4-BE49-F238E27FC236}">
              <a16:creationId xmlns:a16="http://schemas.microsoft.com/office/drawing/2014/main" id="{17BB5035-2E01-1F48-9A93-C045A03596A0}"/>
            </a:ext>
          </a:extLst>
        </cdr:cNvPr>
        <cdr:cNvSpPr/>
      </cdr:nvSpPr>
      <cdr:spPr>
        <a:xfrm xmlns:a="http://schemas.openxmlformats.org/drawingml/2006/main">
          <a:off x="2359164" y="1210429"/>
          <a:ext cx="755650" cy="603250"/>
        </a:xfrm>
        <a:prstGeom xmlns:a="http://schemas.openxmlformats.org/drawingml/2006/main" prst="upArrowCallout">
          <a:avLst/>
        </a:prstGeom>
        <a:solidFill xmlns:a="http://schemas.openxmlformats.org/drawingml/2006/main">
          <a:srgbClr val="46A461"/>
        </a:solidFill>
        <a:ln xmlns:a="http://schemas.openxmlformats.org/drawingml/2006/main">
          <a:solidFill>
            <a:schemeClr val="bg1">
              <a:lumMod val="8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a:solidFill>
                <a:schemeClr val="bg1"/>
              </a:solidFill>
            </a:rPr>
            <a:t>19.0%</a:t>
          </a:r>
        </a:p>
      </cdr:txBody>
    </cdr:sp>
  </cdr:relSizeAnchor>
  <cdr:relSizeAnchor xmlns:cdr="http://schemas.openxmlformats.org/drawingml/2006/chartDrawing">
    <cdr:from>
      <cdr:x>0.70138</cdr:x>
      <cdr:y>0.17768</cdr:y>
    </cdr:from>
    <cdr:to>
      <cdr:x>0.77942</cdr:x>
      <cdr:y>0.26702</cdr:y>
    </cdr:to>
    <cdr:sp macro="" textlink="">
      <cdr:nvSpPr>
        <cdr:cNvPr id="3" name="Up Arrow Callout 2">
          <a:extLst xmlns:a="http://schemas.openxmlformats.org/drawingml/2006/main">
            <a:ext uri="{FF2B5EF4-FFF2-40B4-BE49-F238E27FC236}">
              <a16:creationId xmlns:a16="http://schemas.microsoft.com/office/drawing/2014/main" id="{17BB5035-2E01-1F48-9A93-C045A03596A0}"/>
            </a:ext>
          </a:extLst>
        </cdr:cNvPr>
        <cdr:cNvSpPr/>
      </cdr:nvSpPr>
      <cdr:spPr>
        <a:xfrm xmlns:a="http://schemas.openxmlformats.org/drawingml/2006/main">
          <a:off x="6791464" y="1199661"/>
          <a:ext cx="755650" cy="603250"/>
        </a:xfrm>
        <a:prstGeom xmlns:a="http://schemas.openxmlformats.org/drawingml/2006/main" prst="upArrowCallout">
          <a:avLst/>
        </a:prstGeom>
        <a:solidFill xmlns:a="http://schemas.openxmlformats.org/drawingml/2006/main">
          <a:srgbClr val="46A461"/>
        </a:solidFill>
        <a:ln xmlns:a="http://schemas.openxmlformats.org/drawingml/2006/main">
          <a:solidFill>
            <a:schemeClr val="bg1">
              <a:lumMod val="8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a:solidFill>
                <a:schemeClr val="bg1"/>
              </a:solidFill>
            </a:rPr>
            <a:t>12.0%</a:t>
          </a:r>
        </a:p>
      </cdr:txBody>
    </cdr:sp>
  </cdr:relSizeAnchor>
</c:userShapes>
</file>

<file path=ppt/drawings/drawing4.xml><?xml version="1.0" encoding="utf-8"?>
<c:userShapes xmlns:c="http://schemas.openxmlformats.org/drawingml/2006/chart">
  <cdr:relSizeAnchor xmlns:cdr="http://schemas.openxmlformats.org/drawingml/2006/chartDrawing">
    <cdr:from>
      <cdr:x>0.26366</cdr:x>
      <cdr:y>0.16563</cdr:y>
    </cdr:from>
    <cdr:to>
      <cdr:x>0.34504</cdr:x>
      <cdr:y>0.26121</cdr:y>
    </cdr:to>
    <cdr:sp macro="" textlink="">
      <cdr:nvSpPr>
        <cdr:cNvPr id="2" name="Up Arrow Callout 1">
          <a:extLst xmlns:a="http://schemas.openxmlformats.org/drawingml/2006/main">
            <a:ext uri="{FF2B5EF4-FFF2-40B4-BE49-F238E27FC236}">
              <a16:creationId xmlns:a16="http://schemas.microsoft.com/office/drawing/2014/main" id="{17BB5035-2E01-1F48-9A93-C045A03596A0}"/>
            </a:ext>
          </a:extLst>
        </cdr:cNvPr>
        <cdr:cNvSpPr/>
      </cdr:nvSpPr>
      <cdr:spPr>
        <a:xfrm xmlns:a="http://schemas.openxmlformats.org/drawingml/2006/main">
          <a:off x="2448064" y="1045329"/>
          <a:ext cx="755650" cy="603250"/>
        </a:xfrm>
        <a:prstGeom xmlns:a="http://schemas.openxmlformats.org/drawingml/2006/main" prst="upArrowCallout">
          <a:avLst/>
        </a:prstGeom>
        <a:solidFill xmlns:a="http://schemas.openxmlformats.org/drawingml/2006/main">
          <a:srgbClr val="46A461"/>
        </a:solidFill>
        <a:ln xmlns:a="http://schemas.openxmlformats.org/drawingml/2006/main">
          <a:solidFill>
            <a:schemeClr val="bg1">
              <a:lumMod val="8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a:solidFill>
                <a:schemeClr val="bg1"/>
              </a:solidFill>
            </a:rPr>
            <a:t>14.7%</a:t>
          </a:r>
        </a:p>
      </cdr:txBody>
    </cdr:sp>
  </cdr:relSizeAnchor>
  <cdr:relSizeAnchor xmlns:cdr="http://schemas.openxmlformats.org/drawingml/2006/chartDrawing">
    <cdr:from>
      <cdr:x>0.69862</cdr:x>
      <cdr:y>0.16563</cdr:y>
    </cdr:from>
    <cdr:to>
      <cdr:x>0.78001</cdr:x>
      <cdr:y>0.26121</cdr:y>
    </cdr:to>
    <cdr:sp macro="" textlink="">
      <cdr:nvSpPr>
        <cdr:cNvPr id="3" name="Up Arrow Callout 2">
          <a:extLst xmlns:a="http://schemas.openxmlformats.org/drawingml/2006/main">
            <a:ext uri="{FF2B5EF4-FFF2-40B4-BE49-F238E27FC236}">
              <a16:creationId xmlns:a16="http://schemas.microsoft.com/office/drawing/2014/main" id="{17BB5035-2E01-1F48-9A93-C045A03596A0}"/>
            </a:ext>
          </a:extLst>
        </cdr:cNvPr>
        <cdr:cNvSpPr/>
      </cdr:nvSpPr>
      <cdr:spPr>
        <a:xfrm xmlns:a="http://schemas.openxmlformats.org/drawingml/2006/main">
          <a:off x="6486664" y="1045329"/>
          <a:ext cx="755650" cy="603250"/>
        </a:xfrm>
        <a:prstGeom xmlns:a="http://schemas.openxmlformats.org/drawingml/2006/main" prst="upArrowCallout">
          <a:avLst/>
        </a:prstGeom>
        <a:solidFill xmlns:a="http://schemas.openxmlformats.org/drawingml/2006/main">
          <a:srgbClr val="46A461"/>
        </a:solidFill>
        <a:ln xmlns:a="http://schemas.openxmlformats.org/drawingml/2006/main">
          <a:solidFill>
            <a:schemeClr val="bg1">
              <a:lumMod val="8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dirty="0">
              <a:solidFill>
                <a:schemeClr val="bg1"/>
              </a:solidFill>
            </a:rPr>
            <a:t>11.1%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C403-E6DE-4847-9AF7-C9FCEBBEF9FE}" type="datetimeFigureOut">
              <a:rPr lang="en-AU" smtClean="0"/>
              <a:t>13/3/19</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434D5A-8D3A-437E-A9AD-C08578C78B52}" type="slidenum">
              <a:rPr lang="en-AU" smtClean="0"/>
              <a:t>‹#›</a:t>
            </a:fld>
            <a:endParaRPr lang="en-AU" dirty="0"/>
          </a:p>
        </p:txBody>
      </p:sp>
    </p:spTree>
    <p:extLst>
      <p:ext uri="{BB962C8B-B14F-4D97-AF65-F5344CB8AC3E}">
        <p14:creationId xmlns:p14="http://schemas.microsoft.com/office/powerpoint/2010/main" val="4036909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4D5A-8D3A-437E-A9AD-C08578C78B52}" type="slidenum">
              <a:rPr lang="en-AU" smtClean="0"/>
              <a:t>1</a:t>
            </a:fld>
            <a:endParaRPr lang="en-AU" dirty="0"/>
          </a:p>
        </p:txBody>
      </p:sp>
    </p:spTree>
    <p:extLst>
      <p:ext uri="{BB962C8B-B14F-4D97-AF65-F5344CB8AC3E}">
        <p14:creationId xmlns:p14="http://schemas.microsoft.com/office/powerpoint/2010/main" val="3157895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4D5A-8D3A-437E-A9AD-C08578C78B52}" type="slidenum">
              <a:rPr lang="en-AU" smtClean="0"/>
              <a:t>9</a:t>
            </a:fld>
            <a:endParaRPr lang="en-AU" dirty="0"/>
          </a:p>
        </p:txBody>
      </p:sp>
    </p:spTree>
    <p:extLst>
      <p:ext uri="{BB962C8B-B14F-4D97-AF65-F5344CB8AC3E}">
        <p14:creationId xmlns:p14="http://schemas.microsoft.com/office/powerpoint/2010/main" val="460957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1053" cy="6858000"/>
          </a:xfrm>
          <a:prstGeom prst="rect">
            <a:avLst/>
          </a:prstGeom>
        </p:spPr>
      </p:pic>
      <p:sp>
        <p:nvSpPr>
          <p:cNvPr id="2" name="Title 1"/>
          <p:cNvSpPr>
            <a:spLocks noGrp="1"/>
          </p:cNvSpPr>
          <p:nvPr>
            <p:ph type="ctrTitle" hasCustomPrompt="1"/>
          </p:nvPr>
        </p:nvSpPr>
        <p:spPr>
          <a:xfrm>
            <a:off x="1363578" y="1134394"/>
            <a:ext cx="9144000" cy="2387600"/>
          </a:xfrm>
        </p:spPr>
        <p:txBody>
          <a:bodyPr anchor="b"/>
          <a:lstStyle>
            <a:lvl1pPr algn="l">
              <a:defRPr sz="6000" b="0" i="0" u="sng">
                <a:solidFill>
                  <a:schemeClr val="bg1"/>
                </a:solidFill>
                <a:latin typeface="Futura Extra Black Condensed" charset="0"/>
                <a:ea typeface="Futura Extra Black Condensed" charset="0"/>
                <a:cs typeface="Futura Extra Black Condensed" charset="0"/>
              </a:defRPr>
            </a:lvl1pPr>
          </a:lstStyle>
          <a:p>
            <a:r>
              <a:rPr lang="en-US" dirty="0"/>
              <a:t>CLICK TO EDIT MASTER TITLE STYLE</a:t>
            </a:r>
          </a:p>
        </p:txBody>
      </p:sp>
      <p:sp>
        <p:nvSpPr>
          <p:cNvPr id="3" name="Subtitle 2"/>
          <p:cNvSpPr>
            <a:spLocks noGrp="1"/>
          </p:cNvSpPr>
          <p:nvPr>
            <p:ph type="subTitle" idx="1"/>
          </p:nvPr>
        </p:nvSpPr>
        <p:spPr>
          <a:xfrm>
            <a:off x="1363578" y="3878764"/>
            <a:ext cx="91440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1074" y="5783730"/>
            <a:ext cx="2233862" cy="785900"/>
          </a:xfrm>
          <a:prstGeom prst="rect">
            <a:avLst/>
          </a:prstGeom>
        </p:spPr>
      </p:pic>
    </p:spTree>
    <p:extLst>
      <p:ext uri="{BB962C8B-B14F-4D97-AF65-F5344CB8AC3E}">
        <p14:creationId xmlns:p14="http://schemas.microsoft.com/office/powerpoint/2010/main" val="1409148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4148"/>
          <a:stretch/>
        </p:blipFill>
        <p:spPr>
          <a:xfrm>
            <a:off x="-15367" y="0"/>
            <a:ext cx="12207367" cy="6858000"/>
          </a:xfrm>
          <a:prstGeom prst="rect">
            <a:avLst/>
          </a:prstGeom>
        </p:spPr>
      </p:pic>
      <p:sp>
        <p:nvSpPr>
          <p:cNvPr id="9" name="Title Placeholder 1"/>
          <p:cNvSpPr>
            <a:spLocks noGrp="1"/>
          </p:cNvSpPr>
          <p:nvPr>
            <p:ph type="title"/>
          </p:nvPr>
        </p:nvSpPr>
        <p:spPr>
          <a:xfrm>
            <a:off x="1199148" y="0"/>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7918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4045"/>
          <a:stretch/>
        </p:blipFill>
        <p:spPr>
          <a:xfrm>
            <a:off x="0" y="0"/>
            <a:ext cx="12194284" cy="6858000"/>
          </a:xfrm>
          <a:prstGeom prst="rect">
            <a:avLst/>
          </a:prstGeom>
        </p:spPr>
      </p:pic>
      <p:sp>
        <p:nvSpPr>
          <p:cNvPr id="4" name="Title Placeholder 1"/>
          <p:cNvSpPr>
            <a:spLocks noGrp="1"/>
          </p:cNvSpPr>
          <p:nvPr>
            <p:ph type="title"/>
          </p:nvPr>
        </p:nvSpPr>
        <p:spPr>
          <a:xfrm>
            <a:off x="1199148" y="0"/>
            <a:ext cx="10515600" cy="1325563"/>
          </a:xfrm>
          <a:prstGeom prst="rect">
            <a:avLst/>
          </a:prstGeom>
        </p:spPr>
        <p:txBody>
          <a:bodyPr vert="horz" lIns="91440" tIns="45720" rIns="91440" bIns="45720" rtlCol="0" anchor="ctr">
            <a:normAutofit/>
          </a:bodyPr>
          <a:lstStyle>
            <a:lvl1pPr>
              <a:defRPr>
                <a:solidFill>
                  <a:srgbClr val="007BC1"/>
                </a:solidFill>
              </a:defRPr>
            </a:lvl1pPr>
          </a:lstStyle>
          <a:p>
            <a:r>
              <a:rPr lang="en-US" dirty="0"/>
              <a:t>CLICK TO EDIT MASTER TITLE STYLE</a:t>
            </a:r>
          </a:p>
        </p:txBody>
      </p:sp>
    </p:spTree>
    <p:extLst>
      <p:ext uri="{BB962C8B-B14F-4D97-AF65-F5344CB8AC3E}">
        <p14:creationId xmlns:p14="http://schemas.microsoft.com/office/powerpoint/2010/main" val="1970762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4148"/>
          <a:stretch/>
        </p:blipFill>
        <p:spPr>
          <a:xfrm>
            <a:off x="0" y="0"/>
            <a:ext cx="12207367"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87062" y="5783730"/>
            <a:ext cx="2237874" cy="786466"/>
          </a:xfrm>
          <a:prstGeom prst="rect">
            <a:avLst/>
          </a:prstGeom>
        </p:spPr>
      </p:pic>
    </p:spTree>
    <p:extLst>
      <p:ext uri="{BB962C8B-B14F-4D97-AF65-F5344CB8AC3E}">
        <p14:creationId xmlns:p14="http://schemas.microsoft.com/office/powerpoint/2010/main" val="1403356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4045"/>
          <a:stretch/>
        </p:blipFill>
        <p:spPr>
          <a:xfrm>
            <a:off x="0" y="0"/>
            <a:ext cx="12194284" cy="6858000"/>
          </a:xfrm>
          <a:prstGeom prst="rect">
            <a:avLst/>
          </a:prstGeom>
        </p:spPr>
      </p:pic>
    </p:spTree>
    <p:extLst>
      <p:ext uri="{BB962C8B-B14F-4D97-AF65-F5344CB8AC3E}">
        <p14:creationId xmlns:p14="http://schemas.microsoft.com/office/powerpoint/2010/main" val="250115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148"/>
          <a:stretch/>
        </p:blipFill>
        <p:spPr>
          <a:xfrm>
            <a:off x="0" y="0"/>
            <a:ext cx="12207367" cy="6858000"/>
          </a:xfrm>
          <a:prstGeom prst="rect">
            <a:avLst/>
          </a:prstGeom>
        </p:spPr>
      </p:pic>
      <p:sp>
        <p:nvSpPr>
          <p:cNvPr id="2" name="Title 1"/>
          <p:cNvSpPr>
            <a:spLocks noGrp="1"/>
          </p:cNvSpPr>
          <p:nvPr>
            <p:ph type="title" hasCustomPrompt="1"/>
          </p:nvPr>
        </p:nvSpPr>
        <p:spPr>
          <a:xfrm>
            <a:off x="1192714" y="457200"/>
            <a:ext cx="3780339"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5841748" cy="4873625"/>
          </a:xfrm>
        </p:spPr>
        <p:txBody>
          <a:bodyPr/>
          <a:lstStyle>
            <a:lvl1pPr>
              <a:defRPr sz="1400"/>
            </a:lvl1pPr>
            <a:lvl2pPr>
              <a:defRPr sz="1200"/>
            </a:lvl2pPr>
            <a:lvl3pPr>
              <a:defRPr sz="1000"/>
            </a:lvl3pPr>
            <a:lvl4pPr>
              <a:defRPr sz="900"/>
            </a:lvl4pPr>
            <a:lvl5pPr>
              <a:defRPr sz="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92714" y="2057400"/>
            <a:ext cx="3780339"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87062" y="5783730"/>
            <a:ext cx="2237874" cy="786466"/>
          </a:xfrm>
          <a:prstGeom prst="rect">
            <a:avLst/>
          </a:prstGeom>
        </p:spPr>
      </p:pic>
    </p:spTree>
    <p:extLst>
      <p:ext uri="{BB962C8B-B14F-4D97-AF65-F5344CB8AC3E}">
        <p14:creationId xmlns:p14="http://schemas.microsoft.com/office/powerpoint/2010/main" val="40452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4045"/>
          <a:stretch/>
        </p:blipFill>
        <p:spPr>
          <a:xfrm>
            <a:off x="0" y="0"/>
            <a:ext cx="12194284" cy="6858000"/>
          </a:xfrm>
          <a:prstGeom prst="rect">
            <a:avLst/>
          </a:prstGeom>
        </p:spPr>
      </p:pic>
      <p:sp>
        <p:nvSpPr>
          <p:cNvPr id="4" name="Title 1"/>
          <p:cNvSpPr>
            <a:spLocks noGrp="1"/>
          </p:cNvSpPr>
          <p:nvPr>
            <p:ph type="title" hasCustomPrompt="1"/>
          </p:nvPr>
        </p:nvSpPr>
        <p:spPr>
          <a:xfrm>
            <a:off x="1192714" y="457200"/>
            <a:ext cx="3780339" cy="1600200"/>
          </a:xfrm>
        </p:spPr>
        <p:txBody>
          <a:bodyPr anchor="b"/>
          <a:lstStyle>
            <a:lvl1pPr>
              <a:defRPr sz="3200">
                <a:solidFill>
                  <a:srgbClr val="007BC1"/>
                </a:solidFill>
              </a:defRPr>
            </a:lvl1pPr>
          </a:lstStyle>
          <a:p>
            <a:r>
              <a:rPr lang="en-US" dirty="0"/>
              <a:t>CLICK TO EDIT MASTER TITLE STYLE</a:t>
            </a:r>
          </a:p>
        </p:txBody>
      </p:sp>
      <p:sp>
        <p:nvSpPr>
          <p:cNvPr id="5" name="Content Placeholder 2"/>
          <p:cNvSpPr>
            <a:spLocks noGrp="1"/>
          </p:cNvSpPr>
          <p:nvPr>
            <p:ph idx="1"/>
          </p:nvPr>
        </p:nvSpPr>
        <p:spPr>
          <a:xfrm>
            <a:off x="5183188" y="987425"/>
            <a:ext cx="5841748" cy="4873625"/>
          </a:xfrm>
        </p:spPr>
        <p:txBody>
          <a:bodyPr/>
          <a:lstStyle>
            <a:lvl1pPr>
              <a:defRPr sz="1400"/>
            </a:lvl1pPr>
            <a:lvl2pPr>
              <a:defRPr sz="1200"/>
            </a:lvl2pPr>
            <a:lvl3pPr>
              <a:defRPr sz="1000"/>
            </a:lvl3pPr>
            <a:lvl4pPr>
              <a:defRPr sz="900"/>
            </a:lvl4pPr>
            <a:lvl5pPr>
              <a:defRPr sz="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2"/>
          </p:nvPr>
        </p:nvSpPr>
        <p:spPr>
          <a:xfrm>
            <a:off x="1192714" y="2057400"/>
            <a:ext cx="3780339"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56830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148"/>
          <a:stretch/>
        </p:blipFill>
        <p:spPr>
          <a:xfrm>
            <a:off x="0" y="0"/>
            <a:ext cx="12207367" cy="6858000"/>
          </a:xfrm>
          <a:prstGeom prst="rect">
            <a:avLst/>
          </a:prstGeom>
        </p:spPr>
      </p:pic>
      <p:sp>
        <p:nvSpPr>
          <p:cNvPr id="2" name="Title 1"/>
          <p:cNvSpPr>
            <a:spLocks noGrp="1"/>
          </p:cNvSpPr>
          <p:nvPr>
            <p:ph type="title" hasCustomPrompt="1"/>
          </p:nvPr>
        </p:nvSpPr>
        <p:spPr>
          <a:xfrm>
            <a:off x="1192714" y="457200"/>
            <a:ext cx="3780339"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584174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192714" y="2057400"/>
            <a:ext cx="378033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87062" y="5783730"/>
            <a:ext cx="2237874" cy="786466"/>
          </a:xfrm>
          <a:prstGeom prst="rect">
            <a:avLst/>
          </a:prstGeom>
        </p:spPr>
      </p:pic>
    </p:spTree>
    <p:extLst>
      <p:ext uri="{BB962C8B-B14F-4D97-AF65-F5344CB8AC3E}">
        <p14:creationId xmlns:p14="http://schemas.microsoft.com/office/powerpoint/2010/main" val="203678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4045"/>
          <a:stretch/>
        </p:blipFill>
        <p:spPr>
          <a:xfrm>
            <a:off x="0" y="0"/>
            <a:ext cx="12194284" cy="6858000"/>
          </a:xfrm>
          <a:prstGeom prst="rect">
            <a:avLst/>
          </a:prstGeom>
        </p:spPr>
      </p:pic>
      <p:sp>
        <p:nvSpPr>
          <p:cNvPr id="4" name="Title 1"/>
          <p:cNvSpPr>
            <a:spLocks noGrp="1"/>
          </p:cNvSpPr>
          <p:nvPr>
            <p:ph type="title" hasCustomPrompt="1"/>
          </p:nvPr>
        </p:nvSpPr>
        <p:spPr>
          <a:xfrm>
            <a:off x="1192714" y="457200"/>
            <a:ext cx="3780339" cy="1600200"/>
          </a:xfrm>
        </p:spPr>
        <p:txBody>
          <a:bodyPr anchor="b"/>
          <a:lstStyle>
            <a:lvl1pPr>
              <a:defRPr sz="3200">
                <a:solidFill>
                  <a:srgbClr val="007BC1"/>
                </a:solidFill>
              </a:defRPr>
            </a:lvl1pPr>
          </a:lstStyle>
          <a:p>
            <a:r>
              <a:rPr lang="en-US" dirty="0"/>
              <a:t>CLICK TO EDIT MASTER TITLE STYLE</a:t>
            </a:r>
          </a:p>
        </p:txBody>
      </p:sp>
      <p:sp>
        <p:nvSpPr>
          <p:cNvPr id="5" name="Picture Placeholder 2"/>
          <p:cNvSpPr>
            <a:spLocks noGrp="1"/>
          </p:cNvSpPr>
          <p:nvPr>
            <p:ph type="pic" idx="1"/>
          </p:nvPr>
        </p:nvSpPr>
        <p:spPr>
          <a:xfrm>
            <a:off x="5183188" y="987425"/>
            <a:ext cx="584174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ext Placeholder 3"/>
          <p:cNvSpPr>
            <a:spLocks noGrp="1"/>
          </p:cNvSpPr>
          <p:nvPr>
            <p:ph type="body" sz="half" idx="2"/>
          </p:nvPr>
        </p:nvSpPr>
        <p:spPr>
          <a:xfrm>
            <a:off x="1192714" y="2057400"/>
            <a:ext cx="378033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3102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4027"/>
          <a:stretch/>
        </p:blipFill>
        <p:spPr>
          <a:xfrm>
            <a:off x="0" y="0"/>
            <a:ext cx="12192000" cy="6857999"/>
          </a:xfrm>
          <a:prstGeom prst="rect">
            <a:avLst/>
          </a:prstGeom>
        </p:spPr>
      </p:pic>
      <p:sp>
        <p:nvSpPr>
          <p:cNvPr id="4" name="Title 1"/>
          <p:cNvSpPr>
            <a:spLocks noGrp="1"/>
          </p:cNvSpPr>
          <p:nvPr>
            <p:ph type="ctrTitle" hasCustomPrompt="1"/>
          </p:nvPr>
        </p:nvSpPr>
        <p:spPr>
          <a:xfrm>
            <a:off x="1363578" y="1134394"/>
            <a:ext cx="9144000" cy="2387600"/>
          </a:xfrm>
        </p:spPr>
        <p:txBody>
          <a:bodyPr anchor="b"/>
          <a:lstStyle>
            <a:lvl1pPr algn="l">
              <a:defRPr sz="6000" b="0" i="0" u="sng">
                <a:solidFill>
                  <a:schemeClr val="bg1"/>
                </a:solidFill>
                <a:latin typeface="Futura Extra Black Condensed" charset="0"/>
                <a:ea typeface="Futura Extra Black Condensed" charset="0"/>
                <a:cs typeface="Futura Extra Black Condensed" charset="0"/>
              </a:defRPr>
            </a:lvl1pPr>
          </a:lstStyle>
          <a:p>
            <a:r>
              <a:rPr lang="en-US" dirty="0"/>
              <a:t>CLICK TO EDIT MASTER TITLE STYLE</a:t>
            </a:r>
          </a:p>
        </p:txBody>
      </p:sp>
      <p:sp>
        <p:nvSpPr>
          <p:cNvPr id="5" name="Subtitle 2"/>
          <p:cNvSpPr>
            <a:spLocks noGrp="1"/>
          </p:cNvSpPr>
          <p:nvPr>
            <p:ph type="subTitle" idx="1"/>
          </p:nvPr>
        </p:nvSpPr>
        <p:spPr>
          <a:xfrm>
            <a:off x="1363578" y="3878764"/>
            <a:ext cx="91440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1074" y="5783730"/>
            <a:ext cx="2233862" cy="785900"/>
          </a:xfrm>
          <a:prstGeom prst="rect">
            <a:avLst/>
          </a:prstGeom>
        </p:spPr>
      </p:pic>
    </p:spTree>
    <p:extLst>
      <p:ext uri="{BB962C8B-B14F-4D97-AF65-F5344CB8AC3E}">
        <p14:creationId xmlns:p14="http://schemas.microsoft.com/office/powerpoint/2010/main" val="1356587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1363578" y="1134394"/>
            <a:ext cx="9144000" cy="2387600"/>
          </a:xfrm>
        </p:spPr>
        <p:txBody>
          <a:bodyPr anchor="b"/>
          <a:lstStyle>
            <a:lvl1pPr algn="l">
              <a:defRPr sz="6000" b="0" i="0" u="sng">
                <a:solidFill>
                  <a:schemeClr val="bg1"/>
                </a:solidFill>
                <a:latin typeface="Futura Extra Black Condensed" charset="0"/>
                <a:ea typeface="Futura Extra Black Condensed" charset="0"/>
                <a:cs typeface="Futura Extra Black Condensed" charset="0"/>
              </a:defRPr>
            </a:lvl1pPr>
          </a:lstStyle>
          <a:p>
            <a:r>
              <a:rPr lang="en-US" dirty="0"/>
              <a:t>CLICK TO EDIT MASTER TITLE STYLE</a:t>
            </a:r>
          </a:p>
        </p:txBody>
      </p:sp>
      <p:sp>
        <p:nvSpPr>
          <p:cNvPr id="5" name="Subtitle 2"/>
          <p:cNvSpPr>
            <a:spLocks noGrp="1"/>
          </p:cNvSpPr>
          <p:nvPr>
            <p:ph type="subTitle" idx="1" hasCustomPrompt="1"/>
          </p:nvPr>
        </p:nvSpPr>
        <p:spPr>
          <a:xfrm>
            <a:off x="1363578" y="3878764"/>
            <a:ext cx="9144000" cy="1655762"/>
          </a:xfrm>
        </p:spPr>
        <p:txBody>
          <a:bodyPr>
            <a:normAutofit/>
          </a:bodyPr>
          <a:lstStyle>
            <a:lvl1pPr marL="0" indent="0" algn="l">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CHANGE IMAGE IN SLIDE MASTER - VIEW &gt; MASTER &gt; SLIDE MASTER</a:t>
            </a:r>
          </a:p>
          <a:p>
            <a:r>
              <a:rPr lang="en-US" dirty="0"/>
              <a:t>DELETE IMAGE &gt; INSERT IMAGE &gt; CROP &gt; ARRANGE &gt; SEND TO BACK</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1074" y="5783730"/>
            <a:ext cx="2233862" cy="78590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00" y="0"/>
            <a:ext cx="859809" cy="68580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11332191" y="0"/>
            <a:ext cx="859809" cy="6858000"/>
          </a:xfrm>
          <a:prstGeom prst="rect">
            <a:avLst/>
          </a:prstGeom>
        </p:spPr>
      </p:pic>
    </p:spTree>
    <p:extLst>
      <p:ext uri="{BB962C8B-B14F-4D97-AF65-F5344CB8AC3E}">
        <p14:creationId xmlns:p14="http://schemas.microsoft.com/office/powerpoint/2010/main" val="545810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148"/>
          <a:stretch/>
        </p:blipFill>
        <p:spPr>
          <a:xfrm>
            <a:off x="0" y="0"/>
            <a:ext cx="12207367" cy="6858000"/>
          </a:xfrm>
          <a:prstGeom prst="rect">
            <a:avLst/>
          </a:prstGeom>
        </p:spPr>
      </p:pic>
      <p:sp>
        <p:nvSpPr>
          <p:cNvPr id="3" name="Content Placeholder 2"/>
          <p:cNvSpPr>
            <a:spLocks noGrp="1"/>
          </p:cNvSpPr>
          <p:nvPr>
            <p:ph idx="1"/>
          </p:nvPr>
        </p:nvSpPr>
        <p:spPr>
          <a:xfrm>
            <a:off x="1199148" y="1432392"/>
            <a:ext cx="9825788" cy="435133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a:xfrm>
            <a:off x="1199148" y="0"/>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0339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4045"/>
          <a:stretch/>
        </p:blipFill>
        <p:spPr>
          <a:xfrm>
            <a:off x="0" y="0"/>
            <a:ext cx="12194284" cy="6858000"/>
          </a:xfrm>
          <a:prstGeom prst="rect">
            <a:avLst/>
          </a:prstGeom>
        </p:spPr>
      </p:pic>
      <p:sp>
        <p:nvSpPr>
          <p:cNvPr id="4" name="Content Placeholder 2"/>
          <p:cNvSpPr>
            <a:spLocks noGrp="1"/>
          </p:cNvSpPr>
          <p:nvPr>
            <p:ph idx="1"/>
          </p:nvPr>
        </p:nvSpPr>
        <p:spPr>
          <a:xfrm>
            <a:off x="1199148" y="1432392"/>
            <a:ext cx="9825788" cy="435133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1199148" y="0"/>
            <a:ext cx="10515600" cy="1325563"/>
          </a:xfrm>
          <a:prstGeom prst="rect">
            <a:avLst/>
          </a:prstGeom>
        </p:spPr>
        <p:txBody>
          <a:bodyPr vert="horz" lIns="91440" tIns="45720" rIns="91440" bIns="45720" rtlCol="0" anchor="ctr">
            <a:normAutofit/>
          </a:bodyPr>
          <a:lstStyle>
            <a:lvl1pPr>
              <a:defRPr>
                <a:solidFill>
                  <a:srgbClr val="007BC1"/>
                </a:solidFill>
              </a:defRPr>
            </a:lvl1pPr>
          </a:lstStyle>
          <a:p>
            <a:r>
              <a:rPr lang="en-US" dirty="0"/>
              <a:t>CLICK TO EDIT MASTER TITLE STYLE</a:t>
            </a:r>
          </a:p>
        </p:txBody>
      </p:sp>
    </p:spTree>
    <p:extLst>
      <p:ext uri="{BB962C8B-B14F-4D97-AF65-F5344CB8AC3E}">
        <p14:creationId xmlns:p14="http://schemas.microsoft.com/office/powerpoint/2010/main" val="11077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148"/>
          <a:stretch/>
        </p:blipFill>
        <p:spPr>
          <a:xfrm>
            <a:off x="0" y="0"/>
            <a:ext cx="12207367" cy="6858000"/>
          </a:xfrm>
          <a:prstGeom prst="rect">
            <a:avLst/>
          </a:prstGeom>
        </p:spPr>
      </p:pic>
      <p:sp>
        <p:nvSpPr>
          <p:cNvPr id="3" name="Content Placeholder 2"/>
          <p:cNvSpPr>
            <a:spLocks noGrp="1"/>
          </p:cNvSpPr>
          <p:nvPr>
            <p:ph sz="half" idx="1"/>
          </p:nvPr>
        </p:nvSpPr>
        <p:spPr>
          <a:xfrm>
            <a:off x="1199147" y="1432392"/>
            <a:ext cx="4479757" cy="435133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55632" y="1432392"/>
            <a:ext cx="4491788" cy="435133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87062" y="5783730"/>
            <a:ext cx="2237874" cy="786466"/>
          </a:xfrm>
          <a:prstGeom prst="rect">
            <a:avLst/>
          </a:prstGeom>
        </p:spPr>
      </p:pic>
      <p:sp>
        <p:nvSpPr>
          <p:cNvPr id="11" name="Title Placeholder 1"/>
          <p:cNvSpPr>
            <a:spLocks noGrp="1"/>
          </p:cNvSpPr>
          <p:nvPr>
            <p:ph type="title"/>
          </p:nvPr>
        </p:nvSpPr>
        <p:spPr>
          <a:xfrm>
            <a:off x="1199148" y="0"/>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33977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4045"/>
          <a:stretch/>
        </p:blipFill>
        <p:spPr>
          <a:xfrm>
            <a:off x="0" y="0"/>
            <a:ext cx="12194284" cy="6858000"/>
          </a:xfrm>
          <a:prstGeom prst="rect">
            <a:avLst/>
          </a:prstGeom>
        </p:spPr>
      </p:pic>
      <p:sp>
        <p:nvSpPr>
          <p:cNvPr id="4" name="Content Placeholder 2"/>
          <p:cNvSpPr>
            <a:spLocks noGrp="1"/>
          </p:cNvSpPr>
          <p:nvPr>
            <p:ph sz="half" idx="1"/>
          </p:nvPr>
        </p:nvSpPr>
        <p:spPr>
          <a:xfrm>
            <a:off x="1199147" y="1432392"/>
            <a:ext cx="4479757" cy="435133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5955632" y="1432392"/>
            <a:ext cx="4491788" cy="435133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a:xfrm>
            <a:off x="1199148" y="0"/>
            <a:ext cx="10515600" cy="1325563"/>
          </a:xfrm>
          <a:prstGeom prst="rect">
            <a:avLst/>
          </a:prstGeom>
        </p:spPr>
        <p:txBody>
          <a:bodyPr vert="horz" lIns="91440" tIns="45720" rIns="91440" bIns="45720" rtlCol="0" anchor="ctr">
            <a:normAutofit/>
          </a:bodyPr>
          <a:lstStyle>
            <a:lvl1pPr>
              <a:defRPr>
                <a:solidFill>
                  <a:srgbClr val="007BC1"/>
                </a:solidFill>
              </a:defRPr>
            </a:lvl1pPr>
          </a:lstStyle>
          <a:p>
            <a:r>
              <a:rPr lang="en-US" dirty="0"/>
              <a:t>CLICK TO EDIT MASTER TITLE STYLE</a:t>
            </a:r>
          </a:p>
        </p:txBody>
      </p:sp>
    </p:spTree>
    <p:extLst>
      <p:ext uri="{BB962C8B-B14F-4D97-AF65-F5344CB8AC3E}">
        <p14:creationId xmlns:p14="http://schemas.microsoft.com/office/powerpoint/2010/main" val="107646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4148"/>
          <a:stretch/>
        </p:blipFill>
        <p:spPr>
          <a:xfrm>
            <a:off x="0" y="0"/>
            <a:ext cx="12207367" cy="6858000"/>
          </a:xfrm>
          <a:prstGeom prst="rect">
            <a:avLst/>
          </a:prstGeom>
        </p:spPr>
      </p:pic>
      <p:sp>
        <p:nvSpPr>
          <p:cNvPr id="3" name="Text Placeholder 2"/>
          <p:cNvSpPr>
            <a:spLocks noGrp="1"/>
          </p:cNvSpPr>
          <p:nvPr>
            <p:ph type="body" idx="1" hasCustomPrompt="1"/>
          </p:nvPr>
        </p:nvSpPr>
        <p:spPr>
          <a:xfrm>
            <a:off x="1200736" y="1227065"/>
            <a:ext cx="4478169" cy="536108"/>
          </a:xfrm>
        </p:spPr>
        <p:txBody>
          <a:bodyPr anchor="b"/>
          <a:lstStyle>
            <a:lvl1pPr marL="0" indent="0">
              <a:buNone/>
              <a:defRPr sz="2400" b="0">
                <a:solidFill>
                  <a:srgbClr val="21AFE5"/>
                </a:solidFill>
                <a:latin typeface="Futura LT Condensed" charset="0"/>
                <a:ea typeface="Futura LT Condensed" charset="0"/>
                <a:cs typeface="Futura L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00736" y="1931157"/>
            <a:ext cx="4478169" cy="368458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060901" y="1227065"/>
            <a:ext cx="4491788" cy="536108"/>
          </a:xfrm>
        </p:spPr>
        <p:txBody>
          <a:bodyPr anchor="b"/>
          <a:lstStyle>
            <a:lvl1pPr marL="0" indent="0">
              <a:buNone/>
              <a:defRPr sz="2400" b="0">
                <a:solidFill>
                  <a:srgbClr val="21AFE5"/>
                </a:solidFill>
                <a:latin typeface="Futura LT Condensed" charset="0"/>
                <a:ea typeface="Futura LT Condensed" charset="0"/>
                <a:cs typeface="Futura L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60901" y="1931157"/>
            <a:ext cx="4491788" cy="368458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87062" y="5783730"/>
            <a:ext cx="2237874" cy="786466"/>
          </a:xfrm>
          <a:prstGeom prst="rect">
            <a:avLst/>
          </a:prstGeom>
        </p:spPr>
      </p:pic>
      <p:sp>
        <p:nvSpPr>
          <p:cNvPr id="13" name="Title Placeholder 1"/>
          <p:cNvSpPr>
            <a:spLocks noGrp="1"/>
          </p:cNvSpPr>
          <p:nvPr>
            <p:ph type="title"/>
          </p:nvPr>
        </p:nvSpPr>
        <p:spPr>
          <a:xfrm>
            <a:off x="1199148" y="0"/>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93900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4045"/>
          <a:stretch/>
        </p:blipFill>
        <p:spPr>
          <a:xfrm>
            <a:off x="0" y="0"/>
            <a:ext cx="12194284" cy="6858000"/>
          </a:xfrm>
          <a:prstGeom prst="rect">
            <a:avLst/>
          </a:prstGeom>
        </p:spPr>
      </p:pic>
      <p:sp>
        <p:nvSpPr>
          <p:cNvPr id="4" name="Text Placeholder 2"/>
          <p:cNvSpPr>
            <a:spLocks noGrp="1"/>
          </p:cNvSpPr>
          <p:nvPr>
            <p:ph type="body" idx="1" hasCustomPrompt="1"/>
          </p:nvPr>
        </p:nvSpPr>
        <p:spPr>
          <a:xfrm>
            <a:off x="1200736" y="1227065"/>
            <a:ext cx="4478169" cy="536108"/>
          </a:xfrm>
        </p:spPr>
        <p:txBody>
          <a:bodyPr anchor="b"/>
          <a:lstStyle>
            <a:lvl1pPr marL="0" indent="0">
              <a:buNone/>
              <a:defRPr sz="2400" b="0">
                <a:solidFill>
                  <a:srgbClr val="007BC1"/>
                </a:solidFill>
                <a:latin typeface="Futura LT Condensed" charset="0"/>
                <a:ea typeface="Futura LT Condensed" charset="0"/>
                <a:cs typeface="Futura L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1200736" y="1931157"/>
            <a:ext cx="4478169" cy="368458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hasCustomPrompt="1"/>
          </p:nvPr>
        </p:nvSpPr>
        <p:spPr>
          <a:xfrm>
            <a:off x="6060901" y="1227065"/>
            <a:ext cx="4491788" cy="536108"/>
          </a:xfrm>
        </p:spPr>
        <p:txBody>
          <a:bodyPr anchor="b"/>
          <a:lstStyle>
            <a:lvl1pPr marL="0" indent="0">
              <a:buNone/>
              <a:defRPr sz="2400" b="0">
                <a:solidFill>
                  <a:srgbClr val="007BC1"/>
                </a:solidFill>
                <a:latin typeface="Futura LT Condensed" charset="0"/>
                <a:ea typeface="Futura LT Condensed" charset="0"/>
                <a:cs typeface="Futura L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6060901" y="1931157"/>
            <a:ext cx="4491788" cy="3684588"/>
          </a:xfrm>
        </p:spPr>
        <p:txBody>
          <a:bodyPr/>
          <a:lstStyle>
            <a:lvl1pPr>
              <a:defRPr sz="1400"/>
            </a:lvl1pPr>
            <a:lvl2pPr>
              <a:defRPr sz="120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1199148" y="0"/>
            <a:ext cx="10515600" cy="1325563"/>
          </a:xfrm>
          <a:prstGeom prst="rect">
            <a:avLst/>
          </a:prstGeom>
        </p:spPr>
        <p:txBody>
          <a:bodyPr vert="horz" lIns="91440" tIns="45720" rIns="91440" bIns="45720" rtlCol="0" anchor="ctr">
            <a:normAutofit/>
          </a:bodyPr>
          <a:lstStyle>
            <a:lvl1pPr>
              <a:defRPr>
                <a:solidFill>
                  <a:srgbClr val="007BC1"/>
                </a:solidFill>
              </a:defRPr>
            </a:lvl1pPr>
          </a:lstStyle>
          <a:p>
            <a:r>
              <a:rPr lang="en-US" dirty="0"/>
              <a:t>CLICK TO EDIT MASTER TITLE STYLE</a:t>
            </a:r>
          </a:p>
        </p:txBody>
      </p:sp>
    </p:spTree>
    <p:extLst>
      <p:ext uri="{BB962C8B-B14F-4D97-AF65-F5344CB8AC3E}">
        <p14:creationId xmlns:p14="http://schemas.microsoft.com/office/powerpoint/2010/main" val="543541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8866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13774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0" r:id="rId4"/>
    <p:sldLayoutId id="2147483660" r:id="rId5"/>
    <p:sldLayoutId id="2147483652" r:id="rId6"/>
    <p:sldLayoutId id="2147483661" r:id="rId7"/>
    <p:sldLayoutId id="2147483653" r:id="rId8"/>
    <p:sldLayoutId id="2147483662" r:id="rId9"/>
    <p:sldLayoutId id="2147483654" r:id="rId10"/>
    <p:sldLayoutId id="2147483663" r:id="rId11"/>
    <p:sldLayoutId id="2147483655" r:id="rId12"/>
    <p:sldLayoutId id="2147483664" r:id="rId13"/>
    <p:sldLayoutId id="2147483656" r:id="rId14"/>
    <p:sldLayoutId id="2147483665" r:id="rId15"/>
    <p:sldLayoutId id="2147483657" r:id="rId16"/>
    <p:sldLayoutId id="2147483666" r:id="rId17"/>
  </p:sldLayoutIdLst>
  <p:txStyles>
    <p:titleStyle>
      <a:lvl1pPr algn="l" defTabSz="914400" rtl="0" eaLnBrk="1" latinLnBrk="0" hangingPunct="1">
        <a:lnSpc>
          <a:spcPct val="90000"/>
        </a:lnSpc>
        <a:spcBef>
          <a:spcPct val="0"/>
        </a:spcBef>
        <a:buNone/>
        <a:defRPr sz="4400" b="0" i="0" u="sng" kern="1200">
          <a:solidFill>
            <a:srgbClr val="21AFE5"/>
          </a:solidFill>
          <a:latin typeface="Futura Extra Black Condensed" charset="0"/>
          <a:ea typeface="Futura Extra Black Condensed" charset="0"/>
          <a:cs typeface="Futura Extra Black Condensed"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Futura LT Book" charset="0"/>
          <a:ea typeface="Futura LT Book" charset="0"/>
          <a:cs typeface="Futura LT Book"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Futura LT Book" charset="0"/>
          <a:ea typeface="Futura LT Book" charset="0"/>
          <a:cs typeface="Futura LT Book"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Futura LT Book" charset="0"/>
          <a:ea typeface="Futura LT Book" charset="0"/>
          <a:cs typeface="Futura LT 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Futura LT Book" charset="0"/>
          <a:ea typeface="Futura LT Book" charset="0"/>
          <a:cs typeface="Futura LT Book"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Futura LT Book" charset="0"/>
          <a:ea typeface="Futura LT Book" charset="0"/>
          <a:cs typeface="Futura LT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4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6.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7.tif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0.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131" y="1266472"/>
            <a:ext cx="11034941" cy="1509997"/>
          </a:xfrm>
        </p:spPr>
        <p:txBody>
          <a:bodyPr>
            <a:normAutofit fontScale="90000"/>
          </a:bodyPr>
          <a:lstStyle/>
          <a:p>
            <a:pPr>
              <a:lnSpc>
                <a:spcPct val="120000"/>
              </a:lnSpc>
            </a:pPr>
            <a:r>
              <a:rPr lang="en-US" altLang="en-US" sz="4000" b="1" spc="-150" dirty="0">
                <a:latin typeface="Arial Black" panose="020B0A04020102020204" pitchFamily="34" charset="0"/>
                <a:ea typeface="+mn-ea"/>
                <a:cs typeface="+mn-cs"/>
              </a:rPr>
              <a:t>THE VICTORIA UNIVERSITY BLOCK MODEL</a:t>
            </a:r>
            <a:br>
              <a:rPr lang="en-US" altLang="en-US" sz="4000" b="1" u="none" spc="-150" dirty="0">
                <a:latin typeface="Arial Black" panose="020B0A04020102020204" pitchFamily="34" charset="0"/>
                <a:ea typeface="+mn-ea"/>
                <a:cs typeface="+mn-cs"/>
              </a:rPr>
            </a:br>
            <a:r>
              <a:rPr lang="en-US" altLang="en-US" sz="4000" b="1" u="none" spc="-150" dirty="0">
                <a:latin typeface="Arial Black" panose="020B0A04020102020204" pitchFamily="34" charset="0"/>
                <a:ea typeface="+mn-ea"/>
                <a:cs typeface="+mn-cs"/>
              </a:rPr>
              <a:t>6 lessons in cutting a Gordian knot</a:t>
            </a:r>
            <a:endParaRPr lang="en-US" sz="4000" b="1" spc="-150" dirty="0">
              <a:latin typeface="Arial Black" panose="020B0A04020102020204" pitchFamily="34" charset="0"/>
              <a:ea typeface="+mn-ea"/>
              <a:cs typeface="+mn-cs"/>
            </a:endParaRPr>
          </a:p>
        </p:txBody>
      </p:sp>
      <p:sp>
        <p:nvSpPr>
          <p:cNvPr id="3" name="Subtitle 2"/>
          <p:cNvSpPr>
            <a:spLocks noGrp="1"/>
          </p:cNvSpPr>
          <p:nvPr>
            <p:ph type="subTitle" idx="1"/>
          </p:nvPr>
        </p:nvSpPr>
        <p:spPr>
          <a:xfrm>
            <a:off x="8102714" y="4365991"/>
            <a:ext cx="2963873" cy="957552"/>
          </a:xfrm>
        </p:spPr>
        <p:txBody>
          <a:bodyPr>
            <a:noAutofit/>
          </a:bodyPr>
          <a:lstStyle/>
          <a:p>
            <a:pPr algn="r"/>
            <a:r>
              <a:rPr lang="en-US" sz="3200" kern="400" spc="-60" dirty="0">
                <a:latin typeface="Arial Narrow" panose="020B0606020202030204" pitchFamily="34" charset="0"/>
              </a:rPr>
              <a:t>Ian Solomonides</a:t>
            </a:r>
          </a:p>
          <a:p>
            <a:pPr algn="r"/>
            <a:r>
              <a:rPr lang="en-US" sz="3200" kern="400" spc="-60" dirty="0">
                <a:latin typeface="Arial Narrow" panose="020B0606020202030204" pitchFamily="34" charset="0"/>
              </a:rPr>
              <a:t>@solfella</a:t>
            </a:r>
          </a:p>
        </p:txBody>
      </p:sp>
      <p:pic>
        <p:nvPicPr>
          <p:cNvPr id="4" name="Picture 3"/>
          <p:cNvPicPr>
            <a:picLocks noChangeAspect="1"/>
          </p:cNvPicPr>
          <p:nvPr/>
        </p:nvPicPr>
        <p:blipFill>
          <a:blip r:embed="rId3"/>
          <a:stretch>
            <a:fillRect/>
          </a:stretch>
        </p:blipFill>
        <p:spPr>
          <a:xfrm>
            <a:off x="9195425" y="5031854"/>
            <a:ext cx="413609" cy="413609"/>
          </a:xfrm>
          <a:prstGeom prst="rect">
            <a:avLst/>
          </a:prstGeom>
        </p:spPr>
      </p:pic>
      <p:sp>
        <p:nvSpPr>
          <p:cNvPr id="6" name="TextBox 5">
            <a:extLst>
              <a:ext uri="{FF2B5EF4-FFF2-40B4-BE49-F238E27FC236}">
                <a16:creationId xmlns:a16="http://schemas.microsoft.com/office/drawing/2014/main" id="{880B61FB-6A5A-844C-B38D-009FD6ED4A25}"/>
              </a:ext>
            </a:extLst>
          </p:cNvPr>
          <p:cNvSpPr txBox="1"/>
          <p:nvPr/>
        </p:nvSpPr>
        <p:spPr>
          <a:xfrm>
            <a:off x="667658" y="2574168"/>
            <a:ext cx="2742789" cy="923330"/>
          </a:xfrm>
          <a:prstGeom prst="rect">
            <a:avLst/>
          </a:prstGeom>
          <a:noFill/>
        </p:spPr>
        <p:txBody>
          <a:bodyPr wrap="square" rtlCol="0">
            <a:spAutoFit/>
          </a:bodyPr>
          <a:lstStyle/>
          <a:p>
            <a:r>
              <a:rPr lang="en-US" altLang="en-US" sz="3600" b="1" spc="-150" dirty="0">
                <a:solidFill>
                  <a:prstClr val="white"/>
                </a:solidFill>
                <a:latin typeface="Arial Black" panose="020B0A04020102020204" pitchFamily="34" charset="0"/>
                <a:cs typeface="Futura Extra Black Condensed" charset="0"/>
              </a:rPr>
              <a:t> or</a:t>
            </a:r>
            <a:br>
              <a:rPr lang="en-US" altLang="en-US" sz="3600" b="1" spc="-150" dirty="0">
                <a:solidFill>
                  <a:prstClr val="white"/>
                </a:solidFill>
                <a:latin typeface="Arial Black" panose="020B0A04020102020204" pitchFamily="34" charset="0"/>
                <a:cs typeface="Futura Extra Black Condensed" charset="0"/>
              </a:rPr>
            </a:br>
            <a:endParaRPr lang="en-US" dirty="0"/>
          </a:p>
        </p:txBody>
      </p:sp>
      <p:sp>
        <p:nvSpPr>
          <p:cNvPr id="7" name="TextBox 6">
            <a:extLst>
              <a:ext uri="{FF2B5EF4-FFF2-40B4-BE49-F238E27FC236}">
                <a16:creationId xmlns:a16="http://schemas.microsoft.com/office/drawing/2014/main" id="{2B9A0168-7084-2245-A15E-2923A89BC0DF}"/>
              </a:ext>
            </a:extLst>
          </p:cNvPr>
          <p:cNvSpPr txBox="1"/>
          <p:nvPr/>
        </p:nvSpPr>
        <p:spPr>
          <a:xfrm>
            <a:off x="808131" y="3035833"/>
            <a:ext cx="9753600" cy="1200329"/>
          </a:xfrm>
          <a:prstGeom prst="rect">
            <a:avLst/>
          </a:prstGeom>
          <a:noFill/>
        </p:spPr>
        <p:txBody>
          <a:bodyPr wrap="square" rtlCol="0">
            <a:spAutoFit/>
          </a:bodyPr>
          <a:lstStyle/>
          <a:p>
            <a:r>
              <a:rPr lang="en-US" altLang="en-US" sz="3600" b="1" spc="-150" dirty="0">
                <a:solidFill>
                  <a:prstClr val="white"/>
                </a:solidFill>
                <a:latin typeface="Arial Black" panose="020B0A04020102020204" pitchFamily="34" charset="0"/>
                <a:cs typeface="Futura Extra Black Condensed" charset="0"/>
              </a:rPr>
              <a:t>revolutions are slow, systems are robust and the curriculum is like a suitcase</a:t>
            </a:r>
            <a:endParaRPr lang="en-US" dirty="0"/>
          </a:p>
        </p:txBody>
      </p:sp>
    </p:spTree>
    <p:extLst>
      <p:ext uri="{BB962C8B-B14F-4D97-AF65-F5344CB8AC3E}">
        <p14:creationId xmlns:p14="http://schemas.microsoft.com/office/powerpoint/2010/main" val="152508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SYSTEMS ARE ROBUST</a:t>
            </a:r>
          </a:p>
        </p:txBody>
      </p:sp>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8" r="1581"/>
          <a:stretch/>
        </p:blipFill>
        <p:spPr>
          <a:xfrm>
            <a:off x="606729" y="1636279"/>
            <a:ext cx="10878670" cy="4805826"/>
          </a:xfrm>
          <a:prstGeom prst="rect">
            <a:avLst/>
          </a:prstGeom>
        </p:spPr>
      </p:pic>
      <p:pic>
        <p:nvPicPr>
          <p:cNvPr id="7" name="Picture 6">
            <a:extLst>
              <a:ext uri="{FF2B5EF4-FFF2-40B4-BE49-F238E27FC236}">
                <a16:creationId xmlns:a16="http://schemas.microsoft.com/office/drawing/2014/main" id="{685B1214-6C19-8044-BC28-CA054257D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69717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95895" y="5584371"/>
            <a:ext cx="2519805"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rPr>
              <a:t>Francisco Marmolejo</a:t>
            </a:r>
          </a:p>
          <a:p>
            <a:pPr algn="r"/>
            <a:r>
              <a:rPr lang="en-US" sz="1600" dirty="0">
                <a:solidFill>
                  <a:schemeClr val="tx1"/>
                </a:solidFill>
              </a:rPr>
              <a:t>The World Bank</a:t>
            </a:r>
          </a:p>
        </p:txBody>
      </p:sp>
      <p:sp>
        <p:nvSpPr>
          <p:cNvPr id="2" name="Left Arrow 1"/>
          <p:cNvSpPr/>
          <p:nvPr/>
        </p:nvSpPr>
        <p:spPr>
          <a:xfrm>
            <a:off x="1620611" y="991279"/>
            <a:ext cx="4343401" cy="16716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charset="0"/>
                <a:ea typeface="Arial" charset="0"/>
                <a:cs typeface="Arial" charset="0"/>
              </a:rPr>
              <a:t>Autonomy</a:t>
            </a:r>
          </a:p>
        </p:txBody>
      </p:sp>
      <p:sp>
        <p:nvSpPr>
          <p:cNvPr id="4" name="Right Arrow 3"/>
          <p:cNvSpPr/>
          <p:nvPr/>
        </p:nvSpPr>
        <p:spPr>
          <a:xfrm>
            <a:off x="6164035" y="991278"/>
            <a:ext cx="4343401" cy="1671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charset="0"/>
                <a:ea typeface="Arial" charset="0"/>
                <a:cs typeface="Arial" charset="0"/>
              </a:rPr>
              <a:t>Regulation</a:t>
            </a:r>
          </a:p>
        </p:txBody>
      </p:sp>
      <p:sp>
        <p:nvSpPr>
          <p:cNvPr id="7" name="TextBox 6"/>
          <p:cNvSpPr txBox="1"/>
          <p:nvPr/>
        </p:nvSpPr>
        <p:spPr>
          <a:xfrm>
            <a:off x="2114549" y="2662915"/>
            <a:ext cx="3663723" cy="3970318"/>
          </a:xfrm>
          <a:prstGeom prst="rect">
            <a:avLst/>
          </a:prstGeom>
          <a:noFill/>
        </p:spPr>
        <p:txBody>
          <a:bodyPr wrap="square" rtlCol="0">
            <a:spAutoFit/>
          </a:bodyPr>
          <a:lstStyle/>
          <a:p>
            <a:pPr algn="ctr">
              <a:spcAft>
                <a:spcPts val="1200"/>
              </a:spcAft>
            </a:pPr>
            <a:r>
              <a:rPr lang="en-US" sz="2400" dirty="0">
                <a:latin typeface="Arial" charset="0"/>
                <a:ea typeface="Arial" charset="0"/>
                <a:cs typeface="Arial" charset="0"/>
              </a:rPr>
              <a:t>What to teach</a:t>
            </a:r>
          </a:p>
          <a:p>
            <a:pPr algn="ctr">
              <a:spcAft>
                <a:spcPts val="1200"/>
              </a:spcAft>
            </a:pPr>
            <a:r>
              <a:rPr lang="en-US" sz="2400" dirty="0">
                <a:latin typeface="Arial" charset="0"/>
                <a:ea typeface="Arial" charset="0"/>
                <a:cs typeface="Arial" charset="0"/>
              </a:rPr>
              <a:t>How to teach</a:t>
            </a:r>
          </a:p>
          <a:p>
            <a:pPr algn="ctr">
              <a:spcAft>
                <a:spcPts val="1200"/>
              </a:spcAft>
            </a:pPr>
            <a:r>
              <a:rPr lang="en-US" sz="2400" dirty="0">
                <a:latin typeface="Arial" charset="0"/>
                <a:ea typeface="Arial" charset="0"/>
                <a:cs typeface="Arial" charset="0"/>
              </a:rPr>
              <a:t>How to asses</a:t>
            </a:r>
          </a:p>
          <a:p>
            <a:pPr algn="ctr">
              <a:spcAft>
                <a:spcPts val="1200"/>
              </a:spcAft>
            </a:pPr>
            <a:r>
              <a:rPr lang="en-US" sz="2400" dirty="0">
                <a:latin typeface="Arial" charset="0"/>
                <a:ea typeface="Arial" charset="0"/>
                <a:cs typeface="Arial" charset="0"/>
              </a:rPr>
              <a:t>The experience created for the student</a:t>
            </a:r>
          </a:p>
          <a:p>
            <a:pPr algn="ctr">
              <a:spcAft>
                <a:spcPts val="1200"/>
              </a:spcAft>
            </a:pPr>
            <a:r>
              <a:rPr lang="en-US" sz="2400" dirty="0">
                <a:latin typeface="Arial" charset="0"/>
                <a:ea typeface="Arial" charset="0"/>
                <a:cs typeface="Arial" charset="0"/>
              </a:rPr>
              <a:t>Modes of delivery</a:t>
            </a:r>
          </a:p>
          <a:p>
            <a:pPr algn="ctr">
              <a:spcAft>
                <a:spcPts val="1200"/>
              </a:spcAft>
            </a:pPr>
            <a:r>
              <a:rPr lang="en-US" sz="2400" dirty="0">
                <a:latin typeface="Arial" charset="0"/>
                <a:ea typeface="Arial" charset="0"/>
                <a:cs typeface="Arial" charset="0"/>
              </a:rPr>
              <a:t>etc.</a:t>
            </a:r>
          </a:p>
          <a:p>
            <a:pPr algn="ctr">
              <a:spcAft>
                <a:spcPts val="1200"/>
              </a:spcAft>
            </a:pPr>
            <a:r>
              <a:rPr lang="en-US" sz="2400" dirty="0">
                <a:latin typeface="Arial" charset="0"/>
                <a:ea typeface="Arial" charset="0"/>
                <a:cs typeface="Arial" charset="0"/>
              </a:rPr>
              <a:t> </a:t>
            </a:r>
          </a:p>
        </p:txBody>
      </p:sp>
      <p:sp>
        <p:nvSpPr>
          <p:cNvPr id="8" name="TextBox 7"/>
          <p:cNvSpPr txBox="1"/>
          <p:nvPr/>
        </p:nvSpPr>
        <p:spPr>
          <a:xfrm>
            <a:off x="6164035" y="2662915"/>
            <a:ext cx="4003563" cy="3970318"/>
          </a:xfrm>
          <a:prstGeom prst="rect">
            <a:avLst/>
          </a:prstGeom>
          <a:noFill/>
        </p:spPr>
        <p:txBody>
          <a:bodyPr wrap="square" rtlCol="0">
            <a:spAutoFit/>
          </a:bodyPr>
          <a:lstStyle/>
          <a:p>
            <a:pPr algn="ctr">
              <a:spcAft>
                <a:spcPts val="1200"/>
              </a:spcAft>
            </a:pPr>
            <a:r>
              <a:rPr lang="en-US" sz="2400" dirty="0">
                <a:latin typeface="Arial" charset="0"/>
                <a:ea typeface="Arial" charset="0"/>
                <a:cs typeface="Arial" charset="0"/>
              </a:rPr>
              <a:t>To assure standards</a:t>
            </a:r>
          </a:p>
          <a:p>
            <a:pPr algn="ctr">
              <a:spcAft>
                <a:spcPts val="1200"/>
              </a:spcAft>
            </a:pPr>
            <a:r>
              <a:rPr lang="en-US" sz="2400" dirty="0">
                <a:latin typeface="Arial" charset="0"/>
                <a:ea typeface="Arial" charset="0"/>
                <a:cs typeface="Arial" charset="0"/>
              </a:rPr>
              <a:t>To assure quality</a:t>
            </a:r>
          </a:p>
          <a:p>
            <a:pPr algn="ctr">
              <a:spcAft>
                <a:spcPts val="1200"/>
              </a:spcAft>
            </a:pPr>
            <a:r>
              <a:rPr lang="en-US" sz="2400" dirty="0">
                <a:latin typeface="Arial" charset="0"/>
                <a:ea typeface="Arial" charset="0"/>
                <a:cs typeface="Arial" charset="0"/>
              </a:rPr>
              <a:t>To assure safety</a:t>
            </a:r>
          </a:p>
          <a:p>
            <a:pPr algn="ctr">
              <a:spcAft>
                <a:spcPts val="1200"/>
              </a:spcAft>
            </a:pPr>
            <a:r>
              <a:rPr lang="en-US" sz="2400" dirty="0">
                <a:latin typeface="Arial" charset="0"/>
                <a:ea typeface="Arial" charset="0"/>
                <a:cs typeface="Arial" charset="0"/>
              </a:rPr>
              <a:t>To allocate public financial subsidies</a:t>
            </a:r>
          </a:p>
          <a:p>
            <a:pPr algn="ctr">
              <a:spcAft>
                <a:spcPts val="1200"/>
              </a:spcAft>
            </a:pPr>
            <a:r>
              <a:rPr lang="en-US" sz="2400" dirty="0">
                <a:latin typeface="Arial" charset="0"/>
                <a:ea typeface="Arial" charset="0"/>
                <a:cs typeface="Arial" charset="0"/>
              </a:rPr>
              <a:t>To assure equity of access</a:t>
            </a:r>
          </a:p>
          <a:p>
            <a:pPr algn="ctr">
              <a:spcAft>
                <a:spcPts val="1200"/>
              </a:spcAft>
            </a:pPr>
            <a:r>
              <a:rPr lang="en-US" sz="2400" dirty="0">
                <a:latin typeface="Arial" charset="0"/>
                <a:ea typeface="Arial" charset="0"/>
                <a:cs typeface="Arial" charset="0"/>
              </a:rPr>
              <a:t>etc.</a:t>
            </a:r>
          </a:p>
          <a:p>
            <a:pPr algn="ctr">
              <a:spcAft>
                <a:spcPts val="1200"/>
              </a:spcAft>
            </a:pPr>
            <a:endParaRPr lang="en-US" sz="2400" dirty="0">
              <a:latin typeface="Arial" charset="0"/>
              <a:ea typeface="Arial" charset="0"/>
              <a:cs typeface="Arial" charset="0"/>
            </a:endParaRPr>
          </a:p>
        </p:txBody>
      </p:sp>
      <p:sp>
        <p:nvSpPr>
          <p:cNvPr id="10" name="TextBox 9">
            <a:extLst>
              <a:ext uri="{FF2B5EF4-FFF2-40B4-BE49-F238E27FC236}">
                <a16:creationId xmlns:a16="http://schemas.microsoft.com/office/drawing/2014/main" id="{90A00D84-9DD2-4244-A6DE-E3D4C3FFB329}"/>
              </a:ext>
            </a:extLst>
          </p:cNvPr>
          <p:cNvSpPr txBox="1"/>
          <p:nvPr/>
        </p:nvSpPr>
        <p:spPr>
          <a:xfrm>
            <a:off x="1199148" y="406503"/>
            <a:ext cx="6528802" cy="584775"/>
          </a:xfrm>
          <a:prstGeom prst="rect">
            <a:avLst/>
          </a:prstGeom>
          <a:solidFill>
            <a:schemeClr val="bg1"/>
          </a:solid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SYSTEMS ARE ROBUST</a:t>
            </a:r>
            <a:endParaRPr lang="en-AU" sz="3200" spc="-60" dirty="0">
              <a:solidFill>
                <a:srgbClr val="00B1EB"/>
              </a:solidFill>
              <a:latin typeface="Arial Black" panose="020B0A04020102020204" pitchFamily="34" charset="0"/>
            </a:endParaRPr>
          </a:p>
        </p:txBody>
      </p:sp>
    </p:spTree>
    <p:extLst>
      <p:ext uri="{BB962C8B-B14F-4D97-AF65-F5344CB8AC3E}">
        <p14:creationId xmlns:p14="http://schemas.microsoft.com/office/powerpoint/2010/main" val="1487481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ttp://www.misterw.com/BM2002/bm931b.jpg"/>
          <p:cNvPicPr>
            <a:picLocks noChangeAspect="1" noChangeArrowheads="1"/>
          </p:cNvPicPr>
          <p:nvPr/>
        </p:nvPicPr>
        <p:blipFill rotWithShape="1">
          <a:blip r:embed="rId2">
            <a:extLst>
              <a:ext uri="{28A0092B-C50C-407E-A947-70E740481C1C}">
                <a14:useLocalDpi xmlns:a14="http://schemas.microsoft.com/office/drawing/2010/main" val="0"/>
              </a:ext>
            </a:extLst>
          </a:blip>
          <a:srcRect t="1731" b="18368"/>
          <a:stretch/>
        </p:blipFill>
        <p:spPr bwMode="auto">
          <a:xfrm>
            <a:off x="1305145" y="1033895"/>
            <a:ext cx="9584528" cy="51872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505172"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VICTORIA UNIVERSITY’S BURNING PLATFORM</a:t>
            </a:r>
            <a:endParaRPr lang="en-AU" sz="3200" spc="-60" dirty="0">
              <a:solidFill>
                <a:srgbClr val="00B1EB"/>
              </a:solidFill>
              <a:latin typeface="Arial Black" panose="020B0A04020102020204" pitchFamily="34" charset="0"/>
            </a:endParaRPr>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783077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pic>
        <p:nvPicPr>
          <p:cNvPr id="2" name="Picture 1">
            <a:extLst>
              <a:ext uri="{FF2B5EF4-FFF2-40B4-BE49-F238E27FC236}">
                <a16:creationId xmlns:a16="http://schemas.microsoft.com/office/drawing/2014/main" id="{ADD55DAA-B856-E54C-87B1-0552F02C5C49}"/>
              </a:ext>
            </a:extLst>
          </p:cNvPr>
          <p:cNvPicPr>
            <a:picLocks noChangeAspect="1"/>
          </p:cNvPicPr>
          <p:nvPr/>
        </p:nvPicPr>
        <p:blipFill>
          <a:blip r:embed="rId3"/>
          <a:stretch>
            <a:fillRect/>
          </a:stretch>
        </p:blipFill>
        <p:spPr>
          <a:xfrm>
            <a:off x="1291138" y="1229986"/>
            <a:ext cx="3822700" cy="4876800"/>
          </a:xfrm>
          <a:prstGeom prst="rect">
            <a:avLst/>
          </a:prstGeom>
        </p:spPr>
      </p:pic>
      <p:pic>
        <p:nvPicPr>
          <p:cNvPr id="5" name="Picture 4">
            <a:extLst>
              <a:ext uri="{FF2B5EF4-FFF2-40B4-BE49-F238E27FC236}">
                <a16:creationId xmlns:a16="http://schemas.microsoft.com/office/drawing/2014/main" id="{F73703A8-7EA3-8349-9CED-A5B97107236B}"/>
              </a:ext>
            </a:extLst>
          </p:cNvPr>
          <p:cNvPicPr>
            <a:picLocks noChangeAspect="1"/>
          </p:cNvPicPr>
          <p:nvPr/>
        </p:nvPicPr>
        <p:blipFill>
          <a:blip r:embed="rId4"/>
          <a:stretch>
            <a:fillRect/>
          </a:stretch>
        </p:blipFill>
        <p:spPr>
          <a:xfrm>
            <a:off x="5113838" y="860437"/>
            <a:ext cx="4055214" cy="5246349"/>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INNOVATING THE 21ST CENTURY: IT’S TIME!</a:t>
            </a:r>
            <a:endParaRPr lang="en-AU" sz="3200" spc="-60" dirty="0">
              <a:solidFill>
                <a:srgbClr val="00B1EB"/>
              </a:solidFill>
              <a:latin typeface="Arial Black" panose="020B0A04020102020204" pitchFamily="34" charset="0"/>
            </a:endParaRPr>
          </a:p>
        </p:txBody>
      </p:sp>
    </p:spTree>
    <p:extLst>
      <p:ext uri="{BB962C8B-B14F-4D97-AF65-F5344CB8AC3E}">
        <p14:creationId xmlns:p14="http://schemas.microsoft.com/office/powerpoint/2010/main" val="1059295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7" name="Rectangle 6">
            <a:extLst>
              <a:ext uri="{FF2B5EF4-FFF2-40B4-BE49-F238E27FC236}">
                <a16:creationId xmlns:a16="http://schemas.microsoft.com/office/drawing/2014/main" id="{81560B6C-99DC-6947-A08A-739F90359F81}"/>
              </a:ext>
            </a:extLst>
          </p:cNvPr>
          <p:cNvSpPr/>
          <p:nvPr/>
        </p:nvSpPr>
        <p:spPr>
          <a:xfrm>
            <a:off x="1199147" y="1105741"/>
            <a:ext cx="9614627" cy="5087931"/>
          </a:xfrm>
          <a:prstGeom prst="rect">
            <a:avLst/>
          </a:prstGeom>
        </p:spPr>
        <p:txBody>
          <a:bodyPr wrap="square">
            <a:spAutoFit/>
          </a:bodyPr>
          <a:lstStyle/>
          <a:p>
            <a:pPr>
              <a:lnSpc>
                <a:spcPts val="2800"/>
              </a:lnSpc>
            </a:pPr>
            <a:r>
              <a:rPr lang="en-AU"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First we need to toss out the old industrial model of pedagogy (how learning is accomplished) and replace it with a new model called collaborative learning. Second we need an entirely new modus operandi for how the subject matter, course materials, texts, written and spoken word, and other media (the content of higher education) are created.</a:t>
            </a:r>
          </a:p>
          <a:p>
            <a:pPr>
              <a:lnSpc>
                <a:spcPts val="2800"/>
              </a:lnSpc>
            </a:pPr>
            <a:endParaRPr lang="en-AU" sz="2000" dirty="0">
              <a:latin typeface="Arial" panose="020B0604020202020204" pitchFamily="34" charset="0"/>
              <a:cs typeface="Arial" panose="020B0604020202020204" pitchFamily="34" charset="0"/>
            </a:endParaRPr>
          </a:p>
          <a:p>
            <a:pPr>
              <a:lnSpc>
                <a:spcPts val="2800"/>
              </a:lnSpc>
            </a:pPr>
            <a:r>
              <a:rPr lang="en-US" sz="2000" dirty="0">
                <a:latin typeface="Arial" panose="020B0604020202020204" pitchFamily="34" charset="0"/>
                <a:cs typeface="Arial" panose="020B0604020202020204" pitchFamily="34" charset="0"/>
              </a:rPr>
              <a:t>”We believe that if the university opens up and embraces collaborative learning and collaborative knowledge production, it has a chance of surviving and even thriving in the networked, global economy</a:t>
            </a:r>
            <a:endParaRPr lang="en-AU" sz="2000" dirty="0">
              <a:latin typeface="Arial" panose="020B0604020202020204" pitchFamily="34" charset="0"/>
              <a:cs typeface="Arial" panose="020B0604020202020204" pitchFamily="34" charset="0"/>
            </a:endParaRPr>
          </a:p>
          <a:p>
            <a:pPr>
              <a:lnSpc>
                <a:spcPts val="2800"/>
              </a:lnSpc>
            </a:pPr>
            <a:r>
              <a:rPr lang="en-US" sz="2000" dirty="0">
                <a:latin typeface="Arial" panose="020B0604020202020204" pitchFamily="34" charset="0"/>
                <a:cs typeface="Arial" panose="020B0604020202020204" pitchFamily="34" charset="0"/>
              </a:rPr>
              <a:t> </a:t>
            </a:r>
            <a:endParaRPr lang="en-AU" sz="2000" dirty="0">
              <a:latin typeface="Arial" panose="020B0604020202020204" pitchFamily="34" charset="0"/>
              <a:cs typeface="Arial" panose="020B0604020202020204" pitchFamily="34" charset="0"/>
            </a:endParaRPr>
          </a:p>
          <a:p>
            <a:pPr>
              <a:lnSpc>
                <a:spcPts val="2800"/>
              </a:lnSpc>
            </a:pPr>
            <a:r>
              <a:rPr lang="en-US" sz="2000" dirty="0">
                <a:latin typeface="Arial" panose="020B0604020202020204" pitchFamily="34" charset="0"/>
                <a:cs typeface="Arial" panose="020B0604020202020204" pitchFamily="34" charset="0"/>
              </a:rPr>
              <a:t>“The Industrial Age model of education is hard to change. New paradigms cause dislocation, disruption, confusion, uncertainty. They are nearly always received with coolness or hostility. Vested interests fight change. And leaders of old paradigms are often the last to embrace the new.”</a:t>
            </a:r>
            <a:endParaRPr lang="en-AU"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92C926-D89F-EB49-96CA-60C7029A3032}"/>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INNOVATING THE 21ST CENTURY: IT’S TIME!</a:t>
            </a:r>
            <a:endParaRPr lang="en-AU" sz="3200" spc="-60" dirty="0">
              <a:solidFill>
                <a:srgbClr val="00B1EB"/>
              </a:solidFill>
              <a:latin typeface="Arial Black" panose="020B0A04020102020204" pitchFamily="34" charset="0"/>
            </a:endParaRPr>
          </a:p>
        </p:txBody>
      </p:sp>
    </p:spTree>
    <p:extLst>
      <p:ext uri="{BB962C8B-B14F-4D97-AF65-F5344CB8AC3E}">
        <p14:creationId xmlns:p14="http://schemas.microsoft.com/office/powerpoint/2010/main" val="33964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21C EDUCATORS SHOULD BE PROMOTING:</a:t>
            </a:r>
            <a:endParaRPr lang="en-AU" sz="3200" spc="-60" dirty="0">
              <a:solidFill>
                <a:srgbClr val="00B1EB"/>
              </a:solidFill>
              <a:latin typeface="Arial Black" panose="020B0A04020102020204" pitchFamily="34" charset="0"/>
            </a:endParaRPr>
          </a:p>
        </p:txBody>
      </p:sp>
      <p:sp>
        <p:nvSpPr>
          <p:cNvPr id="2" name="Rectangle 1">
            <a:extLst>
              <a:ext uri="{FF2B5EF4-FFF2-40B4-BE49-F238E27FC236}">
                <a16:creationId xmlns:a16="http://schemas.microsoft.com/office/drawing/2014/main" id="{967F43D5-E649-1B40-A9BA-9F18E3ECBDE4}"/>
              </a:ext>
            </a:extLst>
          </p:cNvPr>
          <p:cNvSpPr/>
          <p:nvPr/>
        </p:nvSpPr>
        <p:spPr>
          <a:xfrm>
            <a:off x="1199147" y="1105741"/>
            <a:ext cx="8889903" cy="5401479"/>
          </a:xfrm>
          <a:prstGeom prst="rect">
            <a:avLst/>
          </a:prstGeom>
        </p:spPr>
        <p:txBody>
          <a:bodyPr wrap="square">
            <a:spAutoFit/>
          </a:bodyPr>
          <a:lstStyle/>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Learning design</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Active learning</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Collaborative learning</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Collaborative teaching</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Technology enhanced learning and teaching</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Assessment/evaluation for learning</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Project based instruction</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Life, career, learning, innovation, information, media and technology skills</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Digital literacies</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STE(A)M literacies</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Multi modal (f2f, online, hybrid) learning</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Student engagement/high impact practices</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Personalised/personal learning</a:t>
            </a:r>
            <a:endParaRPr lang="en-AU" sz="2000" dirty="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2000" dirty="0">
                <a:latin typeface="Arial" panose="020B0604020202020204" pitchFamily="34" charset="0"/>
                <a:ea typeface="MS Mincho" panose="02020609040205080304" pitchFamily="49" charset="-128"/>
                <a:cs typeface="Arial" panose="020B0604020202020204" pitchFamily="34" charset="0"/>
              </a:rPr>
              <a:t>Program level design and assessment</a:t>
            </a:r>
            <a:endParaRPr lang="en-AU" sz="2000" dirty="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159232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051444" cy="1154162"/>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DELIBERATE, DESIGNED, APPROACH</a:t>
            </a:r>
          </a:p>
          <a:p>
            <a:pPr>
              <a:spcAft>
                <a:spcPts val="600"/>
              </a:spcAft>
            </a:pPr>
            <a:r>
              <a:rPr lang="en-AU" sz="3200" spc="-60" dirty="0">
                <a:solidFill>
                  <a:srgbClr val="00B1EB"/>
                </a:solidFill>
                <a:latin typeface="Arial Black" panose="020B0A04020102020204" pitchFamily="34" charset="0"/>
              </a:rPr>
              <a:t>Based on known impacts to learning gain</a:t>
            </a:r>
          </a:p>
        </p:txBody>
      </p:sp>
      <p:graphicFrame>
        <p:nvGraphicFramePr>
          <p:cNvPr id="2" name="Table 1"/>
          <p:cNvGraphicFramePr>
            <a:graphicFrameLocks noGrp="1"/>
          </p:cNvGraphicFramePr>
          <p:nvPr>
            <p:extLst>
              <p:ext uri="{D42A27DB-BD31-4B8C-83A1-F6EECF244321}">
                <p14:modId xmlns:p14="http://schemas.microsoft.com/office/powerpoint/2010/main" val="1967085637"/>
              </p:ext>
            </p:extLst>
          </p:nvPr>
        </p:nvGraphicFramePr>
        <p:xfrm>
          <a:off x="1290178" y="1690273"/>
          <a:ext cx="10371552" cy="4482341"/>
        </p:xfrm>
        <a:graphic>
          <a:graphicData uri="http://schemas.openxmlformats.org/drawingml/2006/table">
            <a:tbl>
              <a:tblPr firstRow="1" firstCol="1" bandRow="1">
                <a:tableStyleId>{5C22544A-7EE6-4342-B048-85BDC9FD1C3A}</a:tableStyleId>
              </a:tblPr>
              <a:tblGrid>
                <a:gridCol w="5185776">
                  <a:extLst>
                    <a:ext uri="{9D8B030D-6E8A-4147-A177-3AD203B41FA5}">
                      <a16:colId xmlns:a16="http://schemas.microsoft.com/office/drawing/2014/main" val="20000"/>
                    </a:ext>
                  </a:extLst>
                </a:gridCol>
                <a:gridCol w="5185776">
                  <a:extLst>
                    <a:ext uri="{9D8B030D-6E8A-4147-A177-3AD203B41FA5}">
                      <a16:colId xmlns:a16="http://schemas.microsoft.com/office/drawing/2014/main" val="20001"/>
                    </a:ext>
                  </a:extLst>
                </a:gridCol>
              </a:tblGrid>
              <a:tr h="367541">
                <a:tc>
                  <a:txBody>
                    <a:bodyPr/>
                    <a:lstStyle/>
                    <a:p>
                      <a:pPr>
                        <a:spcBef>
                          <a:spcPts val="400"/>
                        </a:spcBef>
                        <a:spcAft>
                          <a:spcPts val="400"/>
                        </a:spcAft>
                      </a:pPr>
                      <a:r>
                        <a:rPr lang="en-AU" sz="2000" b="1" dirty="0">
                          <a:solidFill>
                            <a:schemeClr val="tx1"/>
                          </a:solidFill>
                          <a:effectLst/>
                          <a:latin typeface="Arial" charset="0"/>
                          <a:ea typeface="Arial" charset="0"/>
                          <a:cs typeface="Arial" charset="0"/>
                        </a:rPr>
                        <a:t>Do not predict how much students learn</a:t>
                      </a:r>
                      <a:endParaRPr lang="en-GB" sz="2000" b="1" dirty="0">
                        <a:solidFill>
                          <a:schemeClr val="tx1"/>
                        </a:solidFill>
                        <a:effectLst/>
                        <a:latin typeface="Arial" charset="0"/>
                        <a:ea typeface="Arial" charset="0"/>
                        <a:cs typeface="Arial"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400"/>
                        </a:spcBef>
                        <a:spcAft>
                          <a:spcPts val="400"/>
                        </a:spcAft>
                      </a:pPr>
                      <a:r>
                        <a:rPr lang="en-AU" sz="2000" b="1" dirty="0">
                          <a:solidFill>
                            <a:schemeClr val="tx1"/>
                          </a:solidFill>
                          <a:effectLst/>
                          <a:latin typeface="Arial" charset="0"/>
                          <a:ea typeface="Arial" charset="0"/>
                          <a:cs typeface="Arial" charset="0"/>
                        </a:rPr>
                        <a:t>Do predict how much students learn</a:t>
                      </a:r>
                      <a:endParaRPr lang="en-GB" sz="2000" b="1" dirty="0">
                        <a:solidFill>
                          <a:schemeClr val="tx1"/>
                        </a:solidFill>
                        <a:effectLst/>
                        <a:latin typeface="Arial" charset="0"/>
                        <a:ea typeface="Arial"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6068">
                <a:tc>
                  <a:txBody>
                    <a:bodyPr/>
                    <a:lstStyle/>
                    <a:p>
                      <a:pPr>
                        <a:spcBef>
                          <a:spcPts val="400"/>
                        </a:spcBef>
                        <a:spcAft>
                          <a:spcPts val="400"/>
                        </a:spcAft>
                      </a:pPr>
                      <a:endParaRPr lang="en-GB" sz="2000" b="1" dirty="0">
                        <a:solidFill>
                          <a:schemeClr val="tx1"/>
                        </a:solidFill>
                        <a:effectLst/>
                        <a:latin typeface="Arial" charset="0"/>
                        <a:ea typeface="Arial" charset="0"/>
                        <a:cs typeface="Arial"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spcBef>
                          <a:spcPts val="400"/>
                        </a:spcBef>
                        <a:spcAft>
                          <a:spcPts val="400"/>
                        </a:spcAft>
                      </a:pPr>
                      <a:endParaRPr lang="en-GB" sz="2000" b="1" dirty="0">
                        <a:solidFill>
                          <a:schemeClr val="tx1"/>
                        </a:solidFill>
                        <a:effectLst/>
                        <a:latin typeface="Arial" charset="0"/>
                        <a:ea typeface="Arial"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18508">
                <a:tc>
                  <a:txBody>
                    <a:bodyPr/>
                    <a:lstStyle/>
                    <a:p>
                      <a:pPr marL="285750" indent="-285750">
                        <a:lnSpc>
                          <a:spcPct val="100000"/>
                        </a:lnSpc>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Selectivity (predicts performance, effort etc., not learning gain or engagement)</a:t>
                      </a:r>
                      <a:endParaRPr lang="en-GB" sz="1800" b="0" dirty="0">
                        <a:solidFill>
                          <a:schemeClr val="tx1"/>
                        </a:solidFill>
                        <a:effectLst/>
                        <a:latin typeface="Arial" charset="0"/>
                        <a:ea typeface="Arial" charset="0"/>
                        <a:cs typeface="Arial" charset="0"/>
                      </a:endParaRPr>
                    </a:p>
                    <a:p>
                      <a:pPr marL="285750" indent="-285750">
                        <a:lnSpc>
                          <a:spcPct val="100000"/>
                        </a:lnSpc>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Research performance </a:t>
                      </a:r>
                      <a:endParaRPr lang="en-GB" sz="1800" b="0" dirty="0">
                        <a:solidFill>
                          <a:schemeClr val="tx1"/>
                        </a:solidFill>
                        <a:effectLst/>
                        <a:latin typeface="Arial" charset="0"/>
                        <a:ea typeface="Arial" charset="0"/>
                        <a:cs typeface="Arial" charset="0"/>
                      </a:endParaRPr>
                    </a:p>
                    <a:p>
                      <a:pPr marL="285750" indent="-285750">
                        <a:lnSpc>
                          <a:spcPct val="100000"/>
                        </a:lnSpc>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Reputation (predicts selectivity, funding, research and employability but not gain)</a:t>
                      </a:r>
                      <a:endParaRPr lang="en-GB" sz="1800" b="0" dirty="0">
                        <a:solidFill>
                          <a:schemeClr val="tx1"/>
                        </a:solidFill>
                        <a:effectLst/>
                        <a:latin typeface="Arial" charset="0"/>
                        <a:ea typeface="Arial" charset="0"/>
                        <a:cs typeface="Arial" charset="0"/>
                      </a:endParaRPr>
                    </a:p>
                    <a:p>
                      <a:pPr marL="285750" indent="-285750">
                        <a:lnSpc>
                          <a:spcPct val="100000"/>
                        </a:lnSpc>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Peer ratings of teaching (reflect reputation)</a:t>
                      </a:r>
                      <a:endParaRPr lang="en-GB" sz="1800" b="0" dirty="0">
                        <a:solidFill>
                          <a:schemeClr val="tx1"/>
                        </a:solidFill>
                        <a:effectLst/>
                        <a:latin typeface="Arial" charset="0"/>
                        <a:ea typeface="Arial" charset="0"/>
                        <a:cs typeface="Arial" charset="0"/>
                      </a:endParaRPr>
                    </a:p>
                    <a:p>
                      <a:pPr marL="285750" indent="-285750">
                        <a:lnSpc>
                          <a:spcPct val="100000"/>
                        </a:lnSpc>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Class contact hours (there is no correlation between CCH and learning gain)</a:t>
                      </a:r>
                      <a:endParaRPr lang="en-GB" sz="1800" b="0" dirty="0">
                        <a:solidFill>
                          <a:schemeClr val="tx1"/>
                        </a:solidFill>
                        <a:effectLst/>
                        <a:latin typeface="Arial" charset="0"/>
                        <a:ea typeface="Arial" charset="0"/>
                        <a:cs typeface="Arial" charset="0"/>
                      </a:endParaRPr>
                    </a:p>
                    <a:p>
                      <a:pPr marL="285750" indent="-285750">
                        <a:lnSpc>
                          <a:spcPct val="100000"/>
                        </a:lnSpc>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Student satisfaction (e.g. can be negatively correlated with effort expected)</a:t>
                      </a:r>
                      <a:endParaRPr lang="en-GB" sz="1800" b="0" dirty="0">
                        <a:solidFill>
                          <a:schemeClr val="tx1"/>
                        </a:solidFill>
                        <a:effectLst/>
                        <a:latin typeface="Arial" charset="0"/>
                        <a:ea typeface="Arial" charset="0"/>
                        <a:cs typeface="Arial"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Student effort and their sophistication as learners (time on the right things)</a:t>
                      </a:r>
                      <a:endParaRPr lang="en-GB" sz="1800" b="0" dirty="0">
                        <a:solidFill>
                          <a:schemeClr val="tx1"/>
                        </a:solidFill>
                        <a:effectLst/>
                        <a:latin typeface="Arial" charset="0"/>
                        <a:ea typeface="Arial" charset="0"/>
                        <a:cs typeface="Arial" charset="0"/>
                      </a:endParaRPr>
                    </a:p>
                    <a:p>
                      <a:pPr marL="285750" indent="-285750">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Smaller cohort and class sizes</a:t>
                      </a:r>
                      <a:endParaRPr lang="en-GB" sz="1800" b="0" dirty="0">
                        <a:solidFill>
                          <a:schemeClr val="tx1"/>
                        </a:solidFill>
                        <a:effectLst/>
                        <a:latin typeface="Arial" charset="0"/>
                        <a:ea typeface="Arial" charset="0"/>
                        <a:cs typeface="Arial" charset="0"/>
                      </a:endParaRPr>
                    </a:p>
                    <a:p>
                      <a:pPr marL="285750" indent="-285750">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Who does the teaching</a:t>
                      </a:r>
                      <a:endParaRPr lang="en-GB" sz="1800" b="0" dirty="0">
                        <a:solidFill>
                          <a:schemeClr val="tx1"/>
                        </a:solidFill>
                        <a:effectLst/>
                        <a:latin typeface="Arial" charset="0"/>
                        <a:ea typeface="Arial" charset="0"/>
                        <a:cs typeface="Arial" charset="0"/>
                      </a:endParaRPr>
                    </a:p>
                    <a:p>
                      <a:pPr marL="285750" indent="-285750">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Timely and impactful feedback (must feed forward)</a:t>
                      </a:r>
                      <a:endParaRPr lang="en-GB" sz="1800" b="0" dirty="0">
                        <a:solidFill>
                          <a:schemeClr val="tx1"/>
                        </a:solidFill>
                        <a:effectLst/>
                        <a:latin typeface="Arial" charset="0"/>
                        <a:ea typeface="Arial" charset="0"/>
                        <a:cs typeface="Arial" charset="0"/>
                      </a:endParaRPr>
                    </a:p>
                    <a:p>
                      <a:pPr marL="285750" indent="-285750">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Close contact with teachers (e.g. how much oral feedback received)</a:t>
                      </a:r>
                      <a:endParaRPr lang="en-GB" sz="1800" b="0" dirty="0">
                        <a:solidFill>
                          <a:schemeClr val="tx1"/>
                        </a:solidFill>
                        <a:effectLst/>
                        <a:latin typeface="Arial" charset="0"/>
                        <a:ea typeface="Arial" charset="0"/>
                        <a:cs typeface="Arial" charset="0"/>
                      </a:endParaRPr>
                    </a:p>
                    <a:p>
                      <a:pPr marL="285750" indent="-285750">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Collaborative and active learning</a:t>
                      </a:r>
                      <a:endParaRPr lang="en-GB" sz="1800" b="0" dirty="0">
                        <a:solidFill>
                          <a:schemeClr val="tx1"/>
                        </a:solidFill>
                        <a:effectLst/>
                        <a:latin typeface="Arial" charset="0"/>
                        <a:ea typeface="Arial" charset="0"/>
                        <a:cs typeface="Arial" charset="0"/>
                      </a:endParaRPr>
                    </a:p>
                    <a:p>
                      <a:pPr marL="285750" indent="-285750">
                        <a:spcBef>
                          <a:spcPts val="600"/>
                        </a:spcBef>
                        <a:spcAft>
                          <a:spcPts val="800"/>
                        </a:spcAft>
                        <a:buFont typeface="Arial" charset="0"/>
                        <a:buChar char="•"/>
                      </a:pPr>
                      <a:r>
                        <a:rPr lang="en-AU" sz="1800" b="0" dirty="0">
                          <a:solidFill>
                            <a:schemeClr val="tx1"/>
                          </a:solidFill>
                          <a:effectLst/>
                          <a:latin typeface="Arial" charset="0"/>
                          <a:ea typeface="Arial" charset="0"/>
                          <a:cs typeface="Arial" charset="0"/>
                        </a:rPr>
                        <a:t>Clear and high expectations</a:t>
                      </a:r>
                      <a:endParaRPr lang="en-GB" sz="1800" b="0" dirty="0">
                        <a:solidFill>
                          <a:schemeClr val="tx1"/>
                        </a:solidFill>
                        <a:effectLst/>
                        <a:latin typeface="Arial" charset="0"/>
                        <a:ea typeface="Arial"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5">
            <a:extLst>
              <a:ext uri="{FF2B5EF4-FFF2-40B4-BE49-F238E27FC236}">
                <a16:creationId xmlns:a16="http://schemas.microsoft.com/office/drawing/2014/main" id="{DAA2D108-0F03-0F46-8DDA-D6B479734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grpSp>
        <p:nvGrpSpPr>
          <p:cNvPr id="14" name="Group 13">
            <a:extLst>
              <a:ext uri="{FF2B5EF4-FFF2-40B4-BE49-F238E27FC236}">
                <a16:creationId xmlns:a16="http://schemas.microsoft.com/office/drawing/2014/main" id="{5840F5CB-3375-F541-AD7A-238040968F09}"/>
              </a:ext>
            </a:extLst>
          </p:cNvPr>
          <p:cNvGrpSpPr/>
          <p:nvPr/>
        </p:nvGrpSpPr>
        <p:grpSpPr>
          <a:xfrm>
            <a:off x="1123950" y="1695450"/>
            <a:ext cx="4737100" cy="4737100"/>
            <a:chOff x="1123950" y="1695450"/>
            <a:chExt cx="4737100" cy="4737100"/>
          </a:xfrm>
        </p:grpSpPr>
        <p:sp>
          <p:nvSpPr>
            <p:cNvPr id="4" name="Freeform 3">
              <a:extLst>
                <a:ext uri="{FF2B5EF4-FFF2-40B4-BE49-F238E27FC236}">
                  <a16:creationId xmlns:a16="http://schemas.microsoft.com/office/drawing/2014/main" id="{5D15530C-3E06-8440-8F37-81B9CC77FD3C}"/>
                </a:ext>
              </a:extLst>
            </p:cNvPr>
            <p:cNvSpPr/>
            <p:nvPr/>
          </p:nvSpPr>
          <p:spPr>
            <a:xfrm>
              <a:off x="1123950" y="1695450"/>
              <a:ext cx="4686300" cy="4483100"/>
            </a:xfrm>
            <a:custGeom>
              <a:avLst/>
              <a:gdLst>
                <a:gd name="connsiteX0" fmla="*/ 0 w 4121150"/>
                <a:gd name="connsiteY0" fmla="*/ 0 h 4483100"/>
                <a:gd name="connsiteX1" fmla="*/ 38100 w 4121150"/>
                <a:gd name="connsiteY1" fmla="*/ 69850 h 4483100"/>
                <a:gd name="connsiteX2" fmla="*/ 63500 w 4121150"/>
                <a:gd name="connsiteY2" fmla="*/ 120650 h 4483100"/>
                <a:gd name="connsiteX3" fmla="*/ 88900 w 4121150"/>
                <a:gd name="connsiteY3" fmla="*/ 146050 h 4483100"/>
                <a:gd name="connsiteX4" fmla="*/ 101600 w 4121150"/>
                <a:gd name="connsiteY4" fmla="*/ 165100 h 4483100"/>
                <a:gd name="connsiteX5" fmla="*/ 158750 w 4121150"/>
                <a:gd name="connsiteY5" fmla="*/ 241300 h 4483100"/>
                <a:gd name="connsiteX6" fmla="*/ 228600 w 4121150"/>
                <a:gd name="connsiteY6" fmla="*/ 342900 h 4483100"/>
                <a:gd name="connsiteX7" fmla="*/ 260350 w 4121150"/>
                <a:gd name="connsiteY7" fmla="*/ 387350 h 4483100"/>
                <a:gd name="connsiteX8" fmla="*/ 349250 w 4121150"/>
                <a:gd name="connsiteY8" fmla="*/ 520700 h 4483100"/>
                <a:gd name="connsiteX9" fmla="*/ 393700 w 4121150"/>
                <a:gd name="connsiteY9" fmla="*/ 584200 h 4483100"/>
                <a:gd name="connsiteX10" fmla="*/ 438150 w 4121150"/>
                <a:gd name="connsiteY10" fmla="*/ 641350 h 4483100"/>
                <a:gd name="connsiteX11" fmla="*/ 469900 w 4121150"/>
                <a:gd name="connsiteY11" fmla="*/ 685800 h 4483100"/>
                <a:gd name="connsiteX12" fmla="*/ 628650 w 4121150"/>
                <a:gd name="connsiteY12" fmla="*/ 850900 h 4483100"/>
                <a:gd name="connsiteX13" fmla="*/ 679450 w 4121150"/>
                <a:gd name="connsiteY13" fmla="*/ 901700 h 4483100"/>
                <a:gd name="connsiteX14" fmla="*/ 723900 w 4121150"/>
                <a:gd name="connsiteY14" fmla="*/ 939800 h 4483100"/>
                <a:gd name="connsiteX15" fmla="*/ 768350 w 4121150"/>
                <a:gd name="connsiteY15" fmla="*/ 971550 h 4483100"/>
                <a:gd name="connsiteX16" fmla="*/ 806450 w 4121150"/>
                <a:gd name="connsiteY16" fmla="*/ 1022350 h 4483100"/>
                <a:gd name="connsiteX17" fmla="*/ 825500 w 4121150"/>
                <a:gd name="connsiteY17" fmla="*/ 1041400 h 4483100"/>
                <a:gd name="connsiteX18" fmla="*/ 946150 w 4121150"/>
                <a:gd name="connsiteY18" fmla="*/ 1206500 h 4483100"/>
                <a:gd name="connsiteX19" fmla="*/ 990600 w 4121150"/>
                <a:gd name="connsiteY19" fmla="*/ 1257300 h 4483100"/>
                <a:gd name="connsiteX20" fmla="*/ 1066800 w 4121150"/>
                <a:gd name="connsiteY20" fmla="*/ 1390650 h 4483100"/>
                <a:gd name="connsiteX21" fmla="*/ 1085850 w 4121150"/>
                <a:gd name="connsiteY21" fmla="*/ 1416050 h 4483100"/>
                <a:gd name="connsiteX22" fmla="*/ 1187450 w 4121150"/>
                <a:gd name="connsiteY22" fmla="*/ 1574800 h 4483100"/>
                <a:gd name="connsiteX23" fmla="*/ 1295400 w 4121150"/>
                <a:gd name="connsiteY23" fmla="*/ 1720850 h 4483100"/>
                <a:gd name="connsiteX24" fmla="*/ 1384300 w 4121150"/>
                <a:gd name="connsiteY24" fmla="*/ 1841500 h 4483100"/>
                <a:gd name="connsiteX25" fmla="*/ 1447800 w 4121150"/>
                <a:gd name="connsiteY25" fmla="*/ 1930400 h 4483100"/>
                <a:gd name="connsiteX26" fmla="*/ 1511300 w 4121150"/>
                <a:gd name="connsiteY26" fmla="*/ 2006600 h 4483100"/>
                <a:gd name="connsiteX27" fmla="*/ 1727200 w 4121150"/>
                <a:gd name="connsiteY27" fmla="*/ 2260600 h 4483100"/>
                <a:gd name="connsiteX28" fmla="*/ 1841500 w 4121150"/>
                <a:gd name="connsiteY28" fmla="*/ 2381250 h 4483100"/>
                <a:gd name="connsiteX29" fmla="*/ 1917700 w 4121150"/>
                <a:gd name="connsiteY29" fmla="*/ 2463800 h 4483100"/>
                <a:gd name="connsiteX30" fmla="*/ 1955800 w 4121150"/>
                <a:gd name="connsiteY30" fmla="*/ 2501900 h 4483100"/>
                <a:gd name="connsiteX31" fmla="*/ 2063750 w 4121150"/>
                <a:gd name="connsiteY31" fmla="*/ 2622550 h 4483100"/>
                <a:gd name="connsiteX32" fmla="*/ 2120900 w 4121150"/>
                <a:gd name="connsiteY32" fmla="*/ 2686050 h 4483100"/>
                <a:gd name="connsiteX33" fmla="*/ 2216150 w 4121150"/>
                <a:gd name="connsiteY33" fmla="*/ 2787650 h 4483100"/>
                <a:gd name="connsiteX34" fmla="*/ 2470150 w 4121150"/>
                <a:gd name="connsiteY34" fmla="*/ 3022600 h 4483100"/>
                <a:gd name="connsiteX35" fmla="*/ 2635250 w 4121150"/>
                <a:gd name="connsiteY35" fmla="*/ 3175000 h 4483100"/>
                <a:gd name="connsiteX36" fmla="*/ 2692400 w 4121150"/>
                <a:gd name="connsiteY36" fmla="*/ 3232150 h 4483100"/>
                <a:gd name="connsiteX37" fmla="*/ 2711450 w 4121150"/>
                <a:gd name="connsiteY37" fmla="*/ 3251200 h 4483100"/>
                <a:gd name="connsiteX38" fmla="*/ 2787650 w 4121150"/>
                <a:gd name="connsiteY38" fmla="*/ 3314700 h 4483100"/>
                <a:gd name="connsiteX39" fmla="*/ 2889250 w 4121150"/>
                <a:gd name="connsiteY39" fmla="*/ 3416300 h 4483100"/>
                <a:gd name="connsiteX40" fmla="*/ 2921000 w 4121150"/>
                <a:gd name="connsiteY40" fmla="*/ 3448050 h 4483100"/>
                <a:gd name="connsiteX41" fmla="*/ 2946400 w 4121150"/>
                <a:gd name="connsiteY41" fmla="*/ 3473450 h 4483100"/>
                <a:gd name="connsiteX42" fmla="*/ 2978150 w 4121150"/>
                <a:gd name="connsiteY42" fmla="*/ 3511550 h 4483100"/>
                <a:gd name="connsiteX43" fmla="*/ 3225800 w 4121150"/>
                <a:gd name="connsiteY43" fmla="*/ 3740150 h 4483100"/>
                <a:gd name="connsiteX44" fmla="*/ 3384550 w 4121150"/>
                <a:gd name="connsiteY44" fmla="*/ 3879850 h 4483100"/>
                <a:gd name="connsiteX45" fmla="*/ 3492500 w 4121150"/>
                <a:gd name="connsiteY45" fmla="*/ 3987800 h 4483100"/>
                <a:gd name="connsiteX46" fmla="*/ 3587750 w 4121150"/>
                <a:gd name="connsiteY46" fmla="*/ 4076700 h 4483100"/>
                <a:gd name="connsiteX47" fmla="*/ 3632200 w 4121150"/>
                <a:gd name="connsiteY47" fmla="*/ 4108450 h 4483100"/>
                <a:gd name="connsiteX48" fmla="*/ 3727450 w 4121150"/>
                <a:gd name="connsiteY48" fmla="*/ 4203700 h 4483100"/>
                <a:gd name="connsiteX49" fmla="*/ 3778250 w 4121150"/>
                <a:gd name="connsiteY49" fmla="*/ 4260850 h 4483100"/>
                <a:gd name="connsiteX50" fmla="*/ 3816350 w 4121150"/>
                <a:gd name="connsiteY50" fmla="*/ 4311650 h 4483100"/>
                <a:gd name="connsiteX51" fmla="*/ 3835400 w 4121150"/>
                <a:gd name="connsiteY51" fmla="*/ 4324350 h 4483100"/>
                <a:gd name="connsiteX52" fmla="*/ 3873500 w 4121150"/>
                <a:gd name="connsiteY52" fmla="*/ 4362450 h 4483100"/>
                <a:gd name="connsiteX53" fmla="*/ 3892550 w 4121150"/>
                <a:gd name="connsiteY53" fmla="*/ 4375150 h 4483100"/>
                <a:gd name="connsiteX54" fmla="*/ 3911600 w 4121150"/>
                <a:gd name="connsiteY54" fmla="*/ 4394200 h 4483100"/>
                <a:gd name="connsiteX55" fmla="*/ 3937000 w 4121150"/>
                <a:gd name="connsiteY55" fmla="*/ 4406900 h 4483100"/>
                <a:gd name="connsiteX56" fmla="*/ 3975100 w 4121150"/>
                <a:gd name="connsiteY56" fmla="*/ 4432300 h 4483100"/>
                <a:gd name="connsiteX57" fmla="*/ 4038600 w 4121150"/>
                <a:gd name="connsiteY57" fmla="*/ 4451350 h 4483100"/>
                <a:gd name="connsiteX58" fmla="*/ 4108450 w 4121150"/>
                <a:gd name="connsiteY58" fmla="*/ 4470400 h 4483100"/>
                <a:gd name="connsiteX59" fmla="*/ 4121150 w 4121150"/>
                <a:gd name="connsiteY59" fmla="*/ 448310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121150" h="4483100">
                  <a:moveTo>
                    <a:pt x="0" y="0"/>
                  </a:moveTo>
                  <a:cubicBezTo>
                    <a:pt x="50141" y="116995"/>
                    <a:pt x="-8297" y="-9688"/>
                    <a:pt x="38100" y="69850"/>
                  </a:cubicBezTo>
                  <a:cubicBezTo>
                    <a:pt x="47639" y="86203"/>
                    <a:pt x="52998" y="104898"/>
                    <a:pt x="63500" y="120650"/>
                  </a:cubicBezTo>
                  <a:cubicBezTo>
                    <a:pt x="70142" y="130613"/>
                    <a:pt x="81108" y="136959"/>
                    <a:pt x="88900" y="146050"/>
                  </a:cubicBezTo>
                  <a:cubicBezTo>
                    <a:pt x="93867" y="151844"/>
                    <a:pt x="97087" y="158946"/>
                    <a:pt x="101600" y="165100"/>
                  </a:cubicBezTo>
                  <a:cubicBezTo>
                    <a:pt x="120376" y="190703"/>
                    <a:pt x="140296" y="215464"/>
                    <a:pt x="158750" y="241300"/>
                  </a:cubicBezTo>
                  <a:cubicBezTo>
                    <a:pt x="182638" y="274743"/>
                    <a:pt x="205130" y="309162"/>
                    <a:pt x="228600" y="342900"/>
                  </a:cubicBezTo>
                  <a:cubicBezTo>
                    <a:pt x="238998" y="357847"/>
                    <a:pt x="250700" y="371909"/>
                    <a:pt x="260350" y="387350"/>
                  </a:cubicBezTo>
                  <a:cubicBezTo>
                    <a:pt x="331033" y="500443"/>
                    <a:pt x="298901" y="457764"/>
                    <a:pt x="349250" y="520700"/>
                  </a:cubicBezTo>
                  <a:cubicBezTo>
                    <a:pt x="362299" y="559846"/>
                    <a:pt x="349706" y="530053"/>
                    <a:pt x="393700" y="584200"/>
                  </a:cubicBezTo>
                  <a:cubicBezTo>
                    <a:pt x="408919" y="602931"/>
                    <a:pt x="424763" y="621270"/>
                    <a:pt x="438150" y="641350"/>
                  </a:cubicBezTo>
                  <a:cubicBezTo>
                    <a:pt x="446308" y="653587"/>
                    <a:pt x="460711" y="675955"/>
                    <a:pt x="469900" y="685800"/>
                  </a:cubicBezTo>
                  <a:cubicBezTo>
                    <a:pt x="521993" y="741614"/>
                    <a:pt x="575476" y="796115"/>
                    <a:pt x="628650" y="850900"/>
                  </a:cubicBezTo>
                  <a:cubicBezTo>
                    <a:pt x="645329" y="868084"/>
                    <a:pt x="659525" y="888416"/>
                    <a:pt x="679450" y="901700"/>
                  </a:cubicBezTo>
                  <a:cubicBezTo>
                    <a:pt x="723184" y="930856"/>
                    <a:pt x="670006" y="893605"/>
                    <a:pt x="723900" y="939800"/>
                  </a:cubicBezTo>
                  <a:cubicBezTo>
                    <a:pt x="740862" y="954339"/>
                    <a:pt x="751952" y="953512"/>
                    <a:pt x="768350" y="971550"/>
                  </a:cubicBezTo>
                  <a:cubicBezTo>
                    <a:pt x="782588" y="987212"/>
                    <a:pt x="791483" y="1007383"/>
                    <a:pt x="806450" y="1022350"/>
                  </a:cubicBezTo>
                  <a:cubicBezTo>
                    <a:pt x="812800" y="1028700"/>
                    <a:pt x="820072" y="1034246"/>
                    <a:pt x="825500" y="1041400"/>
                  </a:cubicBezTo>
                  <a:cubicBezTo>
                    <a:pt x="866696" y="1095704"/>
                    <a:pt x="904745" y="1152355"/>
                    <a:pt x="946150" y="1206500"/>
                  </a:cubicBezTo>
                  <a:cubicBezTo>
                    <a:pt x="959818" y="1224373"/>
                    <a:pt x="977751" y="1238829"/>
                    <a:pt x="990600" y="1257300"/>
                  </a:cubicBezTo>
                  <a:cubicBezTo>
                    <a:pt x="1125664" y="1451454"/>
                    <a:pt x="1004114" y="1286174"/>
                    <a:pt x="1066800" y="1390650"/>
                  </a:cubicBezTo>
                  <a:cubicBezTo>
                    <a:pt x="1072245" y="1399725"/>
                    <a:pt x="1080050" y="1407197"/>
                    <a:pt x="1085850" y="1416050"/>
                  </a:cubicBezTo>
                  <a:cubicBezTo>
                    <a:pt x="1120280" y="1468602"/>
                    <a:pt x="1148203" y="1525741"/>
                    <a:pt x="1187450" y="1574800"/>
                  </a:cubicBezTo>
                  <a:cubicBezTo>
                    <a:pt x="1281264" y="1692068"/>
                    <a:pt x="1195526" y="1581895"/>
                    <a:pt x="1295400" y="1720850"/>
                  </a:cubicBezTo>
                  <a:cubicBezTo>
                    <a:pt x="1324556" y="1761414"/>
                    <a:pt x="1354918" y="1801099"/>
                    <a:pt x="1384300" y="1841500"/>
                  </a:cubicBezTo>
                  <a:cubicBezTo>
                    <a:pt x="1405719" y="1870951"/>
                    <a:pt x="1422050" y="1904650"/>
                    <a:pt x="1447800" y="1930400"/>
                  </a:cubicBezTo>
                  <a:cubicBezTo>
                    <a:pt x="1519025" y="2001625"/>
                    <a:pt x="1438491" y="1917611"/>
                    <a:pt x="1511300" y="2006600"/>
                  </a:cubicBezTo>
                  <a:cubicBezTo>
                    <a:pt x="1556276" y="2061570"/>
                    <a:pt x="1669015" y="2192718"/>
                    <a:pt x="1727200" y="2260600"/>
                  </a:cubicBezTo>
                  <a:cubicBezTo>
                    <a:pt x="1804975" y="2351337"/>
                    <a:pt x="1721501" y="2256251"/>
                    <a:pt x="1841500" y="2381250"/>
                  </a:cubicBezTo>
                  <a:cubicBezTo>
                    <a:pt x="1867434" y="2408264"/>
                    <a:pt x="1891946" y="2436615"/>
                    <a:pt x="1917700" y="2463800"/>
                  </a:cubicBezTo>
                  <a:cubicBezTo>
                    <a:pt x="1930052" y="2476838"/>
                    <a:pt x="1943824" y="2488515"/>
                    <a:pt x="1955800" y="2501900"/>
                  </a:cubicBezTo>
                  <a:lnTo>
                    <a:pt x="2063750" y="2622550"/>
                  </a:lnTo>
                  <a:cubicBezTo>
                    <a:pt x="2082760" y="2643753"/>
                    <a:pt x="2101424" y="2665275"/>
                    <a:pt x="2120900" y="2686050"/>
                  </a:cubicBezTo>
                  <a:cubicBezTo>
                    <a:pt x="2152650" y="2719917"/>
                    <a:pt x="2182072" y="2756127"/>
                    <a:pt x="2216150" y="2787650"/>
                  </a:cubicBezTo>
                  <a:lnTo>
                    <a:pt x="2470150" y="3022600"/>
                  </a:lnTo>
                  <a:lnTo>
                    <a:pt x="2635250" y="3175000"/>
                  </a:lnTo>
                  <a:cubicBezTo>
                    <a:pt x="2654852" y="3193482"/>
                    <a:pt x="2673350" y="3213100"/>
                    <a:pt x="2692400" y="3232150"/>
                  </a:cubicBezTo>
                  <a:cubicBezTo>
                    <a:pt x="2698750" y="3238500"/>
                    <a:pt x="2704551" y="3245451"/>
                    <a:pt x="2711450" y="3251200"/>
                  </a:cubicBezTo>
                  <a:cubicBezTo>
                    <a:pt x="2736850" y="3272367"/>
                    <a:pt x="2763421" y="3292202"/>
                    <a:pt x="2787650" y="3314700"/>
                  </a:cubicBezTo>
                  <a:cubicBezTo>
                    <a:pt x="2822747" y="3347290"/>
                    <a:pt x="2855383" y="3382433"/>
                    <a:pt x="2889250" y="3416300"/>
                  </a:cubicBezTo>
                  <a:lnTo>
                    <a:pt x="2921000" y="3448050"/>
                  </a:lnTo>
                  <a:cubicBezTo>
                    <a:pt x="2929467" y="3456517"/>
                    <a:pt x="2938735" y="3464252"/>
                    <a:pt x="2946400" y="3473450"/>
                  </a:cubicBezTo>
                  <a:cubicBezTo>
                    <a:pt x="2956983" y="3486150"/>
                    <a:pt x="2966192" y="3500135"/>
                    <a:pt x="2978150" y="3511550"/>
                  </a:cubicBezTo>
                  <a:cubicBezTo>
                    <a:pt x="3059414" y="3589120"/>
                    <a:pt x="3142555" y="3664710"/>
                    <a:pt x="3225800" y="3740150"/>
                  </a:cubicBezTo>
                  <a:cubicBezTo>
                    <a:pt x="3278031" y="3787484"/>
                    <a:pt x="3384550" y="3879850"/>
                    <a:pt x="3384550" y="3879850"/>
                  </a:cubicBezTo>
                  <a:cubicBezTo>
                    <a:pt x="3405344" y="3942232"/>
                    <a:pt x="3384427" y="3890186"/>
                    <a:pt x="3492500" y="3987800"/>
                  </a:cubicBezTo>
                  <a:cubicBezTo>
                    <a:pt x="3524730" y="4016911"/>
                    <a:pt x="3552409" y="4051457"/>
                    <a:pt x="3587750" y="4076700"/>
                  </a:cubicBezTo>
                  <a:cubicBezTo>
                    <a:pt x="3602567" y="4087283"/>
                    <a:pt x="3618727" y="4096202"/>
                    <a:pt x="3632200" y="4108450"/>
                  </a:cubicBezTo>
                  <a:cubicBezTo>
                    <a:pt x="3665424" y="4138654"/>
                    <a:pt x="3727450" y="4203700"/>
                    <a:pt x="3727450" y="4203700"/>
                  </a:cubicBezTo>
                  <a:cubicBezTo>
                    <a:pt x="3741913" y="4247088"/>
                    <a:pt x="3723057" y="4201412"/>
                    <a:pt x="3778250" y="4260850"/>
                  </a:cubicBezTo>
                  <a:cubicBezTo>
                    <a:pt x="3792653" y="4276361"/>
                    <a:pt x="3802190" y="4295917"/>
                    <a:pt x="3816350" y="4311650"/>
                  </a:cubicBezTo>
                  <a:cubicBezTo>
                    <a:pt x="3821455" y="4317323"/>
                    <a:pt x="3829696" y="4319280"/>
                    <a:pt x="3835400" y="4324350"/>
                  </a:cubicBezTo>
                  <a:cubicBezTo>
                    <a:pt x="3848824" y="4336282"/>
                    <a:pt x="3860076" y="4350518"/>
                    <a:pt x="3873500" y="4362450"/>
                  </a:cubicBezTo>
                  <a:cubicBezTo>
                    <a:pt x="3879204" y="4367520"/>
                    <a:pt x="3886687" y="4370264"/>
                    <a:pt x="3892550" y="4375150"/>
                  </a:cubicBezTo>
                  <a:cubicBezTo>
                    <a:pt x="3899449" y="4380899"/>
                    <a:pt x="3904292" y="4388980"/>
                    <a:pt x="3911600" y="4394200"/>
                  </a:cubicBezTo>
                  <a:cubicBezTo>
                    <a:pt x="3919303" y="4399702"/>
                    <a:pt x="3928883" y="4402030"/>
                    <a:pt x="3937000" y="4406900"/>
                  </a:cubicBezTo>
                  <a:cubicBezTo>
                    <a:pt x="3950088" y="4414753"/>
                    <a:pt x="3960620" y="4427473"/>
                    <a:pt x="3975100" y="4432300"/>
                  </a:cubicBezTo>
                  <a:cubicBezTo>
                    <a:pt x="4006759" y="4442853"/>
                    <a:pt x="4009810" y="4444952"/>
                    <a:pt x="4038600" y="4451350"/>
                  </a:cubicBezTo>
                  <a:cubicBezTo>
                    <a:pt x="4051354" y="4454184"/>
                    <a:pt x="4099954" y="4461904"/>
                    <a:pt x="4108450" y="4470400"/>
                  </a:cubicBezTo>
                  <a:lnTo>
                    <a:pt x="4121150" y="4483100"/>
                  </a:lnTo>
                </a:path>
              </a:pathLst>
            </a:cu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676B3154-A7F3-5A43-9871-8406F3AB9EA3}"/>
                </a:ext>
              </a:extLst>
            </p:cNvPr>
            <p:cNvSpPr/>
            <p:nvPr/>
          </p:nvSpPr>
          <p:spPr>
            <a:xfrm rot="5400000">
              <a:off x="1276350" y="1847850"/>
              <a:ext cx="4686300" cy="4483100"/>
            </a:xfrm>
            <a:custGeom>
              <a:avLst/>
              <a:gdLst>
                <a:gd name="connsiteX0" fmla="*/ 0 w 4121150"/>
                <a:gd name="connsiteY0" fmla="*/ 0 h 4483100"/>
                <a:gd name="connsiteX1" fmla="*/ 38100 w 4121150"/>
                <a:gd name="connsiteY1" fmla="*/ 69850 h 4483100"/>
                <a:gd name="connsiteX2" fmla="*/ 63500 w 4121150"/>
                <a:gd name="connsiteY2" fmla="*/ 120650 h 4483100"/>
                <a:gd name="connsiteX3" fmla="*/ 88900 w 4121150"/>
                <a:gd name="connsiteY3" fmla="*/ 146050 h 4483100"/>
                <a:gd name="connsiteX4" fmla="*/ 101600 w 4121150"/>
                <a:gd name="connsiteY4" fmla="*/ 165100 h 4483100"/>
                <a:gd name="connsiteX5" fmla="*/ 158750 w 4121150"/>
                <a:gd name="connsiteY5" fmla="*/ 241300 h 4483100"/>
                <a:gd name="connsiteX6" fmla="*/ 228600 w 4121150"/>
                <a:gd name="connsiteY6" fmla="*/ 342900 h 4483100"/>
                <a:gd name="connsiteX7" fmla="*/ 260350 w 4121150"/>
                <a:gd name="connsiteY7" fmla="*/ 387350 h 4483100"/>
                <a:gd name="connsiteX8" fmla="*/ 349250 w 4121150"/>
                <a:gd name="connsiteY8" fmla="*/ 520700 h 4483100"/>
                <a:gd name="connsiteX9" fmla="*/ 393700 w 4121150"/>
                <a:gd name="connsiteY9" fmla="*/ 584200 h 4483100"/>
                <a:gd name="connsiteX10" fmla="*/ 438150 w 4121150"/>
                <a:gd name="connsiteY10" fmla="*/ 641350 h 4483100"/>
                <a:gd name="connsiteX11" fmla="*/ 469900 w 4121150"/>
                <a:gd name="connsiteY11" fmla="*/ 685800 h 4483100"/>
                <a:gd name="connsiteX12" fmla="*/ 628650 w 4121150"/>
                <a:gd name="connsiteY12" fmla="*/ 850900 h 4483100"/>
                <a:gd name="connsiteX13" fmla="*/ 679450 w 4121150"/>
                <a:gd name="connsiteY13" fmla="*/ 901700 h 4483100"/>
                <a:gd name="connsiteX14" fmla="*/ 723900 w 4121150"/>
                <a:gd name="connsiteY14" fmla="*/ 939800 h 4483100"/>
                <a:gd name="connsiteX15" fmla="*/ 768350 w 4121150"/>
                <a:gd name="connsiteY15" fmla="*/ 971550 h 4483100"/>
                <a:gd name="connsiteX16" fmla="*/ 806450 w 4121150"/>
                <a:gd name="connsiteY16" fmla="*/ 1022350 h 4483100"/>
                <a:gd name="connsiteX17" fmla="*/ 825500 w 4121150"/>
                <a:gd name="connsiteY17" fmla="*/ 1041400 h 4483100"/>
                <a:gd name="connsiteX18" fmla="*/ 946150 w 4121150"/>
                <a:gd name="connsiteY18" fmla="*/ 1206500 h 4483100"/>
                <a:gd name="connsiteX19" fmla="*/ 990600 w 4121150"/>
                <a:gd name="connsiteY19" fmla="*/ 1257300 h 4483100"/>
                <a:gd name="connsiteX20" fmla="*/ 1066800 w 4121150"/>
                <a:gd name="connsiteY20" fmla="*/ 1390650 h 4483100"/>
                <a:gd name="connsiteX21" fmla="*/ 1085850 w 4121150"/>
                <a:gd name="connsiteY21" fmla="*/ 1416050 h 4483100"/>
                <a:gd name="connsiteX22" fmla="*/ 1187450 w 4121150"/>
                <a:gd name="connsiteY22" fmla="*/ 1574800 h 4483100"/>
                <a:gd name="connsiteX23" fmla="*/ 1295400 w 4121150"/>
                <a:gd name="connsiteY23" fmla="*/ 1720850 h 4483100"/>
                <a:gd name="connsiteX24" fmla="*/ 1384300 w 4121150"/>
                <a:gd name="connsiteY24" fmla="*/ 1841500 h 4483100"/>
                <a:gd name="connsiteX25" fmla="*/ 1447800 w 4121150"/>
                <a:gd name="connsiteY25" fmla="*/ 1930400 h 4483100"/>
                <a:gd name="connsiteX26" fmla="*/ 1511300 w 4121150"/>
                <a:gd name="connsiteY26" fmla="*/ 2006600 h 4483100"/>
                <a:gd name="connsiteX27" fmla="*/ 1727200 w 4121150"/>
                <a:gd name="connsiteY27" fmla="*/ 2260600 h 4483100"/>
                <a:gd name="connsiteX28" fmla="*/ 1841500 w 4121150"/>
                <a:gd name="connsiteY28" fmla="*/ 2381250 h 4483100"/>
                <a:gd name="connsiteX29" fmla="*/ 1917700 w 4121150"/>
                <a:gd name="connsiteY29" fmla="*/ 2463800 h 4483100"/>
                <a:gd name="connsiteX30" fmla="*/ 1955800 w 4121150"/>
                <a:gd name="connsiteY30" fmla="*/ 2501900 h 4483100"/>
                <a:gd name="connsiteX31" fmla="*/ 2063750 w 4121150"/>
                <a:gd name="connsiteY31" fmla="*/ 2622550 h 4483100"/>
                <a:gd name="connsiteX32" fmla="*/ 2120900 w 4121150"/>
                <a:gd name="connsiteY32" fmla="*/ 2686050 h 4483100"/>
                <a:gd name="connsiteX33" fmla="*/ 2216150 w 4121150"/>
                <a:gd name="connsiteY33" fmla="*/ 2787650 h 4483100"/>
                <a:gd name="connsiteX34" fmla="*/ 2470150 w 4121150"/>
                <a:gd name="connsiteY34" fmla="*/ 3022600 h 4483100"/>
                <a:gd name="connsiteX35" fmla="*/ 2635250 w 4121150"/>
                <a:gd name="connsiteY35" fmla="*/ 3175000 h 4483100"/>
                <a:gd name="connsiteX36" fmla="*/ 2692400 w 4121150"/>
                <a:gd name="connsiteY36" fmla="*/ 3232150 h 4483100"/>
                <a:gd name="connsiteX37" fmla="*/ 2711450 w 4121150"/>
                <a:gd name="connsiteY37" fmla="*/ 3251200 h 4483100"/>
                <a:gd name="connsiteX38" fmla="*/ 2787650 w 4121150"/>
                <a:gd name="connsiteY38" fmla="*/ 3314700 h 4483100"/>
                <a:gd name="connsiteX39" fmla="*/ 2889250 w 4121150"/>
                <a:gd name="connsiteY39" fmla="*/ 3416300 h 4483100"/>
                <a:gd name="connsiteX40" fmla="*/ 2921000 w 4121150"/>
                <a:gd name="connsiteY40" fmla="*/ 3448050 h 4483100"/>
                <a:gd name="connsiteX41" fmla="*/ 2946400 w 4121150"/>
                <a:gd name="connsiteY41" fmla="*/ 3473450 h 4483100"/>
                <a:gd name="connsiteX42" fmla="*/ 2978150 w 4121150"/>
                <a:gd name="connsiteY42" fmla="*/ 3511550 h 4483100"/>
                <a:gd name="connsiteX43" fmla="*/ 3225800 w 4121150"/>
                <a:gd name="connsiteY43" fmla="*/ 3740150 h 4483100"/>
                <a:gd name="connsiteX44" fmla="*/ 3384550 w 4121150"/>
                <a:gd name="connsiteY44" fmla="*/ 3879850 h 4483100"/>
                <a:gd name="connsiteX45" fmla="*/ 3492500 w 4121150"/>
                <a:gd name="connsiteY45" fmla="*/ 3987800 h 4483100"/>
                <a:gd name="connsiteX46" fmla="*/ 3587750 w 4121150"/>
                <a:gd name="connsiteY46" fmla="*/ 4076700 h 4483100"/>
                <a:gd name="connsiteX47" fmla="*/ 3632200 w 4121150"/>
                <a:gd name="connsiteY47" fmla="*/ 4108450 h 4483100"/>
                <a:gd name="connsiteX48" fmla="*/ 3727450 w 4121150"/>
                <a:gd name="connsiteY48" fmla="*/ 4203700 h 4483100"/>
                <a:gd name="connsiteX49" fmla="*/ 3778250 w 4121150"/>
                <a:gd name="connsiteY49" fmla="*/ 4260850 h 4483100"/>
                <a:gd name="connsiteX50" fmla="*/ 3816350 w 4121150"/>
                <a:gd name="connsiteY50" fmla="*/ 4311650 h 4483100"/>
                <a:gd name="connsiteX51" fmla="*/ 3835400 w 4121150"/>
                <a:gd name="connsiteY51" fmla="*/ 4324350 h 4483100"/>
                <a:gd name="connsiteX52" fmla="*/ 3873500 w 4121150"/>
                <a:gd name="connsiteY52" fmla="*/ 4362450 h 4483100"/>
                <a:gd name="connsiteX53" fmla="*/ 3892550 w 4121150"/>
                <a:gd name="connsiteY53" fmla="*/ 4375150 h 4483100"/>
                <a:gd name="connsiteX54" fmla="*/ 3911600 w 4121150"/>
                <a:gd name="connsiteY54" fmla="*/ 4394200 h 4483100"/>
                <a:gd name="connsiteX55" fmla="*/ 3937000 w 4121150"/>
                <a:gd name="connsiteY55" fmla="*/ 4406900 h 4483100"/>
                <a:gd name="connsiteX56" fmla="*/ 3975100 w 4121150"/>
                <a:gd name="connsiteY56" fmla="*/ 4432300 h 4483100"/>
                <a:gd name="connsiteX57" fmla="*/ 4038600 w 4121150"/>
                <a:gd name="connsiteY57" fmla="*/ 4451350 h 4483100"/>
                <a:gd name="connsiteX58" fmla="*/ 4108450 w 4121150"/>
                <a:gd name="connsiteY58" fmla="*/ 4470400 h 4483100"/>
                <a:gd name="connsiteX59" fmla="*/ 4121150 w 4121150"/>
                <a:gd name="connsiteY59" fmla="*/ 448310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121150" h="4483100">
                  <a:moveTo>
                    <a:pt x="0" y="0"/>
                  </a:moveTo>
                  <a:cubicBezTo>
                    <a:pt x="50141" y="116995"/>
                    <a:pt x="-8297" y="-9688"/>
                    <a:pt x="38100" y="69850"/>
                  </a:cubicBezTo>
                  <a:cubicBezTo>
                    <a:pt x="47639" y="86203"/>
                    <a:pt x="52998" y="104898"/>
                    <a:pt x="63500" y="120650"/>
                  </a:cubicBezTo>
                  <a:cubicBezTo>
                    <a:pt x="70142" y="130613"/>
                    <a:pt x="81108" y="136959"/>
                    <a:pt x="88900" y="146050"/>
                  </a:cubicBezTo>
                  <a:cubicBezTo>
                    <a:pt x="93867" y="151844"/>
                    <a:pt x="97087" y="158946"/>
                    <a:pt x="101600" y="165100"/>
                  </a:cubicBezTo>
                  <a:cubicBezTo>
                    <a:pt x="120376" y="190703"/>
                    <a:pt x="140296" y="215464"/>
                    <a:pt x="158750" y="241300"/>
                  </a:cubicBezTo>
                  <a:cubicBezTo>
                    <a:pt x="182638" y="274743"/>
                    <a:pt x="205130" y="309162"/>
                    <a:pt x="228600" y="342900"/>
                  </a:cubicBezTo>
                  <a:cubicBezTo>
                    <a:pt x="238998" y="357847"/>
                    <a:pt x="250700" y="371909"/>
                    <a:pt x="260350" y="387350"/>
                  </a:cubicBezTo>
                  <a:cubicBezTo>
                    <a:pt x="331033" y="500443"/>
                    <a:pt x="298901" y="457764"/>
                    <a:pt x="349250" y="520700"/>
                  </a:cubicBezTo>
                  <a:cubicBezTo>
                    <a:pt x="362299" y="559846"/>
                    <a:pt x="349706" y="530053"/>
                    <a:pt x="393700" y="584200"/>
                  </a:cubicBezTo>
                  <a:cubicBezTo>
                    <a:pt x="408919" y="602931"/>
                    <a:pt x="424763" y="621270"/>
                    <a:pt x="438150" y="641350"/>
                  </a:cubicBezTo>
                  <a:cubicBezTo>
                    <a:pt x="446308" y="653587"/>
                    <a:pt x="460711" y="675955"/>
                    <a:pt x="469900" y="685800"/>
                  </a:cubicBezTo>
                  <a:cubicBezTo>
                    <a:pt x="521993" y="741614"/>
                    <a:pt x="575476" y="796115"/>
                    <a:pt x="628650" y="850900"/>
                  </a:cubicBezTo>
                  <a:cubicBezTo>
                    <a:pt x="645329" y="868084"/>
                    <a:pt x="659525" y="888416"/>
                    <a:pt x="679450" y="901700"/>
                  </a:cubicBezTo>
                  <a:cubicBezTo>
                    <a:pt x="723184" y="930856"/>
                    <a:pt x="670006" y="893605"/>
                    <a:pt x="723900" y="939800"/>
                  </a:cubicBezTo>
                  <a:cubicBezTo>
                    <a:pt x="740862" y="954339"/>
                    <a:pt x="751952" y="953512"/>
                    <a:pt x="768350" y="971550"/>
                  </a:cubicBezTo>
                  <a:cubicBezTo>
                    <a:pt x="782588" y="987212"/>
                    <a:pt x="791483" y="1007383"/>
                    <a:pt x="806450" y="1022350"/>
                  </a:cubicBezTo>
                  <a:cubicBezTo>
                    <a:pt x="812800" y="1028700"/>
                    <a:pt x="820072" y="1034246"/>
                    <a:pt x="825500" y="1041400"/>
                  </a:cubicBezTo>
                  <a:cubicBezTo>
                    <a:pt x="866696" y="1095704"/>
                    <a:pt x="904745" y="1152355"/>
                    <a:pt x="946150" y="1206500"/>
                  </a:cubicBezTo>
                  <a:cubicBezTo>
                    <a:pt x="959818" y="1224373"/>
                    <a:pt x="977751" y="1238829"/>
                    <a:pt x="990600" y="1257300"/>
                  </a:cubicBezTo>
                  <a:cubicBezTo>
                    <a:pt x="1125664" y="1451454"/>
                    <a:pt x="1004114" y="1286174"/>
                    <a:pt x="1066800" y="1390650"/>
                  </a:cubicBezTo>
                  <a:cubicBezTo>
                    <a:pt x="1072245" y="1399725"/>
                    <a:pt x="1080050" y="1407197"/>
                    <a:pt x="1085850" y="1416050"/>
                  </a:cubicBezTo>
                  <a:cubicBezTo>
                    <a:pt x="1120280" y="1468602"/>
                    <a:pt x="1148203" y="1525741"/>
                    <a:pt x="1187450" y="1574800"/>
                  </a:cubicBezTo>
                  <a:cubicBezTo>
                    <a:pt x="1281264" y="1692068"/>
                    <a:pt x="1195526" y="1581895"/>
                    <a:pt x="1295400" y="1720850"/>
                  </a:cubicBezTo>
                  <a:cubicBezTo>
                    <a:pt x="1324556" y="1761414"/>
                    <a:pt x="1354918" y="1801099"/>
                    <a:pt x="1384300" y="1841500"/>
                  </a:cubicBezTo>
                  <a:cubicBezTo>
                    <a:pt x="1405719" y="1870951"/>
                    <a:pt x="1422050" y="1904650"/>
                    <a:pt x="1447800" y="1930400"/>
                  </a:cubicBezTo>
                  <a:cubicBezTo>
                    <a:pt x="1519025" y="2001625"/>
                    <a:pt x="1438491" y="1917611"/>
                    <a:pt x="1511300" y="2006600"/>
                  </a:cubicBezTo>
                  <a:cubicBezTo>
                    <a:pt x="1556276" y="2061570"/>
                    <a:pt x="1669015" y="2192718"/>
                    <a:pt x="1727200" y="2260600"/>
                  </a:cubicBezTo>
                  <a:cubicBezTo>
                    <a:pt x="1804975" y="2351337"/>
                    <a:pt x="1721501" y="2256251"/>
                    <a:pt x="1841500" y="2381250"/>
                  </a:cubicBezTo>
                  <a:cubicBezTo>
                    <a:pt x="1867434" y="2408264"/>
                    <a:pt x="1891946" y="2436615"/>
                    <a:pt x="1917700" y="2463800"/>
                  </a:cubicBezTo>
                  <a:cubicBezTo>
                    <a:pt x="1930052" y="2476838"/>
                    <a:pt x="1943824" y="2488515"/>
                    <a:pt x="1955800" y="2501900"/>
                  </a:cubicBezTo>
                  <a:lnTo>
                    <a:pt x="2063750" y="2622550"/>
                  </a:lnTo>
                  <a:cubicBezTo>
                    <a:pt x="2082760" y="2643753"/>
                    <a:pt x="2101424" y="2665275"/>
                    <a:pt x="2120900" y="2686050"/>
                  </a:cubicBezTo>
                  <a:cubicBezTo>
                    <a:pt x="2152650" y="2719917"/>
                    <a:pt x="2182072" y="2756127"/>
                    <a:pt x="2216150" y="2787650"/>
                  </a:cubicBezTo>
                  <a:lnTo>
                    <a:pt x="2470150" y="3022600"/>
                  </a:lnTo>
                  <a:lnTo>
                    <a:pt x="2635250" y="3175000"/>
                  </a:lnTo>
                  <a:cubicBezTo>
                    <a:pt x="2654852" y="3193482"/>
                    <a:pt x="2673350" y="3213100"/>
                    <a:pt x="2692400" y="3232150"/>
                  </a:cubicBezTo>
                  <a:cubicBezTo>
                    <a:pt x="2698750" y="3238500"/>
                    <a:pt x="2704551" y="3245451"/>
                    <a:pt x="2711450" y="3251200"/>
                  </a:cubicBezTo>
                  <a:cubicBezTo>
                    <a:pt x="2736850" y="3272367"/>
                    <a:pt x="2763421" y="3292202"/>
                    <a:pt x="2787650" y="3314700"/>
                  </a:cubicBezTo>
                  <a:cubicBezTo>
                    <a:pt x="2822747" y="3347290"/>
                    <a:pt x="2855383" y="3382433"/>
                    <a:pt x="2889250" y="3416300"/>
                  </a:cubicBezTo>
                  <a:lnTo>
                    <a:pt x="2921000" y="3448050"/>
                  </a:lnTo>
                  <a:cubicBezTo>
                    <a:pt x="2929467" y="3456517"/>
                    <a:pt x="2938735" y="3464252"/>
                    <a:pt x="2946400" y="3473450"/>
                  </a:cubicBezTo>
                  <a:cubicBezTo>
                    <a:pt x="2956983" y="3486150"/>
                    <a:pt x="2966192" y="3500135"/>
                    <a:pt x="2978150" y="3511550"/>
                  </a:cubicBezTo>
                  <a:cubicBezTo>
                    <a:pt x="3059414" y="3589120"/>
                    <a:pt x="3142555" y="3664710"/>
                    <a:pt x="3225800" y="3740150"/>
                  </a:cubicBezTo>
                  <a:cubicBezTo>
                    <a:pt x="3278031" y="3787484"/>
                    <a:pt x="3384550" y="3879850"/>
                    <a:pt x="3384550" y="3879850"/>
                  </a:cubicBezTo>
                  <a:cubicBezTo>
                    <a:pt x="3405344" y="3942232"/>
                    <a:pt x="3384427" y="3890186"/>
                    <a:pt x="3492500" y="3987800"/>
                  </a:cubicBezTo>
                  <a:cubicBezTo>
                    <a:pt x="3524730" y="4016911"/>
                    <a:pt x="3552409" y="4051457"/>
                    <a:pt x="3587750" y="4076700"/>
                  </a:cubicBezTo>
                  <a:cubicBezTo>
                    <a:pt x="3602567" y="4087283"/>
                    <a:pt x="3618727" y="4096202"/>
                    <a:pt x="3632200" y="4108450"/>
                  </a:cubicBezTo>
                  <a:cubicBezTo>
                    <a:pt x="3665424" y="4138654"/>
                    <a:pt x="3727450" y="4203700"/>
                    <a:pt x="3727450" y="4203700"/>
                  </a:cubicBezTo>
                  <a:cubicBezTo>
                    <a:pt x="3741913" y="4247088"/>
                    <a:pt x="3723057" y="4201412"/>
                    <a:pt x="3778250" y="4260850"/>
                  </a:cubicBezTo>
                  <a:cubicBezTo>
                    <a:pt x="3792653" y="4276361"/>
                    <a:pt x="3802190" y="4295917"/>
                    <a:pt x="3816350" y="4311650"/>
                  </a:cubicBezTo>
                  <a:cubicBezTo>
                    <a:pt x="3821455" y="4317323"/>
                    <a:pt x="3829696" y="4319280"/>
                    <a:pt x="3835400" y="4324350"/>
                  </a:cubicBezTo>
                  <a:cubicBezTo>
                    <a:pt x="3848824" y="4336282"/>
                    <a:pt x="3860076" y="4350518"/>
                    <a:pt x="3873500" y="4362450"/>
                  </a:cubicBezTo>
                  <a:cubicBezTo>
                    <a:pt x="3879204" y="4367520"/>
                    <a:pt x="3886687" y="4370264"/>
                    <a:pt x="3892550" y="4375150"/>
                  </a:cubicBezTo>
                  <a:cubicBezTo>
                    <a:pt x="3899449" y="4380899"/>
                    <a:pt x="3904292" y="4388980"/>
                    <a:pt x="3911600" y="4394200"/>
                  </a:cubicBezTo>
                  <a:cubicBezTo>
                    <a:pt x="3919303" y="4399702"/>
                    <a:pt x="3928883" y="4402030"/>
                    <a:pt x="3937000" y="4406900"/>
                  </a:cubicBezTo>
                  <a:cubicBezTo>
                    <a:pt x="3950088" y="4414753"/>
                    <a:pt x="3960620" y="4427473"/>
                    <a:pt x="3975100" y="4432300"/>
                  </a:cubicBezTo>
                  <a:cubicBezTo>
                    <a:pt x="4006759" y="4442853"/>
                    <a:pt x="4009810" y="4444952"/>
                    <a:pt x="4038600" y="4451350"/>
                  </a:cubicBezTo>
                  <a:cubicBezTo>
                    <a:pt x="4051354" y="4454184"/>
                    <a:pt x="4099954" y="4461904"/>
                    <a:pt x="4108450" y="4470400"/>
                  </a:cubicBezTo>
                  <a:lnTo>
                    <a:pt x="4121150" y="4483100"/>
                  </a:lnTo>
                </a:path>
              </a:pathLst>
            </a:cu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reeform 12">
            <a:extLst>
              <a:ext uri="{FF2B5EF4-FFF2-40B4-BE49-F238E27FC236}">
                <a16:creationId xmlns:a16="http://schemas.microsoft.com/office/drawing/2014/main" id="{D290B7D4-0578-6742-93BE-DED92410CA36}"/>
              </a:ext>
            </a:extLst>
          </p:cNvPr>
          <p:cNvSpPr/>
          <p:nvPr/>
        </p:nvSpPr>
        <p:spPr>
          <a:xfrm>
            <a:off x="6792890" y="1872951"/>
            <a:ext cx="3886200" cy="4116984"/>
          </a:xfrm>
          <a:custGeom>
            <a:avLst/>
            <a:gdLst>
              <a:gd name="connsiteX0" fmla="*/ 0 w 3886200"/>
              <a:gd name="connsiteY0" fmla="*/ 3067050 h 4116984"/>
              <a:gd name="connsiteX1" fmla="*/ 76200 w 3886200"/>
              <a:gd name="connsiteY1" fmla="*/ 3111500 h 4116984"/>
              <a:gd name="connsiteX2" fmla="*/ 139700 w 3886200"/>
              <a:gd name="connsiteY2" fmla="*/ 3155950 h 4116984"/>
              <a:gd name="connsiteX3" fmla="*/ 215900 w 3886200"/>
              <a:gd name="connsiteY3" fmla="*/ 3200400 h 4116984"/>
              <a:gd name="connsiteX4" fmla="*/ 254000 w 3886200"/>
              <a:gd name="connsiteY4" fmla="*/ 3219450 h 4116984"/>
              <a:gd name="connsiteX5" fmla="*/ 438150 w 3886200"/>
              <a:gd name="connsiteY5" fmla="*/ 3365500 h 4116984"/>
              <a:gd name="connsiteX6" fmla="*/ 488950 w 3886200"/>
              <a:gd name="connsiteY6" fmla="*/ 3397250 h 4116984"/>
              <a:gd name="connsiteX7" fmla="*/ 717550 w 3886200"/>
              <a:gd name="connsiteY7" fmla="*/ 3556000 h 4116984"/>
              <a:gd name="connsiteX8" fmla="*/ 762000 w 3886200"/>
              <a:gd name="connsiteY8" fmla="*/ 3575050 h 4116984"/>
              <a:gd name="connsiteX9" fmla="*/ 927100 w 3886200"/>
              <a:gd name="connsiteY9" fmla="*/ 3663950 h 4116984"/>
              <a:gd name="connsiteX10" fmla="*/ 1155700 w 3886200"/>
              <a:gd name="connsiteY10" fmla="*/ 3784600 h 4116984"/>
              <a:gd name="connsiteX11" fmla="*/ 1263650 w 3886200"/>
              <a:gd name="connsiteY11" fmla="*/ 3835400 h 4116984"/>
              <a:gd name="connsiteX12" fmla="*/ 1289050 w 3886200"/>
              <a:gd name="connsiteY12" fmla="*/ 3841750 h 4116984"/>
              <a:gd name="connsiteX13" fmla="*/ 1352550 w 3886200"/>
              <a:gd name="connsiteY13" fmla="*/ 3873500 h 4116984"/>
              <a:gd name="connsiteX14" fmla="*/ 1371600 w 3886200"/>
              <a:gd name="connsiteY14" fmla="*/ 3879850 h 4116984"/>
              <a:gd name="connsiteX15" fmla="*/ 1536700 w 3886200"/>
              <a:gd name="connsiteY15" fmla="*/ 3956050 h 4116984"/>
              <a:gd name="connsiteX16" fmla="*/ 1581150 w 3886200"/>
              <a:gd name="connsiteY16" fmla="*/ 3994150 h 4116984"/>
              <a:gd name="connsiteX17" fmla="*/ 1600200 w 3886200"/>
              <a:gd name="connsiteY17" fmla="*/ 4019550 h 4116984"/>
              <a:gd name="connsiteX18" fmla="*/ 1638300 w 3886200"/>
              <a:gd name="connsiteY18" fmla="*/ 4038600 h 4116984"/>
              <a:gd name="connsiteX19" fmla="*/ 1695450 w 3886200"/>
              <a:gd name="connsiteY19" fmla="*/ 4076700 h 4116984"/>
              <a:gd name="connsiteX20" fmla="*/ 1708150 w 3886200"/>
              <a:gd name="connsiteY20" fmla="*/ 4114800 h 4116984"/>
              <a:gd name="connsiteX21" fmla="*/ 1727200 w 3886200"/>
              <a:gd name="connsiteY21" fmla="*/ 4083050 h 4116984"/>
              <a:gd name="connsiteX22" fmla="*/ 1733550 w 3886200"/>
              <a:gd name="connsiteY22" fmla="*/ 4064000 h 4116984"/>
              <a:gd name="connsiteX23" fmla="*/ 1771650 w 3886200"/>
              <a:gd name="connsiteY23" fmla="*/ 3943350 h 4116984"/>
              <a:gd name="connsiteX24" fmla="*/ 1784350 w 3886200"/>
              <a:gd name="connsiteY24" fmla="*/ 3917950 h 4116984"/>
              <a:gd name="connsiteX25" fmla="*/ 1822450 w 3886200"/>
              <a:gd name="connsiteY25" fmla="*/ 3829050 h 4116984"/>
              <a:gd name="connsiteX26" fmla="*/ 1847850 w 3886200"/>
              <a:gd name="connsiteY26" fmla="*/ 3759200 h 4116984"/>
              <a:gd name="connsiteX27" fmla="*/ 1860550 w 3886200"/>
              <a:gd name="connsiteY27" fmla="*/ 3733800 h 4116984"/>
              <a:gd name="connsiteX28" fmla="*/ 1892300 w 3886200"/>
              <a:gd name="connsiteY28" fmla="*/ 3644900 h 4116984"/>
              <a:gd name="connsiteX29" fmla="*/ 1905000 w 3886200"/>
              <a:gd name="connsiteY29" fmla="*/ 3613150 h 4116984"/>
              <a:gd name="connsiteX30" fmla="*/ 1955800 w 3886200"/>
              <a:gd name="connsiteY30" fmla="*/ 3473450 h 4116984"/>
              <a:gd name="connsiteX31" fmla="*/ 2006600 w 3886200"/>
              <a:gd name="connsiteY31" fmla="*/ 3390900 h 4116984"/>
              <a:gd name="connsiteX32" fmla="*/ 2063750 w 3886200"/>
              <a:gd name="connsiteY32" fmla="*/ 3270250 h 4116984"/>
              <a:gd name="connsiteX33" fmla="*/ 2082800 w 3886200"/>
              <a:gd name="connsiteY33" fmla="*/ 3213100 h 4116984"/>
              <a:gd name="connsiteX34" fmla="*/ 2108200 w 3886200"/>
              <a:gd name="connsiteY34" fmla="*/ 3168650 h 4116984"/>
              <a:gd name="connsiteX35" fmla="*/ 2120900 w 3886200"/>
              <a:gd name="connsiteY35" fmla="*/ 3130550 h 4116984"/>
              <a:gd name="connsiteX36" fmla="*/ 2203450 w 3886200"/>
              <a:gd name="connsiteY36" fmla="*/ 2965450 h 4116984"/>
              <a:gd name="connsiteX37" fmla="*/ 2222500 w 3886200"/>
              <a:gd name="connsiteY37" fmla="*/ 2914650 h 4116984"/>
              <a:gd name="connsiteX38" fmla="*/ 2235200 w 3886200"/>
              <a:gd name="connsiteY38" fmla="*/ 2882900 h 4116984"/>
              <a:gd name="connsiteX39" fmla="*/ 2362200 w 3886200"/>
              <a:gd name="connsiteY39" fmla="*/ 2660650 h 4116984"/>
              <a:gd name="connsiteX40" fmla="*/ 2374900 w 3886200"/>
              <a:gd name="connsiteY40" fmla="*/ 2641600 h 4116984"/>
              <a:gd name="connsiteX41" fmla="*/ 2463800 w 3886200"/>
              <a:gd name="connsiteY41" fmla="*/ 2489200 h 4116984"/>
              <a:gd name="connsiteX42" fmla="*/ 2501900 w 3886200"/>
              <a:gd name="connsiteY42" fmla="*/ 2419350 h 4116984"/>
              <a:gd name="connsiteX43" fmla="*/ 2540000 w 3886200"/>
              <a:gd name="connsiteY43" fmla="*/ 2355850 h 4116984"/>
              <a:gd name="connsiteX44" fmla="*/ 2654300 w 3886200"/>
              <a:gd name="connsiteY44" fmla="*/ 2159000 h 4116984"/>
              <a:gd name="connsiteX45" fmla="*/ 2673350 w 3886200"/>
              <a:gd name="connsiteY45" fmla="*/ 2127250 h 4116984"/>
              <a:gd name="connsiteX46" fmla="*/ 2711450 w 3886200"/>
              <a:gd name="connsiteY46" fmla="*/ 2057400 h 4116984"/>
              <a:gd name="connsiteX47" fmla="*/ 2889250 w 3886200"/>
              <a:gd name="connsiteY47" fmla="*/ 1746250 h 4116984"/>
              <a:gd name="connsiteX48" fmla="*/ 3035300 w 3886200"/>
              <a:gd name="connsiteY48" fmla="*/ 1530350 h 4116984"/>
              <a:gd name="connsiteX49" fmla="*/ 3079750 w 3886200"/>
              <a:gd name="connsiteY49" fmla="*/ 1454150 h 4116984"/>
              <a:gd name="connsiteX50" fmla="*/ 3244850 w 3886200"/>
              <a:gd name="connsiteY50" fmla="*/ 1193800 h 4116984"/>
              <a:gd name="connsiteX51" fmla="*/ 3270250 w 3886200"/>
              <a:gd name="connsiteY51" fmla="*/ 1149350 h 4116984"/>
              <a:gd name="connsiteX52" fmla="*/ 3282950 w 3886200"/>
              <a:gd name="connsiteY52" fmla="*/ 1123950 h 4116984"/>
              <a:gd name="connsiteX53" fmla="*/ 3308350 w 3886200"/>
              <a:gd name="connsiteY53" fmla="*/ 1092200 h 4116984"/>
              <a:gd name="connsiteX54" fmla="*/ 3327400 w 3886200"/>
              <a:gd name="connsiteY54" fmla="*/ 1054100 h 4116984"/>
              <a:gd name="connsiteX55" fmla="*/ 3416300 w 3886200"/>
              <a:gd name="connsiteY55" fmla="*/ 895350 h 4116984"/>
              <a:gd name="connsiteX56" fmla="*/ 3429000 w 3886200"/>
              <a:gd name="connsiteY56" fmla="*/ 863600 h 4116984"/>
              <a:gd name="connsiteX57" fmla="*/ 3549650 w 3886200"/>
              <a:gd name="connsiteY57" fmla="*/ 660400 h 4116984"/>
              <a:gd name="connsiteX58" fmla="*/ 3581400 w 3886200"/>
              <a:gd name="connsiteY58" fmla="*/ 609600 h 4116984"/>
              <a:gd name="connsiteX59" fmla="*/ 3594100 w 3886200"/>
              <a:gd name="connsiteY59" fmla="*/ 590550 h 4116984"/>
              <a:gd name="connsiteX60" fmla="*/ 3676650 w 3886200"/>
              <a:gd name="connsiteY60" fmla="*/ 431800 h 4116984"/>
              <a:gd name="connsiteX61" fmla="*/ 3702050 w 3886200"/>
              <a:gd name="connsiteY61" fmla="*/ 387350 h 4116984"/>
              <a:gd name="connsiteX62" fmla="*/ 3759200 w 3886200"/>
              <a:gd name="connsiteY62" fmla="*/ 266700 h 4116984"/>
              <a:gd name="connsiteX63" fmla="*/ 3778250 w 3886200"/>
              <a:gd name="connsiteY63" fmla="*/ 234950 h 4116984"/>
              <a:gd name="connsiteX64" fmla="*/ 3829050 w 3886200"/>
              <a:gd name="connsiteY64" fmla="*/ 120650 h 4116984"/>
              <a:gd name="connsiteX65" fmla="*/ 3841750 w 3886200"/>
              <a:gd name="connsiteY65" fmla="*/ 95250 h 4116984"/>
              <a:gd name="connsiteX66" fmla="*/ 3860800 w 3886200"/>
              <a:gd name="connsiteY66" fmla="*/ 50800 h 4116984"/>
              <a:gd name="connsiteX67" fmla="*/ 3873500 w 3886200"/>
              <a:gd name="connsiteY67" fmla="*/ 31750 h 4116984"/>
              <a:gd name="connsiteX68" fmla="*/ 3879850 w 3886200"/>
              <a:gd name="connsiteY68" fmla="*/ 12700 h 4116984"/>
              <a:gd name="connsiteX69" fmla="*/ 3886200 w 3886200"/>
              <a:gd name="connsiteY69" fmla="*/ 0 h 411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86200" h="4116984">
                <a:moveTo>
                  <a:pt x="0" y="3067050"/>
                </a:moveTo>
                <a:cubicBezTo>
                  <a:pt x="25400" y="3081867"/>
                  <a:pt x="51392" y="3095713"/>
                  <a:pt x="76200" y="3111500"/>
                </a:cubicBezTo>
                <a:cubicBezTo>
                  <a:pt x="97998" y="3125371"/>
                  <a:pt x="117382" y="3142931"/>
                  <a:pt x="139700" y="3155950"/>
                </a:cubicBezTo>
                <a:lnTo>
                  <a:pt x="215900" y="3200400"/>
                </a:lnTo>
                <a:cubicBezTo>
                  <a:pt x="246674" y="3218864"/>
                  <a:pt x="222312" y="3208887"/>
                  <a:pt x="254000" y="3219450"/>
                </a:cubicBezTo>
                <a:cubicBezTo>
                  <a:pt x="315383" y="3268133"/>
                  <a:pt x="371713" y="3323977"/>
                  <a:pt x="438150" y="3365500"/>
                </a:cubicBezTo>
                <a:cubicBezTo>
                  <a:pt x="455083" y="3376083"/>
                  <a:pt x="472568" y="3385832"/>
                  <a:pt x="488950" y="3397250"/>
                </a:cubicBezTo>
                <a:cubicBezTo>
                  <a:pt x="531020" y="3426572"/>
                  <a:pt x="651552" y="3519334"/>
                  <a:pt x="717550" y="3556000"/>
                </a:cubicBezTo>
                <a:cubicBezTo>
                  <a:pt x="731641" y="3563829"/>
                  <a:pt x="747670" y="3567668"/>
                  <a:pt x="762000" y="3575050"/>
                </a:cubicBezTo>
                <a:cubicBezTo>
                  <a:pt x="817565" y="3603674"/>
                  <a:pt x="872024" y="3634397"/>
                  <a:pt x="927100" y="3663950"/>
                </a:cubicBezTo>
                <a:lnTo>
                  <a:pt x="1155700" y="3784600"/>
                </a:lnTo>
                <a:cubicBezTo>
                  <a:pt x="1191683" y="3801533"/>
                  <a:pt x="1227097" y="3819734"/>
                  <a:pt x="1263650" y="3835400"/>
                </a:cubicBezTo>
                <a:cubicBezTo>
                  <a:pt x="1271672" y="3838838"/>
                  <a:pt x="1281028" y="3838312"/>
                  <a:pt x="1289050" y="3841750"/>
                </a:cubicBezTo>
                <a:cubicBezTo>
                  <a:pt x="1310802" y="3851072"/>
                  <a:pt x="1331063" y="3863583"/>
                  <a:pt x="1352550" y="3873500"/>
                </a:cubicBezTo>
                <a:cubicBezTo>
                  <a:pt x="1358627" y="3876305"/>
                  <a:pt x="1365353" y="3877447"/>
                  <a:pt x="1371600" y="3879850"/>
                </a:cubicBezTo>
                <a:cubicBezTo>
                  <a:pt x="1415848" y="3896869"/>
                  <a:pt x="1505076" y="3932332"/>
                  <a:pt x="1536700" y="3956050"/>
                </a:cubicBezTo>
                <a:cubicBezTo>
                  <a:pt x="1556776" y="3971107"/>
                  <a:pt x="1565230" y="3975577"/>
                  <a:pt x="1581150" y="3994150"/>
                </a:cubicBezTo>
                <a:cubicBezTo>
                  <a:pt x="1588038" y="4002185"/>
                  <a:pt x="1592716" y="4012066"/>
                  <a:pt x="1600200" y="4019550"/>
                </a:cubicBezTo>
                <a:cubicBezTo>
                  <a:pt x="1623109" y="4042459"/>
                  <a:pt x="1613510" y="4024139"/>
                  <a:pt x="1638300" y="4038600"/>
                </a:cubicBezTo>
                <a:cubicBezTo>
                  <a:pt x="1658076" y="4050136"/>
                  <a:pt x="1695450" y="4076700"/>
                  <a:pt x="1695450" y="4076700"/>
                </a:cubicBezTo>
                <a:cubicBezTo>
                  <a:pt x="1699683" y="4089400"/>
                  <a:pt x="1701262" y="4126279"/>
                  <a:pt x="1708150" y="4114800"/>
                </a:cubicBezTo>
                <a:cubicBezTo>
                  <a:pt x="1714500" y="4104217"/>
                  <a:pt x="1721680" y="4094089"/>
                  <a:pt x="1727200" y="4083050"/>
                </a:cubicBezTo>
                <a:cubicBezTo>
                  <a:pt x="1730193" y="4077063"/>
                  <a:pt x="1731627" y="4070411"/>
                  <a:pt x="1733550" y="4064000"/>
                </a:cubicBezTo>
                <a:cubicBezTo>
                  <a:pt x="1743045" y="4032351"/>
                  <a:pt x="1759726" y="3967198"/>
                  <a:pt x="1771650" y="3943350"/>
                </a:cubicBezTo>
                <a:cubicBezTo>
                  <a:pt x="1775883" y="3934883"/>
                  <a:pt x="1780505" y="3926600"/>
                  <a:pt x="1784350" y="3917950"/>
                </a:cubicBezTo>
                <a:cubicBezTo>
                  <a:pt x="1797444" y="3888489"/>
                  <a:pt x="1808032" y="3857886"/>
                  <a:pt x="1822450" y="3829050"/>
                </a:cubicBezTo>
                <a:cubicBezTo>
                  <a:pt x="1851440" y="3771069"/>
                  <a:pt x="1817249" y="3843353"/>
                  <a:pt x="1847850" y="3759200"/>
                </a:cubicBezTo>
                <a:cubicBezTo>
                  <a:pt x="1851085" y="3750304"/>
                  <a:pt x="1857119" y="3742622"/>
                  <a:pt x="1860550" y="3733800"/>
                </a:cubicBezTo>
                <a:cubicBezTo>
                  <a:pt x="1871955" y="3704473"/>
                  <a:pt x="1881422" y="3674426"/>
                  <a:pt x="1892300" y="3644900"/>
                </a:cubicBezTo>
                <a:cubicBezTo>
                  <a:pt x="1896241" y="3634204"/>
                  <a:pt x="1901041" y="3623839"/>
                  <a:pt x="1905000" y="3613150"/>
                </a:cubicBezTo>
                <a:cubicBezTo>
                  <a:pt x="1922209" y="3566685"/>
                  <a:pt x="1929831" y="3515650"/>
                  <a:pt x="1955800" y="3473450"/>
                </a:cubicBezTo>
                <a:cubicBezTo>
                  <a:pt x="1972733" y="3445933"/>
                  <a:pt x="1990570" y="3418953"/>
                  <a:pt x="2006600" y="3390900"/>
                </a:cubicBezTo>
                <a:cubicBezTo>
                  <a:pt x="2019438" y="3368434"/>
                  <a:pt x="2056588" y="3288155"/>
                  <a:pt x="2063750" y="3270250"/>
                </a:cubicBezTo>
                <a:cubicBezTo>
                  <a:pt x="2071208" y="3251606"/>
                  <a:pt x="2074751" y="3231497"/>
                  <a:pt x="2082800" y="3213100"/>
                </a:cubicBezTo>
                <a:cubicBezTo>
                  <a:pt x="2089640" y="3197466"/>
                  <a:pt x="2101049" y="3184144"/>
                  <a:pt x="2108200" y="3168650"/>
                </a:cubicBezTo>
                <a:cubicBezTo>
                  <a:pt x="2113810" y="3156495"/>
                  <a:pt x="2115218" y="3142671"/>
                  <a:pt x="2120900" y="3130550"/>
                </a:cubicBezTo>
                <a:cubicBezTo>
                  <a:pt x="2147015" y="3074838"/>
                  <a:pt x="2203450" y="2965450"/>
                  <a:pt x="2203450" y="2965450"/>
                </a:cubicBezTo>
                <a:cubicBezTo>
                  <a:pt x="2215701" y="2904194"/>
                  <a:pt x="2200699" y="2958253"/>
                  <a:pt x="2222500" y="2914650"/>
                </a:cubicBezTo>
                <a:cubicBezTo>
                  <a:pt x="2227598" y="2904455"/>
                  <a:pt x="2229707" y="2892888"/>
                  <a:pt x="2235200" y="2882900"/>
                </a:cubicBezTo>
                <a:cubicBezTo>
                  <a:pt x="2276320" y="2808136"/>
                  <a:pt x="2314870" y="2731645"/>
                  <a:pt x="2362200" y="2660650"/>
                </a:cubicBezTo>
                <a:cubicBezTo>
                  <a:pt x="2366433" y="2654300"/>
                  <a:pt x="2371009" y="2648166"/>
                  <a:pt x="2374900" y="2641600"/>
                </a:cubicBezTo>
                <a:cubicBezTo>
                  <a:pt x="2404882" y="2591005"/>
                  <a:pt x="2434621" y="2540263"/>
                  <a:pt x="2463800" y="2489200"/>
                </a:cubicBezTo>
                <a:cubicBezTo>
                  <a:pt x="2476958" y="2466173"/>
                  <a:pt x="2488742" y="2442377"/>
                  <a:pt x="2501900" y="2419350"/>
                </a:cubicBezTo>
                <a:cubicBezTo>
                  <a:pt x="2514147" y="2397918"/>
                  <a:pt x="2527530" y="2377153"/>
                  <a:pt x="2540000" y="2355850"/>
                </a:cubicBezTo>
                <a:cubicBezTo>
                  <a:pt x="2578331" y="2290368"/>
                  <a:pt x="2616068" y="2224540"/>
                  <a:pt x="2654300" y="2159000"/>
                </a:cubicBezTo>
                <a:cubicBezTo>
                  <a:pt x="2660519" y="2148339"/>
                  <a:pt x="2667830" y="2138289"/>
                  <a:pt x="2673350" y="2127250"/>
                </a:cubicBezTo>
                <a:cubicBezTo>
                  <a:pt x="2728240" y="2017470"/>
                  <a:pt x="2658739" y="2154036"/>
                  <a:pt x="2711450" y="2057400"/>
                </a:cubicBezTo>
                <a:cubicBezTo>
                  <a:pt x="2782326" y="1927460"/>
                  <a:pt x="2688196" y="2014322"/>
                  <a:pt x="2889250" y="1746250"/>
                </a:cubicBezTo>
                <a:cubicBezTo>
                  <a:pt x="2938736" y="1680269"/>
                  <a:pt x="3013155" y="1582022"/>
                  <a:pt x="3035300" y="1530350"/>
                </a:cubicBezTo>
                <a:cubicBezTo>
                  <a:pt x="3074630" y="1438579"/>
                  <a:pt x="3031718" y="1527800"/>
                  <a:pt x="3079750" y="1454150"/>
                </a:cubicBezTo>
                <a:cubicBezTo>
                  <a:pt x="3135886" y="1368076"/>
                  <a:pt x="3190386" y="1280942"/>
                  <a:pt x="3244850" y="1193800"/>
                </a:cubicBezTo>
                <a:cubicBezTo>
                  <a:pt x="3253894" y="1179329"/>
                  <a:pt x="3262078" y="1164331"/>
                  <a:pt x="3270250" y="1149350"/>
                </a:cubicBezTo>
                <a:cubicBezTo>
                  <a:pt x="3274783" y="1141040"/>
                  <a:pt x="3277699" y="1131826"/>
                  <a:pt x="3282950" y="1123950"/>
                </a:cubicBezTo>
                <a:cubicBezTo>
                  <a:pt x="3290468" y="1112673"/>
                  <a:pt x="3301074" y="1103634"/>
                  <a:pt x="3308350" y="1092200"/>
                </a:cubicBezTo>
                <a:cubicBezTo>
                  <a:pt x="3315973" y="1080221"/>
                  <a:pt x="3320573" y="1066550"/>
                  <a:pt x="3327400" y="1054100"/>
                </a:cubicBezTo>
                <a:cubicBezTo>
                  <a:pt x="3356562" y="1000922"/>
                  <a:pt x="3387759" y="948864"/>
                  <a:pt x="3416300" y="895350"/>
                </a:cubicBezTo>
                <a:cubicBezTo>
                  <a:pt x="3421664" y="885292"/>
                  <a:pt x="3423374" y="873513"/>
                  <a:pt x="3429000" y="863600"/>
                </a:cubicBezTo>
                <a:cubicBezTo>
                  <a:pt x="3467883" y="795092"/>
                  <a:pt x="3502386" y="723418"/>
                  <a:pt x="3549650" y="660400"/>
                </a:cubicBezTo>
                <a:cubicBezTo>
                  <a:pt x="3586074" y="611835"/>
                  <a:pt x="3553507" y="658412"/>
                  <a:pt x="3581400" y="609600"/>
                </a:cubicBezTo>
                <a:cubicBezTo>
                  <a:pt x="3585186" y="602974"/>
                  <a:pt x="3590496" y="597277"/>
                  <a:pt x="3594100" y="590550"/>
                </a:cubicBezTo>
                <a:cubicBezTo>
                  <a:pt x="3622265" y="537975"/>
                  <a:pt x="3647059" y="483585"/>
                  <a:pt x="3676650" y="431800"/>
                </a:cubicBezTo>
                <a:cubicBezTo>
                  <a:pt x="3685117" y="416983"/>
                  <a:pt x="3694418" y="402614"/>
                  <a:pt x="3702050" y="387350"/>
                </a:cubicBezTo>
                <a:cubicBezTo>
                  <a:pt x="3721951" y="347548"/>
                  <a:pt x="3739299" y="306502"/>
                  <a:pt x="3759200" y="266700"/>
                </a:cubicBezTo>
                <a:cubicBezTo>
                  <a:pt x="3764720" y="255661"/>
                  <a:pt x="3772925" y="246084"/>
                  <a:pt x="3778250" y="234950"/>
                </a:cubicBezTo>
                <a:cubicBezTo>
                  <a:pt x="3796239" y="197337"/>
                  <a:pt x="3811797" y="158606"/>
                  <a:pt x="3829050" y="120650"/>
                </a:cubicBezTo>
                <a:cubicBezTo>
                  <a:pt x="3832967" y="112032"/>
                  <a:pt x="3837833" y="103868"/>
                  <a:pt x="3841750" y="95250"/>
                </a:cubicBezTo>
                <a:cubicBezTo>
                  <a:pt x="3848421" y="80575"/>
                  <a:pt x="3853591" y="65218"/>
                  <a:pt x="3860800" y="50800"/>
                </a:cubicBezTo>
                <a:cubicBezTo>
                  <a:pt x="3864213" y="43974"/>
                  <a:pt x="3870087" y="38576"/>
                  <a:pt x="3873500" y="31750"/>
                </a:cubicBezTo>
                <a:cubicBezTo>
                  <a:pt x="3876493" y="25763"/>
                  <a:pt x="3877364" y="18915"/>
                  <a:pt x="3879850" y="12700"/>
                </a:cubicBezTo>
                <a:cubicBezTo>
                  <a:pt x="3881608" y="8306"/>
                  <a:pt x="3884083" y="4233"/>
                  <a:pt x="3886200" y="0"/>
                </a:cubicBezTo>
              </a:path>
            </a:pathLst>
          </a:custGeom>
          <a:noFill/>
          <a:ln w="190500">
            <a:solidFill>
              <a:srgbClr val="46A461">
                <a:alpha val="5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462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051444" cy="1154162"/>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TRADITIONAL FIRST YEAR MODEL</a:t>
            </a:r>
          </a:p>
          <a:p>
            <a:pPr>
              <a:spcAft>
                <a:spcPts val="600"/>
              </a:spcAft>
            </a:pPr>
            <a:r>
              <a:rPr lang="en-AU" sz="3200" spc="-60" dirty="0">
                <a:solidFill>
                  <a:srgbClr val="00B1EB"/>
                </a:solidFill>
                <a:latin typeface="Arial Black" panose="020B0A04020102020204" pitchFamily="34" charset="0"/>
              </a:rPr>
              <a:t>An innovation that sustains</a:t>
            </a:r>
          </a:p>
        </p:txBody>
      </p:sp>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199148" y="1495679"/>
            <a:ext cx="10426795" cy="1515800"/>
          </a:xfrm>
          <a:prstGeom prst="rect">
            <a:avLst/>
          </a:prstGeom>
          <a:noFill/>
        </p:spPr>
        <p:txBody>
          <a:bodyPr wrap="square" rtlCol="0">
            <a:spAutoFit/>
          </a:bodyPr>
          <a:lstStyle/>
          <a:p>
            <a:pPr>
              <a:spcBef>
                <a:spcPts val="500"/>
              </a:spcBef>
            </a:pPr>
            <a:r>
              <a:rPr lang="en-US" sz="2000" dirty="0">
                <a:solidFill>
                  <a:srgbClr val="000000"/>
                </a:solidFill>
                <a:latin typeface="Arial" charset="0"/>
                <a:ea typeface="Arial" charset="0"/>
                <a:cs typeface="Arial" charset="0"/>
              </a:rPr>
              <a:t>STDUDENT EXPERIENCE: high stakes, confusing, many demands and tasks</a:t>
            </a:r>
            <a:endParaRPr lang="en-US" sz="2000" dirty="0"/>
          </a:p>
          <a:p>
            <a:pPr>
              <a:spcBef>
                <a:spcPts val="500"/>
              </a:spcBef>
            </a:pPr>
            <a:r>
              <a:rPr lang="en-US" sz="2000" dirty="0">
                <a:solidFill>
                  <a:srgbClr val="000000"/>
                </a:solidFill>
                <a:latin typeface="Arial" charset="0"/>
                <a:ea typeface="Arial" charset="0"/>
                <a:cs typeface="Arial" charset="0"/>
              </a:rPr>
              <a:t>LOCK STEPPED: passive, industrial model of education that is hard to change</a:t>
            </a:r>
            <a:endParaRPr lang="en-US" sz="2000" dirty="0"/>
          </a:p>
          <a:p>
            <a:pPr>
              <a:spcBef>
                <a:spcPts val="500"/>
              </a:spcBef>
            </a:pPr>
            <a:r>
              <a:rPr lang="en-US" sz="2000" dirty="0">
                <a:solidFill>
                  <a:srgbClr val="000000"/>
                </a:solidFill>
                <a:latin typeface="Arial" charset="0"/>
                <a:ea typeface="Arial" charset="0"/>
                <a:cs typeface="Arial" charset="0"/>
              </a:rPr>
              <a:t>STUDENT WORKLOAD: content, lectures, seminars, tutorials, high stakes assignments</a:t>
            </a:r>
          </a:p>
          <a:p>
            <a:pPr>
              <a:spcBef>
                <a:spcPts val="500"/>
              </a:spcBef>
            </a:pPr>
            <a:r>
              <a:rPr lang="en-US" sz="2000" dirty="0">
                <a:solidFill>
                  <a:srgbClr val="000000"/>
                </a:solidFill>
                <a:latin typeface="Arial" charset="0"/>
                <a:ea typeface="Arial" charset="0"/>
                <a:cs typeface="Arial" charset="0"/>
              </a:rPr>
              <a:t>TRANSITION TO UNIVERSITY: difficult, slow, impersonal</a:t>
            </a:r>
            <a:endParaRPr lang="en-US" sz="2000" dirty="0">
              <a:effectLs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4527" b="11986"/>
          <a:stretch/>
        </p:blipFill>
        <p:spPr>
          <a:xfrm>
            <a:off x="685800" y="3202730"/>
            <a:ext cx="10365181" cy="3380591"/>
          </a:xfrm>
          <a:prstGeom prst="rect">
            <a:avLst/>
          </a:prstGeom>
        </p:spPr>
      </p:pic>
    </p:spTree>
    <p:extLst>
      <p:ext uri="{BB962C8B-B14F-4D97-AF65-F5344CB8AC3E}">
        <p14:creationId xmlns:p14="http://schemas.microsoft.com/office/powerpoint/2010/main" val="883232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24" name="Picture 8" descr="https://i.ytimg.com/vi/_RRVAy5RWrk/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844" y="1112256"/>
            <a:ext cx="9103827" cy="51209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E11B85-C703-D243-98CB-8DBA4AB6262F}"/>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REVOLUTIONARIES ARE AMONG US</a:t>
            </a:r>
            <a:endParaRPr lang="en-AU" sz="3200" spc="-60" dirty="0">
              <a:solidFill>
                <a:srgbClr val="00B1EB"/>
              </a:solidFill>
              <a:latin typeface="Arial Black" panose="020B0A04020102020204" pitchFamily="34" charset="0"/>
            </a:endParaRPr>
          </a:p>
        </p:txBody>
      </p:sp>
    </p:spTree>
    <p:extLst>
      <p:ext uri="{BB962C8B-B14F-4D97-AF65-F5344CB8AC3E}">
        <p14:creationId xmlns:p14="http://schemas.microsoft.com/office/powerpoint/2010/main" val="3909803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051444" cy="1154162"/>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VICTORIA UNIVERSTY BLOCK MODEL</a:t>
            </a:r>
            <a:endParaRPr lang="en-AU" sz="3200" spc="-60" dirty="0">
              <a:solidFill>
                <a:srgbClr val="00B1EB"/>
              </a:solidFill>
              <a:latin typeface="Arial Black" panose="020B0A04020102020204" pitchFamily="34" charset="0"/>
            </a:endParaRPr>
          </a:p>
          <a:p>
            <a:pPr>
              <a:spcAft>
                <a:spcPts val="600"/>
              </a:spcAft>
            </a:pPr>
            <a:r>
              <a:rPr lang="en-AU" sz="3200" spc="-60" dirty="0">
                <a:solidFill>
                  <a:srgbClr val="00B1EB"/>
                </a:solidFill>
                <a:latin typeface="Arial Black" panose="020B0A04020102020204" pitchFamily="34" charset="0"/>
              </a:rPr>
              <a:t>An innovation that disrupts</a:t>
            </a:r>
          </a:p>
        </p:txBody>
      </p:sp>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797115" y="3428689"/>
            <a:ext cx="10322849" cy="2944729"/>
          </a:xfrm>
          <a:prstGeom prst="rect">
            <a:avLst/>
          </a:prstGeom>
        </p:spPr>
      </p:pic>
      <p:sp>
        <p:nvSpPr>
          <p:cNvPr id="4" name="TextBox 3"/>
          <p:cNvSpPr txBox="1"/>
          <p:nvPr/>
        </p:nvSpPr>
        <p:spPr>
          <a:xfrm>
            <a:off x="1199148" y="1495679"/>
            <a:ext cx="10426795" cy="1692771"/>
          </a:xfrm>
          <a:prstGeom prst="rect">
            <a:avLst/>
          </a:prstGeom>
          <a:noFill/>
        </p:spPr>
        <p:txBody>
          <a:bodyPr wrap="square" rtlCol="0">
            <a:spAutoFit/>
          </a:bodyPr>
          <a:lstStyle/>
          <a:p>
            <a:pPr>
              <a:lnSpc>
                <a:spcPct val="130000"/>
              </a:lnSpc>
            </a:pPr>
            <a:r>
              <a:rPr lang="en-US" sz="2000" dirty="0">
                <a:latin typeface="Arial" charset="0"/>
                <a:ea typeface="Arial" charset="0"/>
                <a:cs typeface="Arial" charset="0"/>
              </a:rPr>
              <a:t>FOCUS on one unit at a time with IMMERSIVE and DEEP learning</a:t>
            </a:r>
          </a:p>
          <a:p>
            <a:pPr>
              <a:lnSpc>
                <a:spcPct val="130000"/>
              </a:lnSpc>
            </a:pPr>
            <a:r>
              <a:rPr lang="en-US" sz="2000" dirty="0">
                <a:latin typeface="Arial" charset="0"/>
                <a:ea typeface="Arial" charset="0"/>
                <a:cs typeface="Arial" charset="0"/>
              </a:rPr>
              <a:t>CONSOLIDATED timetable enabling students and staff to MANAGE other dependencies</a:t>
            </a:r>
          </a:p>
          <a:p>
            <a:pPr>
              <a:lnSpc>
                <a:spcPct val="130000"/>
              </a:lnSpc>
            </a:pPr>
            <a:r>
              <a:rPr lang="en-US" sz="2000" dirty="0">
                <a:latin typeface="Arial" charset="0"/>
                <a:ea typeface="Arial" charset="0"/>
                <a:cs typeface="Arial" charset="0"/>
              </a:rPr>
              <a:t>ASSESSMENT contained within the block; SUCCESS and MOTIVATION early on</a:t>
            </a:r>
          </a:p>
          <a:p>
            <a:pPr>
              <a:lnSpc>
                <a:spcPct val="130000"/>
              </a:lnSpc>
            </a:pPr>
            <a:r>
              <a:rPr lang="en-US" sz="2000" dirty="0">
                <a:latin typeface="Arial" charset="0"/>
                <a:ea typeface="Arial" charset="0"/>
                <a:cs typeface="Arial" charset="0"/>
              </a:rPr>
              <a:t>COMPLEMENTARY ACTIVITIES to enhance KNOWLEDGE and SKILLS</a:t>
            </a:r>
          </a:p>
        </p:txBody>
      </p:sp>
    </p:spTree>
    <p:extLst>
      <p:ext uri="{BB962C8B-B14F-4D97-AF65-F5344CB8AC3E}">
        <p14:creationId xmlns:p14="http://schemas.microsoft.com/office/powerpoint/2010/main" val="3709789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86291" y="2696332"/>
            <a:ext cx="3278584" cy="584775"/>
          </a:xfrm>
          <a:prstGeom prst="rect">
            <a:avLst/>
          </a:prstGeom>
          <a:noFill/>
        </p:spPr>
        <p:txBody>
          <a:bodyPr wrap="square" rtlCol="0">
            <a:spAutoFit/>
          </a:bodyPr>
          <a:lstStyle/>
          <a:p>
            <a:pPr>
              <a:spcAft>
                <a:spcPts val="600"/>
              </a:spcAft>
            </a:pPr>
            <a:r>
              <a:rPr lang="en-AU" sz="3200" spc="-60">
                <a:solidFill>
                  <a:srgbClr val="00B1EB"/>
                </a:solidFill>
                <a:latin typeface="Arial Black" panose="020B0A04020102020204" pitchFamily="34" charset="0"/>
              </a:rPr>
              <a:t>THANK YOU</a:t>
            </a:r>
            <a:endParaRPr lang="en-AU" sz="3200" spc="-60" dirty="0">
              <a:solidFill>
                <a:srgbClr val="00B1EB"/>
              </a:solidFill>
              <a:latin typeface="Arial Black" panose="020B0A04020102020204" pitchFamily="34" charset="0"/>
            </a:endParaRPr>
          </a:p>
        </p:txBody>
      </p:sp>
      <p:pic>
        <p:nvPicPr>
          <p:cNvPr id="3" name="Picture 2">
            <a:extLst>
              <a:ext uri="{FF2B5EF4-FFF2-40B4-BE49-F238E27FC236}">
                <a16:creationId xmlns:a16="http://schemas.microsoft.com/office/drawing/2014/main" id="{63181241-2DC3-3D48-BB7A-8335238EB50F}"/>
              </a:ext>
            </a:extLst>
          </p:cNvPr>
          <p:cNvPicPr>
            <a:picLocks noChangeAspect="1"/>
          </p:cNvPicPr>
          <p:nvPr/>
        </p:nvPicPr>
        <p:blipFill rotWithShape="1">
          <a:blip r:embed="rId2"/>
          <a:srcRect t="6371" b="5806"/>
          <a:stretch/>
        </p:blipFill>
        <p:spPr>
          <a:xfrm>
            <a:off x="1245703" y="5012"/>
            <a:ext cx="9766535" cy="6852988"/>
          </a:xfrm>
          <a:prstGeom prst="rect">
            <a:avLst/>
          </a:prstGeom>
        </p:spPr>
      </p:pic>
    </p:spTree>
    <p:extLst>
      <p:ext uri="{BB962C8B-B14F-4D97-AF65-F5344CB8AC3E}">
        <p14:creationId xmlns:p14="http://schemas.microsoft.com/office/powerpoint/2010/main" val="3832964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753366"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21C SKILLS AND COMPLEMENTARY ACTIVITIES</a:t>
            </a:r>
          </a:p>
        </p:txBody>
      </p:sp>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212" b="2122"/>
          <a:stretch/>
        </p:blipFill>
        <p:spPr>
          <a:xfrm>
            <a:off x="2064563" y="1117102"/>
            <a:ext cx="8091809" cy="5740898"/>
          </a:xfrm>
          <a:prstGeom prst="rect">
            <a:avLst/>
          </a:prstGeom>
        </p:spPr>
      </p:pic>
    </p:spTree>
    <p:extLst>
      <p:ext uri="{BB962C8B-B14F-4D97-AF65-F5344CB8AC3E}">
        <p14:creationId xmlns:p14="http://schemas.microsoft.com/office/powerpoint/2010/main" val="2089755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2057729" y="2540102"/>
            <a:ext cx="8076870" cy="1077218"/>
          </a:xfrm>
          <a:prstGeom prst="rect">
            <a:avLst/>
          </a:prstGeom>
          <a:noFill/>
        </p:spPr>
        <p:txBody>
          <a:bodyPr wrap="square" rtlCol="0">
            <a:spAutoFit/>
          </a:bodyPr>
          <a:lstStyle/>
          <a:p>
            <a:pPr algn="ctr">
              <a:spcAft>
                <a:spcPts val="600"/>
              </a:spcAft>
            </a:pPr>
            <a:r>
              <a:rPr lang="en-AU" sz="3200" u="sng" spc="-60" dirty="0">
                <a:solidFill>
                  <a:srgbClr val="00B1EB"/>
                </a:solidFill>
                <a:latin typeface="Arial Black" panose="020B0A04020102020204" pitchFamily="34" charset="0"/>
              </a:rPr>
              <a:t>PROJECT AND CHANGE MANAGEMENT</a:t>
            </a:r>
            <a:endParaRPr lang="en-AU" sz="3200" spc="-60" dirty="0">
              <a:solidFill>
                <a:srgbClr val="00B1EB"/>
              </a:solidFill>
              <a:latin typeface="Arial Black" panose="020B0A04020102020204" pitchFamily="34" charset="0"/>
            </a:endParaRPr>
          </a:p>
        </p:txBody>
      </p:sp>
    </p:spTree>
    <p:extLst>
      <p:ext uri="{BB962C8B-B14F-4D97-AF65-F5344CB8AC3E}">
        <p14:creationId xmlns:p14="http://schemas.microsoft.com/office/powerpoint/2010/main" val="3490059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PROJECT MANAGEMENT WORKSTREAMS</a:t>
            </a:r>
            <a:endParaRPr lang="en-AU" sz="3200" spc="-60" dirty="0">
              <a:solidFill>
                <a:srgbClr val="00B1EB"/>
              </a:solidFill>
              <a:latin typeface="Arial Black" panose="020B0A04020102020204" pitchFamily="34" charset="0"/>
            </a:endParaRPr>
          </a:p>
        </p:txBody>
      </p:sp>
      <p:grpSp>
        <p:nvGrpSpPr>
          <p:cNvPr id="58" name="Group 57">
            <a:extLst>
              <a:ext uri="{FF2B5EF4-FFF2-40B4-BE49-F238E27FC236}">
                <a16:creationId xmlns:a16="http://schemas.microsoft.com/office/drawing/2014/main" id="{054C42A0-3F52-1541-965C-8140983BCAAE}"/>
              </a:ext>
            </a:extLst>
          </p:cNvPr>
          <p:cNvGrpSpPr/>
          <p:nvPr/>
        </p:nvGrpSpPr>
        <p:grpSpPr>
          <a:xfrm>
            <a:off x="384312" y="1179444"/>
            <a:ext cx="11489635" cy="4914556"/>
            <a:chOff x="0" y="1504668"/>
            <a:chExt cx="12192000" cy="5353332"/>
          </a:xfrm>
        </p:grpSpPr>
        <p:grpSp>
          <p:nvGrpSpPr>
            <p:cNvPr id="59" name="Group 58">
              <a:extLst>
                <a:ext uri="{FF2B5EF4-FFF2-40B4-BE49-F238E27FC236}">
                  <a16:creationId xmlns:a16="http://schemas.microsoft.com/office/drawing/2014/main" id="{809695B7-B89D-E946-8F77-B1C7014BF698}"/>
                </a:ext>
              </a:extLst>
            </p:cNvPr>
            <p:cNvGrpSpPr/>
            <p:nvPr/>
          </p:nvGrpSpPr>
          <p:grpSpPr>
            <a:xfrm>
              <a:off x="0" y="1504668"/>
              <a:ext cx="12192000" cy="5353332"/>
              <a:chOff x="2900" y="846508"/>
              <a:chExt cx="12189099" cy="4779821"/>
            </a:xfrm>
          </p:grpSpPr>
          <p:grpSp>
            <p:nvGrpSpPr>
              <p:cNvPr id="62" name="Group 61">
                <a:extLst>
                  <a:ext uri="{FF2B5EF4-FFF2-40B4-BE49-F238E27FC236}">
                    <a16:creationId xmlns:a16="http://schemas.microsoft.com/office/drawing/2014/main" id="{21BC89C1-39E0-9E42-A454-539222422AA9}"/>
                  </a:ext>
                </a:extLst>
              </p:cNvPr>
              <p:cNvGrpSpPr/>
              <p:nvPr/>
            </p:nvGrpSpPr>
            <p:grpSpPr>
              <a:xfrm>
                <a:off x="2900" y="846508"/>
                <a:ext cx="12189099" cy="4779821"/>
                <a:chOff x="513419" y="843809"/>
                <a:chExt cx="10567634" cy="4536000"/>
              </a:xfrm>
            </p:grpSpPr>
            <p:sp>
              <p:nvSpPr>
                <p:cNvPr id="73" name="Shape 119">
                  <a:extLst>
                    <a:ext uri="{FF2B5EF4-FFF2-40B4-BE49-F238E27FC236}">
                      <a16:creationId xmlns:a16="http://schemas.microsoft.com/office/drawing/2014/main" id="{FF96FE7D-039A-C34C-99AD-B09E3E77CA78}"/>
                    </a:ext>
                  </a:extLst>
                </p:cNvPr>
                <p:cNvSpPr/>
                <p:nvPr/>
              </p:nvSpPr>
              <p:spPr>
                <a:xfrm>
                  <a:off x="4062961" y="843812"/>
                  <a:ext cx="3466623" cy="4499812"/>
                </a:xfrm>
                <a:prstGeom prst="rect">
                  <a:avLst/>
                </a:prstGeom>
                <a:solidFill>
                  <a:srgbClr val="D1DEE9"/>
                </a:solidFill>
                <a:ln w="3175">
                  <a:miter lim="400000"/>
                </a:ln>
                <a:extLst>
                  <a:ext uri="{C572A759-6A51-4108-AA02-DFA0A04FC94B}">
                    <ma14:wrappingTextBoxFlag xmlns:ma14="http://schemas.microsoft.com/office/mac/drawingml/2011/main" xmlns="" val="1"/>
                  </a:ext>
                </a:extLst>
              </p:spPr>
              <p:txBody>
                <a:bodyPr lIns="90311" tIns="90311" rIns="90311" bIns="90311"/>
                <a:lstStyle>
                  <a:lvl1pPr defTabSz="1300480">
                    <a:defRPr sz="1400" b="1">
                      <a:solidFill>
                        <a:srgbClr val="006198"/>
                      </a:solidFill>
                      <a:uFill>
                        <a:solidFill>
                          <a:srgbClr val="000000"/>
                        </a:solidFill>
                      </a:uFill>
                      <a:latin typeface="Arial"/>
                      <a:ea typeface="Arial"/>
                      <a:cs typeface="Arial"/>
                      <a:sym typeface="Arial"/>
                    </a:defRPr>
                  </a:lvl1pPr>
                </a:lstStyle>
                <a:p>
                  <a:pPr algn="ctr">
                    <a:defRPr/>
                  </a:pPr>
                  <a:r>
                    <a:rPr lang="en-AU" sz="1200" dirty="0"/>
                    <a:t>PROGRAM TEAM</a:t>
                  </a:r>
                  <a:endParaRPr sz="1200" dirty="0"/>
                </a:p>
              </p:txBody>
            </p:sp>
            <p:sp>
              <p:nvSpPr>
                <p:cNvPr id="74" name="Shape 120">
                  <a:extLst>
                    <a:ext uri="{FF2B5EF4-FFF2-40B4-BE49-F238E27FC236}">
                      <a16:creationId xmlns:a16="http://schemas.microsoft.com/office/drawing/2014/main" id="{76ED89C9-AB51-AB4C-96AF-F00C3583A77C}"/>
                    </a:ext>
                  </a:extLst>
                </p:cNvPr>
                <p:cNvSpPr/>
                <p:nvPr/>
              </p:nvSpPr>
              <p:spPr>
                <a:xfrm>
                  <a:off x="3955773" y="1170593"/>
                  <a:ext cx="3876279" cy="860881"/>
                </a:xfrm>
                <a:prstGeom prst="rect">
                  <a:avLst/>
                </a:prstGeom>
                <a:solidFill>
                  <a:srgbClr val="C4CFD8">
                    <a:alpha val="68668"/>
                  </a:srgbClr>
                </a:solidFill>
                <a:ln w="3175">
                  <a:miter lim="400000"/>
                </a:ln>
              </p:spPr>
              <p:txBody>
                <a:bodyPr lIns="90311" tIns="90311" rIns="90311" bIns="90311"/>
                <a:lstStyle/>
                <a:p>
                  <a:pPr defTabSz="1300414">
                    <a:defRPr sz="1400" b="1">
                      <a:solidFill>
                        <a:srgbClr val="0C6389"/>
                      </a:solidFill>
                      <a:uFill>
                        <a:solidFill>
                          <a:srgbClr val="000000"/>
                        </a:solidFill>
                      </a:uFill>
                      <a:latin typeface="Arial"/>
                      <a:ea typeface="Arial"/>
                      <a:cs typeface="Arial"/>
                      <a:sym typeface="Arial"/>
                    </a:defRPr>
                  </a:pPr>
                  <a:endParaRPr sz="1400" b="1" dirty="0">
                    <a:solidFill>
                      <a:srgbClr val="0C6389"/>
                    </a:solidFill>
                    <a:uFill>
                      <a:solidFill>
                        <a:srgbClr val="000000"/>
                      </a:solidFill>
                    </a:uFill>
                    <a:latin typeface="Arial"/>
                    <a:cs typeface="Arial"/>
                    <a:sym typeface="Arial"/>
                  </a:endParaRPr>
                </a:p>
              </p:txBody>
            </p:sp>
            <p:sp>
              <p:nvSpPr>
                <p:cNvPr id="75" name="Shape 121">
                  <a:extLst>
                    <a:ext uri="{FF2B5EF4-FFF2-40B4-BE49-F238E27FC236}">
                      <a16:creationId xmlns:a16="http://schemas.microsoft.com/office/drawing/2014/main" id="{2784DD33-6B33-3749-909A-E45C6A5438F6}"/>
                    </a:ext>
                  </a:extLst>
                </p:cNvPr>
                <p:cNvSpPr/>
                <p:nvPr/>
              </p:nvSpPr>
              <p:spPr>
                <a:xfrm>
                  <a:off x="7596253" y="843809"/>
                  <a:ext cx="3484800" cy="4536000"/>
                </a:xfrm>
                <a:prstGeom prst="rect">
                  <a:avLst/>
                </a:prstGeom>
                <a:solidFill>
                  <a:srgbClr val="D1E4CF"/>
                </a:solidFill>
                <a:ln w="3175">
                  <a:miter lim="400000"/>
                </a:ln>
                <a:extLst>
                  <a:ext uri="{C572A759-6A51-4108-AA02-DFA0A04FC94B}">
                    <ma14:wrappingTextBoxFlag xmlns:ma14="http://schemas.microsoft.com/office/mac/drawingml/2011/main" xmlns="" val="1"/>
                  </a:ext>
                </a:extLst>
              </p:spPr>
              <p:txBody>
                <a:bodyPr lIns="72248" tIns="72248" rIns="72248" bIns="72248"/>
                <a:lstStyle>
                  <a:lvl1pPr defTabSz="1300480">
                    <a:defRPr sz="1400" b="1">
                      <a:solidFill>
                        <a:srgbClr val="007600"/>
                      </a:solidFill>
                      <a:uFill>
                        <a:solidFill>
                          <a:srgbClr val="000000"/>
                        </a:solidFill>
                      </a:uFill>
                      <a:latin typeface="Arial"/>
                      <a:ea typeface="Arial"/>
                      <a:cs typeface="Arial"/>
                      <a:sym typeface="Arial"/>
                    </a:defRPr>
                  </a:lvl1pPr>
                </a:lstStyle>
                <a:p>
                  <a:pPr algn="ctr">
                    <a:defRPr/>
                  </a:pPr>
                  <a:r>
                    <a:rPr lang="en-AU" sz="1200" dirty="0"/>
                    <a:t>INTERDISCIPLINARY COLLEGE CLUSTERS</a:t>
                  </a:r>
                  <a:endParaRPr sz="1200" dirty="0"/>
                </a:p>
              </p:txBody>
            </p:sp>
            <p:sp>
              <p:nvSpPr>
                <p:cNvPr id="76" name="Shape 122">
                  <a:extLst>
                    <a:ext uri="{FF2B5EF4-FFF2-40B4-BE49-F238E27FC236}">
                      <a16:creationId xmlns:a16="http://schemas.microsoft.com/office/drawing/2014/main" id="{8203969F-4BDE-444E-AC7B-A0791FB56D9B}"/>
                    </a:ext>
                  </a:extLst>
                </p:cNvPr>
                <p:cNvSpPr/>
                <p:nvPr/>
              </p:nvSpPr>
              <p:spPr>
                <a:xfrm>
                  <a:off x="513419" y="843812"/>
                  <a:ext cx="3482868" cy="4521125"/>
                </a:xfrm>
                <a:prstGeom prst="rect">
                  <a:avLst/>
                </a:prstGeom>
                <a:solidFill>
                  <a:srgbClr val="FFEFD0"/>
                </a:solidFill>
                <a:ln w="3175">
                  <a:miter lim="400000"/>
                </a:ln>
                <a:extLst>
                  <a:ext uri="{C572A759-6A51-4108-AA02-DFA0A04FC94B}">
                    <ma14:wrappingTextBoxFlag xmlns:ma14="http://schemas.microsoft.com/office/mac/drawingml/2011/main" xmlns="" val="1"/>
                  </a:ext>
                </a:extLst>
              </p:spPr>
              <p:txBody>
                <a:bodyPr lIns="90311" tIns="90311" rIns="90311" bIns="90311"/>
                <a:lstStyle/>
                <a:p>
                  <a:pPr algn="ctr" defTabSz="1300414" hangingPunct="0">
                    <a:defRPr/>
                  </a:pPr>
                  <a:r>
                    <a:rPr lang="en-AU" sz="1200" b="1" dirty="0">
                      <a:solidFill>
                        <a:srgbClr val="9A7B3E"/>
                      </a:solidFill>
                      <a:uFill>
                        <a:solidFill>
                          <a:srgbClr val="000000"/>
                        </a:solidFill>
                      </a:uFill>
                      <a:latin typeface="Arial"/>
                      <a:ea typeface="Arial"/>
                      <a:cs typeface="Arial"/>
                      <a:sym typeface="Helvetica Light"/>
                    </a:rPr>
                    <a:t>CROSS FUNCTIONAL BUSINESS AREAS</a:t>
                  </a:r>
                  <a:endParaRPr sz="1200" b="1" dirty="0">
                    <a:solidFill>
                      <a:srgbClr val="9A7B3E"/>
                    </a:solidFill>
                    <a:uFill>
                      <a:solidFill>
                        <a:srgbClr val="000000"/>
                      </a:solidFill>
                    </a:uFill>
                    <a:latin typeface="Arial"/>
                    <a:ea typeface="Arial"/>
                    <a:cs typeface="Arial"/>
                    <a:sym typeface="Helvetica Light"/>
                  </a:endParaRPr>
                </a:p>
              </p:txBody>
            </p:sp>
            <p:sp>
              <p:nvSpPr>
                <p:cNvPr id="77" name="Shape 123">
                  <a:extLst>
                    <a:ext uri="{FF2B5EF4-FFF2-40B4-BE49-F238E27FC236}">
                      <a16:creationId xmlns:a16="http://schemas.microsoft.com/office/drawing/2014/main" id="{A8B00A5C-605F-7B45-A451-DBF8890157DE}"/>
                    </a:ext>
                  </a:extLst>
                </p:cNvPr>
                <p:cNvSpPr/>
                <p:nvPr/>
              </p:nvSpPr>
              <p:spPr>
                <a:xfrm>
                  <a:off x="5121500" y="2139925"/>
                  <a:ext cx="1351694" cy="377871"/>
                </a:xfrm>
                <a:prstGeom prst="roundRect">
                  <a:avLst>
                    <a:gd name="adj" fmla="val 11534"/>
                  </a:avLst>
                </a:prstGeom>
                <a:solidFill>
                  <a:srgbClr val="007AC0"/>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Program </a:t>
                  </a:r>
                </a:p>
                <a:p>
                  <a:pPr algn="ctr">
                    <a:defRPr/>
                  </a:pPr>
                  <a:r>
                    <a:rPr lang="en-AU" sz="1000" dirty="0"/>
                    <a:t>Director</a:t>
                  </a:r>
                </a:p>
                <a:p>
                  <a:pPr algn="ctr">
                    <a:defRPr/>
                  </a:pPr>
                  <a:r>
                    <a:rPr lang="en-AU" sz="800" dirty="0">
                      <a:solidFill>
                        <a:schemeClr val="tx1"/>
                      </a:solidFill>
                    </a:rPr>
                    <a:t>David Day</a:t>
                  </a:r>
                  <a:endParaRPr dirty="0">
                    <a:solidFill>
                      <a:schemeClr val="tx1"/>
                    </a:solidFill>
                  </a:endParaRPr>
                </a:p>
              </p:txBody>
            </p:sp>
            <p:sp>
              <p:nvSpPr>
                <p:cNvPr id="78" name="Shape 124">
                  <a:extLst>
                    <a:ext uri="{FF2B5EF4-FFF2-40B4-BE49-F238E27FC236}">
                      <a16:creationId xmlns:a16="http://schemas.microsoft.com/office/drawing/2014/main" id="{8930FD54-833B-8248-9894-3D7569AD0739}"/>
                    </a:ext>
                  </a:extLst>
                </p:cNvPr>
                <p:cNvSpPr/>
                <p:nvPr/>
              </p:nvSpPr>
              <p:spPr>
                <a:xfrm>
                  <a:off x="4602881" y="1284670"/>
                  <a:ext cx="2386784" cy="628060"/>
                </a:xfrm>
                <a:prstGeom prst="roundRect">
                  <a:avLst>
                    <a:gd name="adj" fmla="val 11641"/>
                  </a:avLst>
                </a:prstGeom>
                <a:solidFill>
                  <a:srgbClr val="006198"/>
                </a:solidFill>
                <a:ln w="3175">
                  <a:miter lim="400000"/>
                </a:ln>
                <a:extLst>
                  <a:ext uri="{C572A759-6A51-4108-AA02-DFA0A04FC94B}">
                    <ma14:wrappingTextBoxFlag xmlns:ma14="http://schemas.microsoft.com/office/mac/drawingml/2011/main" xmlns="" val="1"/>
                  </a:ext>
                </a:extLst>
              </p:spPr>
              <p:txBody>
                <a:bodyPr lIns="50800" tIns="50800" rIns="50800" bIns="50800" anchor="ctr"/>
                <a:lstStyle/>
                <a:p>
                  <a:pPr algn="ctr" defTabSz="1300414">
                    <a:defRPr sz="1100" b="1">
                      <a:solidFill>
                        <a:srgbClr val="FFFFFF"/>
                      </a:solidFill>
                      <a:uFill>
                        <a:solidFill>
                          <a:srgbClr val="FFFFFF"/>
                        </a:solidFill>
                      </a:uFill>
                      <a:latin typeface="Helvetica Neue"/>
                      <a:ea typeface="Helvetica Neue"/>
                      <a:cs typeface="Helvetica Neue"/>
                      <a:sym typeface="Helvetica Neue"/>
                    </a:defRPr>
                  </a:pPr>
                  <a:r>
                    <a:rPr lang="en-AU" sz="1100" b="1" dirty="0">
                      <a:solidFill>
                        <a:srgbClr val="FFFFFF"/>
                      </a:solidFill>
                      <a:uFill>
                        <a:solidFill>
                          <a:srgbClr val="FFFFFF"/>
                        </a:solidFill>
                      </a:uFill>
                      <a:latin typeface="Helvetica Neue"/>
                      <a:sym typeface="Helvetica Neue"/>
                    </a:rPr>
                    <a:t>PROGRAM MANAGEMENT</a:t>
                  </a:r>
                </a:p>
                <a:p>
                  <a:pPr algn="ctr" defTabSz="1300414">
                    <a:defRPr sz="1100" b="1">
                      <a:solidFill>
                        <a:srgbClr val="FFFFFF"/>
                      </a:solidFill>
                      <a:uFill>
                        <a:solidFill>
                          <a:srgbClr val="FFFFFF"/>
                        </a:solidFill>
                      </a:uFill>
                      <a:latin typeface="Helvetica Neue"/>
                      <a:ea typeface="Helvetica Neue"/>
                      <a:cs typeface="Helvetica Neue"/>
                      <a:sym typeface="Helvetica Neue"/>
                    </a:defRPr>
                  </a:pPr>
                  <a:r>
                    <a:rPr lang="en-AU" sz="1100" b="1" dirty="0">
                      <a:solidFill>
                        <a:srgbClr val="FFFFFF"/>
                      </a:solidFill>
                      <a:uFill>
                        <a:solidFill>
                          <a:srgbClr val="FFFFFF"/>
                        </a:solidFill>
                      </a:uFill>
                      <a:latin typeface="Helvetica Neue"/>
                      <a:sym typeface="Helvetica Neue"/>
                    </a:rPr>
                    <a:t>AND  DELIVERY</a:t>
                  </a:r>
                  <a:endParaRPr sz="1100" b="1" dirty="0">
                    <a:solidFill>
                      <a:srgbClr val="FFFFFF"/>
                    </a:solidFill>
                    <a:uFill>
                      <a:solidFill>
                        <a:srgbClr val="FFFFFF"/>
                      </a:solidFill>
                    </a:uFill>
                    <a:latin typeface="Helvetica Neue"/>
                    <a:sym typeface="Helvetica Neue"/>
                  </a:endParaRPr>
                </a:p>
              </p:txBody>
            </p:sp>
            <p:sp>
              <p:nvSpPr>
                <p:cNvPr id="79" name="Shape 142">
                  <a:extLst>
                    <a:ext uri="{FF2B5EF4-FFF2-40B4-BE49-F238E27FC236}">
                      <a16:creationId xmlns:a16="http://schemas.microsoft.com/office/drawing/2014/main" id="{DDF6EDFD-A002-B040-97A9-2D1465290EDA}"/>
                    </a:ext>
                  </a:extLst>
                </p:cNvPr>
                <p:cNvSpPr/>
                <p:nvPr/>
              </p:nvSpPr>
              <p:spPr>
                <a:xfrm>
                  <a:off x="554182" y="1170593"/>
                  <a:ext cx="3887023" cy="860881"/>
                </a:xfrm>
                <a:prstGeom prst="rightArrow">
                  <a:avLst>
                    <a:gd name="adj1" fmla="val 100000"/>
                    <a:gd name="adj2" fmla="val 51745"/>
                  </a:avLst>
                </a:prstGeom>
                <a:solidFill>
                  <a:srgbClr val="DECBA6"/>
                </a:solidFill>
                <a:ln w="3175">
                  <a:miter lim="400000"/>
                </a:ln>
              </p:spPr>
              <p:txBody>
                <a:bodyPr lIns="65023" tIns="65023" rIns="65023" bIns="65023" anchor="ctr"/>
                <a:lstStyle/>
                <a:p>
                  <a:pPr defTabSz="1300414">
                    <a:defRPr sz="2400">
                      <a:uFill>
                        <a:solidFill>
                          <a:srgbClr val="000000"/>
                        </a:solidFill>
                      </a:uFill>
                      <a:latin typeface="Arial"/>
                      <a:ea typeface="Arial"/>
                      <a:cs typeface="Arial"/>
                      <a:sym typeface="Arial"/>
                    </a:defRPr>
                  </a:pPr>
                  <a:endParaRPr sz="3200" dirty="0">
                    <a:solidFill>
                      <a:srgbClr val="000000"/>
                    </a:solidFill>
                    <a:uFill>
                      <a:solidFill>
                        <a:srgbClr val="000000"/>
                      </a:solidFill>
                    </a:uFill>
                    <a:latin typeface="Arial"/>
                    <a:cs typeface="Arial"/>
                    <a:sym typeface="Arial"/>
                  </a:endParaRPr>
                </a:p>
              </p:txBody>
            </p:sp>
            <p:sp>
              <p:nvSpPr>
                <p:cNvPr id="80" name="Shape 143">
                  <a:extLst>
                    <a:ext uri="{FF2B5EF4-FFF2-40B4-BE49-F238E27FC236}">
                      <a16:creationId xmlns:a16="http://schemas.microsoft.com/office/drawing/2014/main" id="{C1C178D8-1871-0D4A-A90C-899263F69E45}"/>
                    </a:ext>
                  </a:extLst>
                </p:cNvPr>
                <p:cNvSpPr/>
                <p:nvPr/>
              </p:nvSpPr>
              <p:spPr>
                <a:xfrm>
                  <a:off x="967329" y="1279789"/>
                  <a:ext cx="2453420" cy="628060"/>
                </a:xfrm>
                <a:prstGeom prst="roundRect">
                  <a:avLst>
                    <a:gd name="adj" fmla="val 11641"/>
                  </a:avLst>
                </a:prstGeom>
                <a:solidFill>
                  <a:srgbClr val="856A35"/>
                </a:solidFill>
                <a:ln w="3175">
                  <a:miter lim="400000"/>
                </a:ln>
                <a:extLst>
                  <a:ext uri="{C572A759-6A51-4108-AA02-DFA0A04FC94B}">
                    <ma14:wrappingTextBoxFlag xmlns:ma14="http://schemas.microsoft.com/office/mac/drawingml/2011/main" xmlns="" val="1"/>
                  </a:ext>
                </a:extLst>
              </p:spPr>
              <p:txBody>
                <a:bodyPr lIns="50800" tIns="50800" rIns="50800" bIns="50800" anchor="ctr"/>
                <a:lstStyle/>
                <a:p>
                  <a:pPr algn="ctr" defTabSz="1300414">
                    <a:defRPr sz="1100" b="1">
                      <a:solidFill>
                        <a:srgbClr val="FFFFFF"/>
                      </a:solidFill>
                      <a:uFill>
                        <a:solidFill>
                          <a:srgbClr val="FFFFFF"/>
                        </a:solidFill>
                      </a:uFill>
                      <a:latin typeface="Helvetica Neue"/>
                      <a:ea typeface="Helvetica Neue"/>
                      <a:cs typeface="Helvetica Neue"/>
                      <a:sym typeface="Helvetica Neue"/>
                    </a:defRPr>
                  </a:pPr>
                  <a:r>
                    <a:rPr lang="en-AU" sz="1100" b="1" dirty="0">
                      <a:solidFill>
                        <a:srgbClr val="FFFFFF"/>
                      </a:solidFill>
                      <a:uFill>
                        <a:solidFill>
                          <a:srgbClr val="FFFFFF"/>
                        </a:solidFill>
                      </a:uFill>
                      <a:latin typeface="Helvetica Neue"/>
                      <a:sym typeface="Helvetica Neue"/>
                    </a:rPr>
                    <a:t>FUNCTIONAL WORKSTREAMS</a:t>
                  </a:r>
                </a:p>
              </p:txBody>
            </p:sp>
            <p:sp>
              <p:nvSpPr>
                <p:cNvPr id="81" name="Shape 144">
                  <a:extLst>
                    <a:ext uri="{FF2B5EF4-FFF2-40B4-BE49-F238E27FC236}">
                      <a16:creationId xmlns:a16="http://schemas.microsoft.com/office/drawing/2014/main" id="{95C61576-E7EE-6A43-946D-952A43ECD8F8}"/>
                    </a:ext>
                  </a:extLst>
                </p:cNvPr>
                <p:cNvSpPr/>
                <p:nvPr/>
              </p:nvSpPr>
              <p:spPr>
                <a:xfrm flipH="1">
                  <a:off x="7166302" y="1170593"/>
                  <a:ext cx="3827222" cy="860881"/>
                </a:xfrm>
                <a:prstGeom prst="rightArrow">
                  <a:avLst>
                    <a:gd name="adj1" fmla="val 100000"/>
                    <a:gd name="adj2" fmla="val 51745"/>
                  </a:avLst>
                </a:prstGeom>
                <a:solidFill>
                  <a:srgbClr val="B7C8B6"/>
                </a:solidFill>
                <a:ln w="3175">
                  <a:miter lim="400000"/>
                </a:ln>
              </p:spPr>
              <p:txBody>
                <a:bodyPr lIns="65023" tIns="65023" rIns="65023" bIns="65023" anchor="ctr"/>
                <a:lstStyle/>
                <a:p>
                  <a:pPr defTabSz="1300414">
                    <a:defRPr sz="2400">
                      <a:uFill>
                        <a:solidFill>
                          <a:srgbClr val="000000"/>
                        </a:solidFill>
                      </a:uFill>
                      <a:latin typeface="Arial"/>
                      <a:ea typeface="Arial"/>
                      <a:cs typeface="Arial"/>
                      <a:sym typeface="Arial"/>
                    </a:defRPr>
                  </a:pPr>
                  <a:endParaRPr sz="3200" dirty="0">
                    <a:solidFill>
                      <a:srgbClr val="000000"/>
                    </a:solidFill>
                    <a:uFill>
                      <a:solidFill>
                        <a:srgbClr val="000000"/>
                      </a:solidFill>
                    </a:uFill>
                    <a:latin typeface="Arial"/>
                    <a:cs typeface="Arial"/>
                    <a:sym typeface="Arial"/>
                  </a:endParaRPr>
                </a:p>
              </p:txBody>
            </p:sp>
            <p:sp>
              <p:nvSpPr>
                <p:cNvPr id="82" name="Shape 145">
                  <a:extLst>
                    <a:ext uri="{FF2B5EF4-FFF2-40B4-BE49-F238E27FC236}">
                      <a16:creationId xmlns:a16="http://schemas.microsoft.com/office/drawing/2014/main" id="{8F0A0C0F-C767-D641-800A-094F1AAA9F38}"/>
                    </a:ext>
                  </a:extLst>
                </p:cNvPr>
                <p:cNvSpPr/>
                <p:nvPr/>
              </p:nvSpPr>
              <p:spPr>
                <a:xfrm>
                  <a:off x="8259476" y="1284670"/>
                  <a:ext cx="2338438" cy="628060"/>
                </a:xfrm>
                <a:prstGeom prst="roundRect">
                  <a:avLst>
                    <a:gd name="adj" fmla="val 11641"/>
                  </a:avLst>
                </a:prstGeom>
                <a:solidFill>
                  <a:srgbClr val="2D5B2E"/>
                </a:solidFill>
                <a:ln w="3175">
                  <a:miter lim="400000"/>
                </a:ln>
                <a:extLst>
                  <a:ext uri="{C572A759-6A51-4108-AA02-DFA0A04FC94B}">
                    <ma14:wrappingTextBoxFlag xmlns:ma14="http://schemas.microsoft.com/office/mac/drawingml/2011/main" xmlns="" val="1"/>
                  </a:ext>
                </a:extLst>
              </p:spPr>
              <p:txBody>
                <a:bodyPr lIns="50800" tIns="50800" rIns="50800" bIns="50800" anchor="ctr"/>
                <a:lstStyle/>
                <a:p>
                  <a:pPr algn="ctr" defTabSz="1300414">
                    <a:defRPr sz="1100" b="1">
                      <a:solidFill>
                        <a:srgbClr val="FFFFFF"/>
                      </a:solidFill>
                      <a:uFill>
                        <a:solidFill>
                          <a:srgbClr val="FFFFFF"/>
                        </a:solidFill>
                      </a:uFill>
                      <a:latin typeface="Helvetica Neue"/>
                      <a:ea typeface="Helvetica Neue"/>
                      <a:cs typeface="Helvetica Neue"/>
                      <a:sym typeface="Helvetica Neue"/>
                    </a:defRPr>
                  </a:pPr>
                  <a:r>
                    <a:rPr lang="en-AU" sz="1100" b="1" dirty="0">
                      <a:solidFill>
                        <a:srgbClr val="FFFFFF"/>
                      </a:solidFill>
                      <a:uFill>
                        <a:solidFill>
                          <a:srgbClr val="FFFFFF"/>
                        </a:solidFill>
                      </a:uFill>
                      <a:latin typeface="Helvetica Neue"/>
                      <a:sym typeface="Helvetica Neue"/>
                    </a:rPr>
                    <a:t>COLLEGE FLAGSHIP WORKSTREAMS</a:t>
                  </a:r>
                  <a:endParaRPr sz="1100" b="1" dirty="0">
                    <a:solidFill>
                      <a:srgbClr val="FFFFFF"/>
                    </a:solidFill>
                    <a:uFill>
                      <a:solidFill>
                        <a:srgbClr val="FFFFFF"/>
                      </a:solidFill>
                    </a:uFill>
                    <a:latin typeface="Helvetica Neue"/>
                    <a:sym typeface="Helvetica Neue"/>
                  </a:endParaRPr>
                </a:p>
              </p:txBody>
            </p:sp>
            <p:sp>
              <p:nvSpPr>
                <p:cNvPr id="83" name="Shape 147">
                  <a:extLst>
                    <a:ext uri="{FF2B5EF4-FFF2-40B4-BE49-F238E27FC236}">
                      <a16:creationId xmlns:a16="http://schemas.microsoft.com/office/drawing/2014/main" id="{DF7C4FA0-684A-8342-BE5B-76541B77EB0A}"/>
                    </a:ext>
                  </a:extLst>
                </p:cNvPr>
                <p:cNvSpPr/>
                <p:nvPr/>
              </p:nvSpPr>
              <p:spPr>
                <a:xfrm>
                  <a:off x="1993291" y="3306110"/>
                  <a:ext cx="421690" cy="1"/>
                </a:xfrm>
                <a:prstGeom prst="line">
                  <a:avLst/>
                </a:prstGeom>
                <a:ln w="25400">
                  <a:solidFill>
                    <a:srgbClr val="8A601F"/>
                  </a:solidFill>
                  <a:headEnd type="stealth"/>
                  <a:tailEnd type="stealth"/>
                </a:ln>
              </p:spPr>
              <p:txBody>
                <a:bodyPr lIns="65023" tIns="65023" rIns="65023" bIns="65023"/>
                <a:lstStyle/>
                <a:p>
                  <a:pPr defTabSz="650208">
                    <a:defRPr sz="1600">
                      <a:latin typeface="Helvetica"/>
                      <a:ea typeface="Helvetica"/>
                      <a:cs typeface="Helvetica"/>
                      <a:sym typeface="Helvetica"/>
                    </a:defRPr>
                  </a:pPr>
                  <a:endParaRPr sz="1600" dirty="0">
                    <a:solidFill>
                      <a:srgbClr val="000000"/>
                    </a:solidFill>
                    <a:latin typeface="Helvetica"/>
                    <a:cs typeface="Helvetica"/>
                    <a:sym typeface="Helvetica"/>
                  </a:endParaRPr>
                </a:p>
              </p:txBody>
            </p:sp>
            <p:sp>
              <p:nvSpPr>
                <p:cNvPr id="84" name="Shape 148">
                  <a:extLst>
                    <a:ext uri="{FF2B5EF4-FFF2-40B4-BE49-F238E27FC236}">
                      <a16:creationId xmlns:a16="http://schemas.microsoft.com/office/drawing/2014/main" id="{2CA667AA-AF17-1C4E-AE68-F7BD97300EC6}"/>
                    </a:ext>
                  </a:extLst>
                </p:cNvPr>
                <p:cNvSpPr/>
                <p:nvPr/>
              </p:nvSpPr>
              <p:spPr>
                <a:xfrm>
                  <a:off x="842753" y="2198036"/>
                  <a:ext cx="2723712" cy="2839515"/>
                </a:xfrm>
                <a:prstGeom prst="roundRect">
                  <a:avLst>
                    <a:gd name="adj" fmla="val 9864"/>
                  </a:avLst>
                </a:prstGeom>
                <a:solidFill>
                  <a:srgbClr val="D8B877"/>
                </a:solidFill>
                <a:ln w="3175">
                  <a:miter lim="400000"/>
                </a:ln>
              </p:spPr>
              <p:txBody>
                <a:bodyPr lIns="0" tIns="0" rIns="0" bIns="0" anchor="ctr"/>
                <a:lstStyle/>
                <a:p>
                  <a:pPr defTabSz="1300414">
                    <a:defRPr sz="1100" b="1">
                      <a:solidFill>
                        <a:srgbClr val="FFFFFF"/>
                      </a:solidFill>
                      <a:uFill>
                        <a:solidFill>
                          <a:srgbClr val="FFFFFF"/>
                        </a:solidFill>
                      </a:uFill>
                      <a:latin typeface="Helvetica Neue"/>
                      <a:ea typeface="Helvetica Neue"/>
                      <a:cs typeface="Helvetica Neue"/>
                      <a:sym typeface="Helvetica Neue"/>
                    </a:defRPr>
                  </a:pPr>
                  <a:endParaRPr sz="1100" b="1" dirty="0">
                    <a:solidFill>
                      <a:srgbClr val="FFFFFF"/>
                    </a:solidFill>
                    <a:uFill>
                      <a:solidFill>
                        <a:srgbClr val="FFFFFF"/>
                      </a:solidFill>
                    </a:uFill>
                    <a:latin typeface="Helvetica Neue"/>
                    <a:sym typeface="Helvetica Neue"/>
                  </a:endParaRPr>
                </a:p>
              </p:txBody>
            </p:sp>
            <p:sp>
              <p:nvSpPr>
                <p:cNvPr id="85" name="Shape 155">
                  <a:extLst>
                    <a:ext uri="{FF2B5EF4-FFF2-40B4-BE49-F238E27FC236}">
                      <a16:creationId xmlns:a16="http://schemas.microsoft.com/office/drawing/2014/main" id="{4B2D31D4-A1C4-0C44-A020-0690E1C3845B}"/>
                    </a:ext>
                  </a:extLst>
                </p:cNvPr>
                <p:cNvSpPr/>
                <p:nvPr/>
              </p:nvSpPr>
              <p:spPr>
                <a:xfrm>
                  <a:off x="3713255" y="1317544"/>
                  <a:ext cx="281311" cy="577260"/>
                </a:xfrm>
                <a:prstGeom prst="rightArrow">
                  <a:avLst>
                    <a:gd name="adj1" fmla="val 100000"/>
                    <a:gd name="adj2" fmla="val 100000"/>
                  </a:avLst>
                </a:prstGeom>
                <a:solidFill>
                  <a:srgbClr val="F3DEB4"/>
                </a:solidFill>
                <a:ln w="3175">
                  <a:miter lim="400000"/>
                </a:ln>
              </p:spPr>
              <p:txBody>
                <a:bodyPr lIns="65023" tIns="65023" rIns="65023" bIns="65023" anchor="ctr"/>
                <a:lstStyle/>
                <a:p>
                  <a:pPr defTabSz="1300414">
                    <a:defRPr sz="2400">
                      <a:uFill>
                        <a:solidFill>
                          <a:srgbClr val="000000"/>
                        </a:solidFill>
                      </a:uFill>
                      <a:latin typeface="Arial"/>
                      <a:ea typeface="Arial"/>
                      <a:cs typeface="Arial"/>
                      <a:sym typeface="Arial"/>
                    </a:defRPr>
                  </a:pPr>
                  <a:endParaRPr sz="3200" dirty="0">
                    <a:solidFill>
                      <a:srgbClr val="000000"/>
                    </a:solidFill>
                    <a:uFill>
                      <a:solidFill>
                        <a:srgbClr val="000000"/>
                      </a:solidFill>
                    </a:uFill>
                    <a:latin typeface="Arial"/>
                    <a:cs typeface="Arial"/>
                    <a:sym typeface="Arial"/>
                  </a:endParaRPr>
                </a:p>
              </p:txBody>
            </p:sp>
            <p:sp>
              <p:nvSpPr>
                <p:cNvPr id="86" name="Shape 156">
                  <a:extLst>
                    <a:ext uri="{FF2B5EF4-FFF2-40B4-BE49-F238E27FC236}">
                      <a16:creationId xmlns:a16="http://schemas.microsoft.com/office/drawing/2014/main" id="{2EC5D4B6-90E6-9046-9361-15696EE347B9}"/>
                    </a:ext>
                  </a:extLst>
                </p:cNvPr>
                <p:cNvSpPr/>
                <p:nvPr/>
              </p:nvSpPr>
              <p:spPr>
                <a:xfrm flipH="1">
                  <a:off x="7591503" y="1310069"/>
                  <a:ext cx="281311" cy="577260"/>
                </a:xfrm>
                <a:prstGeom prst="rightArrow">
                  <a:avLst>
                    <a:gd name="adj1" fmla="val 100000"/>
                    <a:gd name="adj2" fmla="val 100000"/>
                  </a:avLst>
                </a:prstGeom>
                <a:solidFill>
                  <a:srgbClr val="C9DBC7"/>
                </a:solidFill>
                <a:ln w="3175">
                  <a:miter lim="400000"/>
                </a:ln>
              </p:spPr>
              <p:txBody>
                <a:bodyPr lIns="65023" tIns="65023" rIns="65023" bIns="65023" anchor="ctr"/>
                <a:lstStyle/>
                <a:p>
                  <a:pPr defTabSz="1300414">
                    <a:defRPr sz="2400">
                      <a:uFill>
                        <a:solidFill>
                          <a:srgbClr val="000000"/>
                        </a:solidFill>
                      </a:uFill>
                      <a:latin typeface="Arial"/>
                      <a:ea typeface="Arial"/>
                      <a:cs typeface="Arial"/>
                      <a:sym typeface="Arial"/>
                    </a:defRPr>
                  </a:pPr>
                  <a:endParaRPr sz="3200" dirty="0">
                    <a:solidFill>
                      <a:srgbClr val="000000"/>
                    </a:solidFill>
                    <a:uFill>
                      <a:solidFill>
                        <a:srgbClr val="000000"/>
                      </a:solidFill>
                    </a:uFill>
                    <a:latin typeface="Arial"/>
                    <a:cs typeface="Arial"/>
                    <a:sym typeface="Arial"/>
                  </a:endParaRPr>
                </a:p>
              </p:txBody>
            </p:sp>
            <p:sp>
              <p:nvSpPr>
                <p:cNvPr id="87" name="Shape 157">
                  <a:extLst>
                    <a:ext uri="{FF2B5EF4-FFF2-40B4-BE49-F238E27FC236}">
                      <a16:creationId xmlns:a16="http://schemas.microsoft.com/office/drawing/2014/main" id="{1A787FB8-26F2-7C4F-80B0-007ACA8EFF2A}"/>
                    </a:ext>
                  </a:extLst>
                </p:cNvPr>
                <p:cNvSpPr/>
                <p:nvPr/>
              </p:nvSpPr>
              <p:spPr>
                <a:xfrm flipH="1" flipV="1">
                  <a:off x="5495636" y="2503053"/>
                  <a:ext cx="65019" cy="2229938"/>
                </a:xfrm>
                <a:prstGeom prst="line">
                  <a:avLst/>
                </a:prstGeom>
                <a:ln w="25400">
                  <a:solidFill>
                    <a:srgbClr val="094C69"/>
                  </a:solidFill>
                  <a:headEnd type="stealth"/>
                  <a:tailEnd type="stealth"/>
                </a:ln>
              </p:spPr>
              <p:txBody>
                <a:bodyPr lIns="65023" tIns="65023" rIns="65023" bIns="65023"/>
                <a:lstStyle/>
                <a:p>
                  <a:pPr defTabSz="650208">
                    <a:defRPr sz="1600">
                      <a:latin typeface="Helvetica"/>
                      <a:ea typeface="Helvetica"/>
                      <a:cs typeface="Helvetica"/>
                      <a:sym typeface="Helvetica"/>
                    </a:defRPr>
                  </a:pPr>
                  <a:endParaRPr sz="1600" dirty="0">
                    <a:solidFill>
                      <a:srgbClr val="000000"/>
                    </a:solidFill>
                    <a:latin typeface="Helvetica"/>
                    <a:cs typeface="Helvetica"/>
                    <a:sym typeface="Helvetica"/>
                  </a:endParaRPr>
                </a:p>
              </p:txBody>
            </p:sp>
            <p:sp>
              <p:nvSpPr>
                <p:cNvPr id="88" name="Shape 158">
                  <a:extLst>
                    <a:ext uri="{FF2B5EF4-FFF2-40B4-BE49-F238E27FC236}">
                      <a16:creationId xmlns:a16="http://schemas.microsoft.com/office/drawing/2014/main" id="{8C2D01F1-116D-4C4F-A84A-4A62C617EC4C}"/>
                    </a:ext>
                  </a:extLst>
                </p:cNvPr>
                <p:cNvSpPr/>
                <p:nvPr/>
              </p:nvSpPr>
              <p:spPr>
                <a:xfrm flipH="1" flipV="1">
                  <a:off x="5996470" y="2510705"/>
                  <a:ext cx="41254" cy="2211229"/>
                </a:xfrm>
                <a:prstGeom prst="line">
                  <a:avLst/>
                </a:prstGeom>
                <a:ln w="25400">
                  <a:solidFill>
                    <a:srgbClr val="094C69"/>
                  </a:solidFill>
                  <a:headEnd type="stealth"/>
                  <a:tailEnd type="stealth"/>
                </a:ln>
              </p:spPr>
              <p:txBody>
                <a:bodyPr lIns="65023" tIns="65023" rIns="65023" bIns="65023"/>
                <a:lstStyle/>
                <a:p>
                  <a:pPr defTabSz="650208">
                    <a:defRPr sz="1600">
                      <a:latin typeface="Helvetica"/>
                      <a:ea typeface="Helvetica"/>
                      <a:cs typeface="Helvetica"/>
                      <a:sym typeface="Helvetica"/>
                    </a:defRPr>
                  </a:pPr>
                  <a:endParaRPr sz="1600" dirty="0">
                    <a:solidFill>
                      <a:srgbClr val="000000"/>
                    </a:solidFill>
                    <a:latin typeface="Helvetica"/>
                    <a:cs typeface="Helvetica"/>
                    <a:sym typeface="Helvetica"/>
                  </a:endParaRPr>
                </a:p>
              </p:txBody>
            </p:sp>
            <p:sp>
              <p:nvSpPr>
                <p:cNvPr id="89" name="Shape 131">
                  <a:extLst>
                    <a:ext uri="{FF2B5EF4-FFF2-40B4-BE49-F238E27FC236}">
                      <a16:creationId xmlns:a16="http://schemas.microsoft.com/office/drawing/2014/main" id="{CCFFB505-8534-5A4D-BAFA-5425A3BC5CBA}"/>
                    </a:ext>
                  </a:extLst>
                </p:cNvPr>
                <p:cNvSpPr/>
                <p:nvPr/>
              </p:nvSpPr>
              <p:spPr>
                <a:xfrm>
                  <a:off x="2299922" y="2071807"/>
                  <a:ext cx="1351694" cy="427731"/>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Student Administration</a:t>
                  </a:r>
                </a:p>
                <a:p>
                  <a:pPr algn="ctr">
                    <a:defRPr/>
                  </a:pPr>
                  <a:r>
                    <a:rPr lang="en-AU" sz="800" dirty="0">
                      <a:solidFill>
                        <a:schemeClr val="tx1"/>
                      </a:solidFill>
                    </a:rPr>
                    <a:t>Louise Batchelor</a:t>
                  </a:r>
                  <a:endParaRPr sz="900" dirty="0">
                    <a:solidFill>
                      <a:schemeClr val="tx1"/>
                    </a:solidFill>
                  </a:endParaRPr>
                </a:p>
              </p:txBody>
            </p:sp>
            <p:sp>
              <p:nvSpPr>
                <p:cNvPr id="90" name="Shape 129">
                  <a:extLst>
                    <a:ext uri="{FF2B5EF4-FFF2-40B4-BE49-F238E27FC236}">
                      <a16:creationId xmlns:a16="http://schemas.microsoft.com/office/drawing/2014/main" id="{089FB4F8-1648-3F45-BA99-FD61ADF9DA45}"/>
                    </a:ext>
                  </a:extLst>
                </p:cNvPr>
                <p:cNvSpPr/>
                <p:nvPr/>
              </p:nvSpPr>
              <p:spPr>
                <a:xfrm>
                  <a:off x="729448" y="2071807"/>
                  <a:ext cx="1351694" cy="427731"/>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Student Services</a:t>
                  </a:r>
                </a:p>
                <a:p>
                  <a:pPr algn="ctr">
                    <a:defRPr/>
                  </a:pPr>
                  <a:r>
                    <a:rPr lang="en-AU" sz="800" dirty="0">
                      <a:solidFill>
                        <a:schemeClr val="tx1"/>
                      </a:solidFill>
                    </a:rPr>
                    <a:t>Naomi Dempsey</a:t>
                  </a:r>
                  <a:endParaRPr sz="800" dirty="0">
                    <a:solidFill>
                      <a:schemeClr val="tx1"/>
                    </a:solidFill>
                  </a:endParaRPr>
                </a:p>
              </p:txBody>
            </p:sp>
            <p:sp>
              <p:nvSpPr>
                <p:cNvPr id="91" name="Shape 155">
                  <a:extLst>
                    <a:ext uri="{FF2B5EF4-FFF2-40B4-BE49-F238E27FC236}">
                      <a16:creationId xmlns:a16="http://schemas.microsoft.com/office/drawing/2014/main" id="{62F4672B-57C8-E541-8247-270ACA7913F7}"/>
                    </a:ext>
                  </a:extLst>
                </p:cNvPr>
                <p:cNvSpPr/>
                <p:nvPr/>
              </p:nvSpPr>
              <p:spPr>
                <a:xfrm>
                  <a:off x="7478153" y="2088047"/>
                  <a:ext cx="281311" cy="3096013"/>
                </a:xfrm>
                <a:prstGeom prst="rightArrow">
                  <a:avLst>
                    <a:gd name="adj1" fmla="val 100000"/>
                    <a:gd name="adj2" fmla="val 100000"/>
                  </a:avLst>
                </a:prstGeom>
                <a:solidFill>
                  <a:srgbClr val="007BC1"/>
                </a:solidFill>
                <a:ln w="3175">
                  <a:miter lim="400000"/>
                </a:ln>
              </p:spPr>
              <p:txBody>
                <a:bodyPr lIns="65023" tIns="65023" rIns="65023" bIns="65023" anchor="ctr"/>
                <a:lstStyle/>
                <a:p>
                  <a:pPr defTabSz="1300414">
                    <a:defRPr sz="2400">
                      <a:uFill>
                        <a:solidFill>
                          <a:srgbClr val="000000"/>
                        </a:solidFill>
                      </a:uFill>
                      <a:latin typeface="Arial"/>
                      <a:ea typeface="Arial"/>
                      <a:cs typeface="Arial"/>
                      <a:sym typeface="Arial"/>
                    </a:defRPr>
                  </a:pPr>
                  <a:endParaRPr sz="3200" dirty="0">
                    <a:solidFill>
                      <a:srgbClr val="000000"/>
                    </a:solidFill>
                    <a:uFill>
                      <a:solidFill>
                        <a:srgbClr val="000000"/>
                      </a:solidFill>
                    </a:uFill>
                    <a:latin typeface="Arial"/>
                    <a:cs typeface="Arial"/>
                    <a:sym typeface="Arial"/>
                  </a:endParaRPr>
                </a:p>
              </p:txBody>
            </p:sp>
            <p:sp>
              <p:nvSpPr>
                <p:cNvPr id="92" name="Shape 156">
                  <a:extLst>
                    <a:ext uri="{FF2B5EF4-FFF2-40B4-BE49-F238E27FC236}">
                      <a16:creationId xmlns:a16="http://schemas.microsoft.com/office/drawing/2014/main" id="{0EED7548-2B3D-994A-A3F5-573A598C24CC}"/>
                    </a:ext>
                  </a:extLst>
                </p:cNvPr>
                <p:cNvSpPr/>
                <p:nvPr/>
              </p:nvSpPr>
              <p:spPr>
                <a:xfrm flipH="1">
                  <a:off x="3824365" y="2198037"/>
                  <a:ext cx="281312" cy="3011572"/>
                </a:xfrm>
                <a:prstGeom prst="rightArrow">
                  <a:avLst>
                    <a:gd name="adj1" fmla="val 100000"/>
                    <a:gd name="adj2" fmla="val 100000"/>
                  </a:avLst>
                </a:prstGeom>
                <a:solidFill>
                  <a:srgbClr val="007BC1"/>
                </a:solidFill>
                <a:ln w="3175">
                  <a:miter lim="400000"/>
                </a:ln>
              </p:spPr>
              <p:txBody>
                <a:bodyPr lIns="65023" tIns="65023" rIns="65023" bIns="65023" anchor="ctr"/>
                <a:lstStyle/>
                <a:p>
                  <a:pPr defTabSz="1300414">
                    <a:defRPr sz="2400">
                      <a:uFill>
                        <a:solidFill>
                          <a:srgbClr val="000000"/>
                        </a:solidFill>
                      </a:uFill>
                      <a:latin typeface="Arial"/>
                      <a:ea typeface="Arial"/>
                      <a:cs typeface="Arial"/>
                      <a:sym typeface="Arial"/>
                    </a:defRPr>
                  </a:pPr>
                  <a:endParaRPr sz="3200" dirty="0">
                    <a:solidFill>
                      <a:srgbClr val="000000"/>
                    </a:solidFill>
                    <a:uFill>
                      <a:solidFill>
                        <a:srgbClr val="000000"/>
                      </a:solidFill>
                    </a:uFill>
                    <a:latin typeface="Arial"/>
                    <a:cs typeface="Arial"/>
                    <a:sym typeface="Arial"/>
                  </a:endParaRPr>
                </a:p>
              </p:txBody>
            </p:sp>
            <p:sp>
              <p:nvSpPr>
                <p:cNvPr id="93" name="Shape 135">
                  <a:extLst>
                    <a:ext uri="{FF2B5EF4-FFF2-40B4-BE49-F238E27FC236}">
                      <a16:creationId xmlns:a16="http://schemas.microsoft.com/office/drawing/2014/main" id="{AE1B49CA-96C4-9744-A7D7-03E55C912EB3}"/>
                    </a:ext>
                  </a:extLst>
                </p:cNvPr>
                <p:cNvSpPr/>
                <p:nvPr/>
              </p:nvSpPr>
              <p:spPr>
                <a:xfrm>
                  <a:off x="5140762" y="3593355"/>
                  <a:ext cx="1313170" cy="422488"/>
                </a:xfrm>
                <a:prstGeom prst="roundRect">
                  <a:avLst>
                    <a:gd name="adj" fmla="val 11534"/>
                  </a:avLst>
                </a:prstGeom>
                <a:solidFill>
                  <a:srgbClr val="007AC0"/>
                </a:solidFill>
                <a:ln w="3175">
                  <a:miter lim="400000"/>
                </a:ln>
                <a:extLst>
                  <a:ext uri="{C572A759-6A51-4108-AA02-DFA0A04FC94B}">
                    <ma14:wrappingTextBoxFlag xmlns:ma14="http://schemas.microsoft.com/office/mac/drawingml/2011/main" xmlns="" val="1"/>
                  </a:ext>
                </a:extLst>
              </p:spPr>
              <p:txBody>
                <a:bodyPr lIns="0" tIns="0" rIns="0" bIns="0" anchor="ctr"/>
                <a:lstStyle/>
                <a:p>
                  <a:pPr algn="ctr" defTabSz="1300414">
                    <a:lnSpc>
                      <a:spcPct val="80000"/>
                    </a:lnSpc>
                    <a:defRPr/>
                  </a:pPr>
                  <a:r>
                    <a:rPr lang="en-AU" sz="1000" b="1" dirty="0">
                      <a:solidFill>
                        <a:srgbClr val="FFFFFF"/>
                      </a:solidFill>
                      <a:uFill>
                        <a:solidFill>
                          <a:srgbClr val="FFFFFF"/>
                        </a:solidFill>
                      </a:uFill>
                      <a:latin typeface="Helvetica Neue"/>
                      <a:ea typeface="Helvetica Neue"/>
                      <a:cs typeface="Helvetica Neue"/>
                    </a:rPr>
                    <a:t>Communication Officer</a:t>
                  </a:r>
                </a:p>
                <a:p>
                  <a:pPr algn="ctr" defTabSz="1300414">
                    <a:lnSpc>
                      <a:spcPct val="80000"/>
                    </a:lnSpc>
                    <a:defRPr/>
                  </a:pPr>
                  <a:r>
                    <a:rPr lang="en-AU" sz="900" b="1" dirty="0">
                      <a:uFill>
                        <a:solidFill>
                          <a:srgbClr val="FFFFFF"/>
                        </a:solidFill>
                      </a:uFill>
                      <a:latin typeface="Helvetica Neue"/>
                      <a:ea typeface="Helvetica Neue"/>
                      <a:cs typeface="Helvetica Neue"/>
                    </a:rPr>
                    <a:t>TBD</a:t>
                  </a:r>
                  <a:endParaRPr sz="1100" b="1" dirty="0">
                    <a:uFill>
                      <a:solidFill>
                        <a:srgbClr val="FFFFFF"/>
                      </a:solidFill>
                    </a:uFill>
                    <a:latin typeface="Helvetica Neue"/>
                    <a:ea typeface="Helvetica Neue"/>
                    <a:cs typeface="Helvetica Neue"/>
                  </a:endParaRPr>
                </a:p>
              </p:txBody>
            </p:sp>
            <p:sp>
              <p:nvSpPr>
                <p:cNvPr id="94" name="Shape 133">
                  <a:extLst>
                    <a:ext uri="{FF2B5EF4-FFF2-40B4-BE49-F238E27FC236}">
                      <a16:creationId xmlns:a16="http://schemas.microsoft.com/office/drawing/2014/main" id="{D5A5B2C0-303D-AB49-B088-D35773544EAF}"/>
                    </a:ext>
                  </a:extLst>
                </p:cNvPr>
                <p:cNvSpPr/>
                <p:nvPr/>
              </p:nvSpPr>
              <p:spPr>
                <a:xfrm>
                  <a:off x="5121500" y="2614696"/>
                  <a:ext cx="1351694" cy="392430"/>
                </a:xfrm>
                <a:prstGeom prst="roundRect">
                  <a:avLst>
                    <a:gd name="adj" fmla="val 11534"/>
                  </a:avLst>
                </a:prstGeom>
                <a:solidFill>
                  <a:srgbClr val="007AC0"/>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Senior Program Lead</a:t>
                  </a:r>
                </a:p>
                <a:p>
                  <a:pPr algn="ctr">
                    <a:defRPr/>
                  </a:pPr>
                  <a:r>
                    <a:rPr lang="en-AU" sz="900" dirty="0">
                      <a:solidFill>
                        <a:schemeClr val="tx1"/>
                      </a:solidFill>
                    </a:rPr>
                    <a:t>Tania Barac</a:t>
                  </a:r>
                  <a:endParaRPr dirty="0">
                    <a:solidFill>
                      <a:schemeClr val="tx1"/>
                    </a:solidFill>
                  </a:endParaRPr>
                </a:p>
              </p:txBody>
            </p:sp>
            <p:sp>
              <p:nvSpPr>
                <p:cNvPr id="95" name="Shape 134">
                  <a:extLst>
                    <a:ext uri="{FF2B5EF4-FFF2-40B4-BE49-F238E27FC236}">
                      <a16:creationId xmlns:a16="http://schemas.microsoft.com/office/drawing/2014/main" id="{27D2E0FC-FB19-3D49-90DA-121F4A0C34FD}"/>
                    </a:ext>
                  </a:extLst>
                </p:cNvPr>
                <p:cNvSpPr/>
                <p:nvPr/>
              </p:nvSpPr>
              <p:spPr>
                <a:xfrm>
                  <a:off x="5121500" y="3104025"/>
                  <a:ext cx="1351694" cy="392430"/>
                </a:xfrm>
                <a:prstGeom prst="roundRect">
                  <a:avLst>
                    <a:gd name="adj" fmla="val 11534"/>
                  </a:avLst>
                </a:prstGeom>
                <a:solidFill>
                  <a:srgbClr val="007AC0"/>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Change </a:t>
                  </a:r>
                </a:p>
                <a:p>
                  <a:pPr algn="ctr">
                    <a:defRPr/>
                  </a:pPr>
                  <a:r>
                    <a:rPr lang="en-AU" sz="1000" dirty="0"/>
                    <a:t>Manager</a:t>
                  </a:r>
                </a:p>
                <a:p>
                  <a:pPr algn="ctr">
                    <a:defRPr/>
                  </a:pPr>
                  <a:r>
                    <a:rPr lang="en-AU" sz="900" dirty="0">
                      <a:solidFill>
                        <a:schemeClr val="tx1"/>
                      </a:solidFill>
                    </a:rPr>
                    <a:t>Stacey Van Heurck</a:t>
                  </a:r>
                  <a:endParaRPr dirty="0">
                    <a:solidFill>
                      <a:schemeClr val="tx1"/>
                    </a:solidFill>
                  </a:endParaRPr>
                </a:p>
              </p:txBody>
            </p:sp>
            <p:sp>
              <p:nvSpPr>
                <p:cNvPr id="96" name="Shape 134">
                  <a:extLst>
                    <a:ext uri="{FF2B5EF4-FFF2-40B4-BE49-F238E27FC236}">
                      <a16:creationId xmlns:a16="http://schemas.microsoft.com/office/drawing/2014/main" id="{7DCFAEBE-B3F3-7C41-89A1-34B37C09AE50}"/>
                    </a:ext>
                  </a:extLst>
                </p:cNvPr>
                <p:cNvSpPr/>
                <p:nvPr/>
              </p:nvSpPr>
              <p:spPr>
                <a:xfrm>
                  <a:off x="5121500" y="4112743"/>
                  <a:ext cx="1351694" cy="523348"/>
                </a:xfrm>
                <a:prstGeom prst="roundRect">
                  <a:avLst>
                    <a:gd name="adj" fmla="val 11534"/>
                  </a:avLst>
                </a:prstGeom>
                <a:solidFill>
                  <a:srgbClr val="007AC0"/>
                </a:solidFill>
                <a:ln w="3175">
                  <a:miter lim="400000"/>
                </a:ln>
                <a:extLst>
                  <a:ext uri="{C572A759-6A51-4108-AA02-DFA0A04FC94B}">
                    <ma14:wrappingTextBoxFlag xmlns:ma14="http://schemas.microsoft.com/office/mac/drawingml/2011/main" xmlns="" val="1"/>
                  </a:ext>
                </a:extLst>
              </p:spPr>
              <p:txBody>
                <a:bodyPr lIns="0" tIns="0" rIns="0" bIns="0" anchor="t"/>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Flagship Project Managers</a:t>
                  </a:r>
                </a:p>
                <a:p>
                  <a:pPr algn="ctr">
                    <a:defRPr/>
                  </a:pPr>
                  <a:r>
                    <a:rPr lang="en-AU" sz="900" dirty="0">
                      <a:solidFill>
                        <a:schemeClr val="tx1"/>
                      </a:solidFill>
                    </a:rPr>
                    <a:t>Sonja Kiernan</a:t>
                  </a:r>
                </a:p>
                <a:p>
                  <a:pPr algn="ctr">
                    <a:defRPr/>
                  </a:pPr>
                  <a:r>
                    <a:rPr lang="en-AU" sz="900" dirty="0">
                      <a:solidFill>
                        <a:schemeClr val="tx1"/>
                      </a:solidFill>
                    </a:rPr>
                    <a:t>Jessica Town</a:t>
                  </a:r>
                  <a:endParaRPr sz="900" dirty="0">
                    <a:solidFill>
                      <a:schemeClr val="tx1"/>
                    </a:solidFill>
                  </a:endParaRPr>
                </a:p>
              </p:txBody>
            </p:sp>
            <p:sp>
              <p:nvSpPr>
                <p:cNvPr id="97" name="Shape 134">
                  <a:extLst>
                    <a:ext uri="{FF2B5EF4-FFF2-40B4-BE49-F238E27FC236}">
                      <a16:creationId xmlns:a16="http://schemas.microsoft.com/office/drawing/2014/main" id="{61D5E966-4C10-6F43-8EA7-37C6E1445C5D}"/>
                    </a:ext>
                  </a:extLst>
                </p:cNvPr>
                <p:cNvSpPr/>
                <p:nvPr/>
              </p:nvSpPr>
              <p:spPr>
                <a:xfrm>
                  <a:off x="5121500" y="4732992"/>
                  <a:ext cx="1351694" cy="482653"/>
                </a:xfrm>
                <a:prstGeom prst="roundRect">
                  <a:avLst>
                    <a:gd name="adj" fmla="val 11534"/>
                  </a:avLst>
                </a:prstGeom>
                <a:solidFill>
                  <a:srgbClr val="007AC0"/>
                </a:solidFill>
                <a:ln w="3175">
                  <a:miter lim="400000"/>
                </a:ln>
                <a:extLst>
                  <a:ext uri="{C572A759-6A51-4108-AA02-DFA0A04FC94B}">
                    <ma14:wrappingTextBoxFlag xmlns:ma14="http://schemas.microsoft.com/office/mac/drawingml/2011/main" xmlns="" val="1"/>
                  </a:ext>
                </a:extLst>
              </p:spPr>
              <p:txBody>
                <a:bodyPr lIns="0" tIns="0" rIns="0" bIns="0" anchor="t"/>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Flagship Project Coordinators</a:t>
                  </a:r>
                </a:p>
                <a:p>
                  <a:pPr algn="ctr">
                    <a:defRPr/>
                  </a:pPr>
                  <a:r>
                    <a:rPr lang="en-AU" sz="900" dirty="0">
                      <a:solidFill>
                        <a:schemeClr val="tx1"/>
                      </a:solidFill>
                    </a:rPr>
                    <a:t>Penny Jose</a:t>
                  </a:r>
                </a:p>
                <a:p>
                  <a:pPr algn="ctr">
                    <a:defRPr/>
                  </a:pPr>
                  <a:r>
                    <a:rPr lang="en-AU" sz="900" dirty="0">
                      <a:solidFill>
                        <a:schemeClr val="tx1"/>
                      </a:solidFill>
                    </a:rPr>
                    <a:t>TBD</a:t>
                  </a:r>
                  <a:endParaRPr sz="1000" dirty="0">
                    <a:solidFill>
                      <a:schemeClr val="tx1"/>
                    </a:solidFill>
                  </a:endParaRPr>
                </a:p>
              </p:txBody>
            </p:sp>
            <p:sp>
              <p:nvSpPr>
                <p:cNvPr id="98" name="Shape 158">
                  <a:extLst>
                    <a:ext uri="{FF2B5EF4-FFF2-40B4-BE49-F238E27FC236}">
                      <a16:creationId xmlns:a16="http://schemas.microsoft.com/office/drawing/2014/main" id="{3DBE2841-F666-0D44-B400-6E985C0BFFD9}"/>
                    </a:ext>
                  </a:extLst>
                </p:cNvPr>
                <p:cNvSpPr/>
                <p:nvPr/>
              </p:nvSpPr>
              <p:spPr>
                <a:xfrm flipH="1">
                  <a:off x="4137009" y="3537561"/>
                  <a:ext cx="3331661" cy="9810"/>
                </a:xfrm>
                <a:prstGeom prst="line">
                  <a:avLst/>
                </a:prstGeom>
                <a:ln w="25400">
                  <a:solidFill>
                    <a:srgbClr val="094C69"/>
                  </a:solidFill>
                  <a:headEnd type="stealth"/>
                  <a:tailEnd type="stealth"/>
                </a:ln>
              </p:spPr>
              <p:txBody>
                <a:bodyPr lIns="65023" tIns="65023" rIns="65023" bIns="65023"/>
                <a:lstStyle/>
                <a:p>
                  <a:pPr defTabSz="650208">
                    <a:defRPr sz="1600">
                      <a:latin typeface="Helvetica"/>
                      <a:ea typeface="Helvetica"/>
                      <a:cs typeface="Helvetica"/>
                      <a:sym typeface="Helvetica"/>
                    </a:defRPr>
                  </a:pPr>
                  <a:endParaRPr sz="1600" dirty="0">
                    <a:solidFill>
                      <a:srgbClr val="000000"/>
                    </a:solidFill>
                    <a:latin typeface="Helvetica"/>
                    <a:cs typeface="Helvetica"/>
                    <a:sym typeface="Helvetica"/>
                  </a:endParaRPr>
                </a:p>
              </p:txBody>
            </p:sp>
            <p:sp>
              <p:nvSpPr>
                <p:cNvPr id="99" name="Shape 148">
                  <a:extLst>
                    <a:ext uri="{FF2B5EF4-FFF2-40B4-BE49-F238E27FC236}">
                      <a16:creationId xmlns:a16="http://schemas.microsoft.com/office/drawing/2014/main" id="{FC4415FB-D0B9-E645-952C-44EA6A3545E6}"/>
                    </a:ext>
                  </a:extLst>
                </p:cNvPr>
                <p:cNvSpPr/>
                <p:nvPr/>
              </p:nvSpPr>
              <p:spPr>
                <a:xfrm>
                  <a:off x="8138817" y="2198036"/>
                  <a:ext cx="2657596" cy="2839515"/>
                </a:xfrm>
                <a:prstGeom prst="roundRect">
                  <a:avLst>
                    <a:gd name="adj" fmla="val 9864"/>
                  </a:avLst>
                </a:prstGeom>
                <a:solidFill>
                  <a:srgbClr val="9DBC94"/>
                </a:solidFill>
                <a:ln w="3175">
                  <a:miter lim="400000"/>
                </a:ln>
              </p:spPr>
              <p:txBody>
                <a:bodyPr lIns="0" tIns="0" rIns="0" bIns="0" anchor="ctr"/>
                <a:lstStyle/>
                <a:p>
                  <a:pPr defTabSz="1300414">
                    <a:defRPr sz="1100" b="1">
                      <a:solidFill>
                        <a:srgbClr val="FFFFFF"/>
                      </a:solidFill>
                      <a:uFill>
                        <a:solidFill>
                          <a:srgbClr val="FFFFFF"/>
                        </a:solidFill>
                      </a:uFill>
                      <a:latin typeface="Helvetica Neue"/>
                      <a:ea typeface="Helvetica Neue"/>
                      <a:cs typeface="Helvetica Neue"/>
                      <a:sym typeface="Helvetica Neue"/>
                    </a:defRPr>
                  </a:pPr>
                  <a:endParaRPr sz="1100" b="1" dirty="0">
                    <a:solidFill>
                      <a:srgbClr val="FFFFFF"/>
                    </a:solidFill>
                    <a:uFill>
                      <a:solidFill>
                        <a:srgbClr val="FFFFFF"/>
                      </a:solidFill>
                    </a:uFill>
                    <a:latin typeface="Helvetica Neue"/>
                    <a:sym typeface="Helvetica Neue"/>
                  </a:endParaRPr>
                </a:p>
              </p:txBody>
            </p:sp>
            <p:sp>
              <p:nvSpPr>
                <p:cNvPr id="100" name="Shape 138">
                  <a:extLst>
                    <a:ext uri="{FF2B5EF4-FFF2-40B4-BE49-F238E27FC236}">
                      <a16:creationId xmlns:a16="http://schemas.microsoft.com/office/drawing/2014/main" id="{75CFF352-7637-B54E-B6D5-A209FB13C2D8}"/>
                    </a:ext>
                  </a:extLst>
                </p:cNvPr>
                <p:cNvSpPr/>
                <p:nvPr/>
              </p:nvSpPr>
              <p:spPr>
                <a:xfrm>
                  <a:off x="7968225" y="2096485"/>
                  <a:ext cx="1351694" cy="633900"/>
                </a:xfrm>
                <a:prstGeom prst="roundRect">
                  <a:avLst>
                    <a:gd name="adj" fmla="val 11534"/>
                  </a:avLst>
                </a:prstGeom>
                <a:solidFill>
                  <a:srgbClr val="336600"/>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i="1" dirty="0"/>
                    <a:t>Health, Sport and Active Living</a:t>
                  </a:r>
                </a:p>
                <a:p>
                  <a:pPr algn="ctr">
                    <a:defRPr/>
                  </a:pPr>
                  <a:r>
                    <a:rPr lang="en-AU" sz="900" dirty="0">
                      <a:solidFill>
                        <a:schemeClr val="tx1"/>
                      </a:solidFill>
                    </a:rPr>
                    <a:t>Karen Dodd </a:t>
                  </a:r>
                  <a:endParaRPr sz="900" dirty="0">
                    <a:solidFill>
                      <a:schemeClr val="tx1"/>
                    </a:solidFill>
                  </a:endParaRPr>
                </a:p>
              </p:txBody>
            </p:sp>
            <p:sp>
              <p:nvSpPr>
                <p:cNvPr id="101" name="Shape 139">
                  <a:extLst>
                    <a:ext uri="{FF2B5EF4-FFF2-40B4-BE49-F238E27FC236}">
                      <a16:creationId xmlns:a16="http://schemas.microsoft.com/office/drawing/2014/main" id="{18C0A5DD-4351-B545-A0FE-68C2384BCA3D}"/>
                    </a:ext>
                  </a:extLst>
                </p:cNvPr>
                <p:cNvSpPr/>
                <p:nvPr/>
              </p:nvSpPr>
              <p:spPr>
                <a:xfrm>
                  <a:off x="9563309" y="2096485"/>
                  <a:ext cx="1351694" cy="633900"/>
                </a:xfrm>
                <a:prstGeom prst="roundRect">
                  <a:avLst>
                    <a:gd name="adj" fmla="val 11534"/>
                  </a:avLst>
                </a:prstGeom>
                <a:solidFill>
                  <a:srgbClr val="336600"/>
                </a:solidFill>
                <a:ln w="3175">
                  <a:miter lim="400000"/>
                </a:ln>
                <a:extLst>
                  <a:ext uri="{C572A759-6A51-4108-AA02-DFA0A04FC94B}">
                    <ma14:wrappingTextBoxFlag xmlns:ma14="http://schemas.microsoft.com/office/mac/drawingml/2011/main" xmlns="" val="1"/>
                  </a:ext>
                </a:extLst>
              </p:spPr>
              <p:txBody>
                <a:bodyPr lIns="0" tIns="0" rIns="0" bIns="0" anchor="ctr"/>
                <a:lstStyle/>
                <a:p>
                  <a:pPr algn="ctr" defTabSz="1300414">
                    <a:lnSpc>
                      <a:spcPct val="80000"/>
                    </a:lnSpc>
                    <a:defRPr/>
                  </a:pPr>
                  <a:r>
                    <a:rPr lang="en-AU" sz="1100" b="1" i="1" dirty="0">
                      <a:solidFill>
                        <a:srgbClr val="FFFFFF"/>
                      </a:solidFill>
                      <a:uFill>
                        <a:solidFill>
                          <a:srgbClr val="FFFFFF"/>
                        </a:solidFill>
                      </a:uFill>
                      <a:latin typeface="Helvetica Neue"/>
                      <a:ea typeface="Helvetica Neue"/>
                      <a:cs typeface="Helvetica Neue"/>
                    </a:rPr>
                    <a:t>Sustainable Industries and Liveable Cities</a:t>
                  </a:r>
                </a:p>
                <a:p>
                  <a:pPr algn="ctr" defTabSz="1300414">
                    <a:lnSpc>
                      <a:spcPct val="80000"/>
                    </a:lnSpc>
                    <a:defRPr/>
                  </a:pPr>
                  <a:r>
                    <a:rPr lang="en-AU" sz="900" b="1" dirty="0">
                      <a:uFill>
                        <a:solidFill>
                          <a:srgbClr val="FFFFFF"/>
                        </a:solidFill>
                      </a:uFill>
                      <a:latin typeface="Helvetica Neue"/>
                      <a:ea typeface="Helvetica Neue"/>
                      <a:cs typeface="Helvetica Neue"/>
                    </a:rPr>
                    <a:t>Rob Strathdee</a:t>
                  </a:r>
                  <a:r>
                    <a:rPr lang="en-AU" sz="900" b="1" i="1" dirty="0">
                      <a:solidFill>
                        <a:srgbClr val="FFFFFF"/>
                      </a:solidFill>
                      <a:uFill>
                        <a:solidFill>
                          <a:srgbClr val="FFFFFF"/>
                        </a:solidFill>
                      </a:uFill>
                      <a:latin typeface="Helvetica Neue"/>
                      <a:ea typeface="Helvetica Neue"/>
                      <a:cs typeface="Helvetica Neue"/>
                    </a:rPr>
                    <a:t> </a:t>
                  </a:r>
                  <a:endParaRPr sz="900" b="1" i="1" dirty="0">
                    <a:solidFill>
                      <a:srgbClr val="FFFFFF"/>
                    </a:solidFill>
                    <a:uFill>
                      <a:solidFill>
                        <a:srgbClr val="FFFFFF"/>
                      </a:solidFill>
                    </a:uFill>
                    <a:latin typeface="Helvetica Neue"/>
                    <a:ea typeface="Helvetica Neue"/>
                    <a:cs typeface="Helvetica Neue"/>
                  </a:endParaRPr>
                </a:p>
              </p:txBody>
            </p:sp>
            <p:sp>
              <p:nvSpPr>
                <p:cNvPr id="102" name="Shape 140">
                  <a:extLst>
                    <a:ext uri="{FF2B5EF4-FFF2-40B4-BE49-F238E27FC236}">
                      <a16:creationId xmlns:a16="http://schemas.microsoft.com/office/drawing/2014/main" id="{4D0BCA42-E796-034A-8B0A-83C3F32A0B3F}"/>
                    </a:ext>
                  </a:extLst>
                </p:cNvPr>
                <p:cNvSpPr/>
                <p:nvPr/>
              </p:nvSpPr>
              <p:spPr>
                <a:xfrm>
                  <a:off x="7998023" y="3186449"/>
                  <a:ext cx="1351694" cy="484870"/>
                </a:xfrm>
                <a:prstGeom prst="roundRect">
                  <a:avLst>
                    <a:gd name="adj" fmla="val 11534"/>
                  </a:avLst>
                </a:prstGeom>
                <a:solidFill>
                  <a:srgbClr val="358E46"/>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College of Health and Biomedicine</a:t>
                  </a:r>
                </a:p>
                <a:p>
                  <a:pPr algn="ctr">
                    <a:defRPr/>
                  </a:pPr>
                  <a:r>
                    <a:rPr lang="en-AU" sz="900" dirty="0">
                      <a:solidFill>
                        <a:schemeClr val="tx1"/>
                      </a:solidFill>
                    </a:rPr>
                    <a:t>Patrick McLaughlin</a:t>
                  </a:r>
                  <a:r>
                    <a:rPr lang="en-AU" sz="1000" dirty="0"/>
                    <a:t> </a:t>
                  </a:r>
                  <a:endParaRPr sz="1000" dirty="0"/>
                </a:p>
              </p:txBody>
            </p:sp>
            <p:sp>
              <p:nvSpPr>
                <p:cNvPr id="103" name="Shape 140">
                  <a:extLst>
                    <a:ext uri="{FF2B5EF4-FFF2-40B4-BE49-F238E27FC236}">
                      <a16:creationId xmlns:a16="http://schemas.microsoft.com/office/drawing/2014/main" id="{21E33163-D3C7-7A4F-B64A-D9C51DB66573}"/>
                    </a:ext>
                  </a:extLst>
                </p:cNvPr>
                <p:cNvSpPr/>
                <p:nvPr/>
              </p:nvSpPr>
              <p:spPr>
                <a:xfrm>
                  <a:off x="7999243" y="4353909"/>
                  <a:ext cx="1351694" cy="480844"/>
                </a:xfrm>
                <a:prstGeom prst="roundRect">
                  <a:avLst>
                    <a:gd name="adj" fmla="val 11534"/>
                  </a:avLst>
                </a:prstGeom>
                <a:solidFill>
                  <a:srgbClr val="358E46"/>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College of Sport and Exercise Science</a:t>
                  </a:r>
                </a:p>
                <a:p>
                  <a:pPr algn="ctr">
                    <a:defRPr/>
                  </a:pPr>
                  <a:r>
                    <a:rPr lang="en-AU" sz="900" dirty="0">
                      <a:solidFill>
                        <a:schemeClr val="tx1"/>
                      </a:solidFill>
                    </a:rPr>
                    <a:t>Eric Schwarz</a:t>
                  </a:r>
                  <a:r>
                    <a:rPr lang="en-AU" sz="1000" dirty="0"/>
                    <a:t> </a:t>
                  </a:r>
                  <a:endParaRPr sz="1000" dirty="0"/>
                </a:p>
              </p:txBody>
            </p:sp>
            <p:sp>
              <p:nvSpPr>
                <p:cNvPr id="104" name="Shape 140">
                  <a:extLst>
                    <a:ext uri="{FF2B5EF4-FFF2-40B4-BE49-F238E27FC236}">
                      <a16:creationId xmlns:a16="http://schemas.microsoft.com/office/drawing/2014/main" id="{300FFAB2-E61E-764A-842D-9C53D49AEF2F}"/>
                    </a:ext>
                  </a:extLst>
                </p:cNvPr>
                <p:cNvSpPr/>
                <p:nvPr/>
              </p:nvSpPr>
              <p:spPr>
                <a:xfrm>
                  <a:off x="9569703" y="2897716"/>
                  <a:ext cx="1351694" cy="472458"/>
                </a:xfrm>
                <a:prstGeom prst="roundRect">
                  <a:avLst>
                    <a:gd name="adj" fmla="val 11534"/>
                  </a:avLst>
                </a:prstGeom>
                <a:solidFill>
                  <a:srgbClr val="358E46"/>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College of Arts and Education</a:t>
                  </a:r>
                </a:p>
                <a:p>
                  <a:pPr algn="ctr">
                    <a:defRPr/>
                  </a:pPr>
                  <a:r>
                    <a:rPr lang="en-AU" sz="900" dirty="0">
                      <a:solidFill>
                        <a:schemeClr val="tx1"/>
                      </a:solidFill>
                    </a:rPr>
                    <a:t>Tony Watts</a:t>
                  </a:r>
                  <a:r>
                    <a:rPr lang="en-AU" sz="1000" dirty="0"/>
                    <a:t> </a:t>
                  </a:r>
                  <a:endParaRPr sz="1000" dirty="0"/>
                </a:p>
              </p:txBody>
            </p:sp>
            <p:sp>
              <p:nvSpPr>
                <p:cNvPr id="105" name="Shape 140">
                  <a:extLst>
                    <a:ext uri="{FF2B5EF4-FFF2-40B4-BE49-F238E27FC236}">
                      <a16:creationId xmlns:a16="http://schemas.microsoft.com/office/drawing/2014/main" id="{C8EFE28F-5AA0-2A42-B9A9-A15D6711D5F6}"/>
                    </a:ext>
                  </a:extLst>
                </p:cNvPr>
                <p:cNvSpPr/>
                <p:nvPr/>
              </p:nvSpPr>
              <p:spPr>
                <a:xfrm>
                  <a:off x="9569703" y="3456859"/>
                  <a:ext cx="1351694" cy="484791"/>
                </a:xfrm>
                <a:prstGeom prst="roundRect">
                  <a:avLst>
                    <a:gd name="adj" fmla="val 11534"/>
                  </a:avLst>
                </a:prstGeom>
                <a:solidFill>
                  <a:srgbClr val="358E46"/>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College of Business</a:t>
                  </a:r>
                </a:p>
                <a:p>
                  <a:pPr algn="ctr">
                    <a:defRPr/>
                  </a:pPr>
                  <a:r>
                    <a:rPr lang="en-AU" sz="900" dirty="0">
                      <a:solidFill>
                        <a:schemeClr val="tx1"/>
                      </a:solidFill>
                    </a:rPr>
                    <a:t>Romana Garma</a:t>
                  </a:r>
                  <a:endParaRPr sz="1000" dirty="0">
                    <a:solidFill>
                      <a:schemeClr val="tx1"/>
                    </a:solidFill>
                  </a:endParaRPr>
                </a:p>
              </p:txBody>
            </p:sp>
            <p:sp>
              <p:nvSpPr>
                <p:cNvPr id="106" name="Shape 140">
                  <a:extLst>
                    <a:ext uri="{FF2B5EF4-FFF2-40B4-BE49-F238E27FC236}">
                      <a16:creationId xmlns:a16="http://schemas.microsoft.com/office/drawing/2014/main" id="{B0BBD96E-DDA5-134B-81FF-26F9D87132AD}"/>
                    </a:ext>
                  </a:extLst>
                </p:cNvPr>
                <p:cNvSpPr/>
                <p:nvPr/>
              </p:nvSpPr>
              <p:spPr>
                <a:xfrm>
                  <a:off x="9565123" y="4662872"/>
                  <a:ext cx="1351694" cy="472458"/>
                </a:xfrm>
                <a:prstGeom prst="roundRect">
                  <a:avLst>
                    <a:gd name="adj" fmla="val 11534"/>
                  </a:avLst>
                </a:prstGeom>
                <a:solidFill>
                  <a:srgbClr val="358E46"/>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College of Law and Justice</a:t>
                  </a:r>
                </a:p>
                <a:p>
                  <a:pPr algn="ctr">
                    <a:defRPr/>
                  </a:pPr>
                  <a:r>
                    <a:rPr lang="en-AU" sz="900" dirty="0">
                      <a:solidFill>
                        <a:schemeClr val="tx1"/>
                      </a:solidFill>
                    </a:rPr>
                    <a:t>Lidia Xynas</a:t>
                  </a:r>
                  <a:endParaRPr sz="1000" dirty="0">
                    <a:solidFill>
                      <a:schemeClr val="tx1"/>
                    </a:solidFill>
                  </a:endParaRPr>
                </a:p>
              </p:txBody>
            </p:sp>
            <p:sp>
              <p:nvSpPr>
                <p:cNvPr id="107" name="Shape 140">
                  <a:extLst>
                    <a:ext uri="{FF2B5EF4-FFF2-40B4-BE49-F238E27FC236}">
                      <a16:creationId xmlns:a16="http://schemas.microsoft.com/office/drawing/2014/main" id="{3C228409-B853-0747-9F92-1B9148B53897}"/>
                    </a:ext>
                  </a:extLst>
                </p:cNvPr>
                <p:cNvSpPr/>
                <p:nvPr/>
              </p:nvSpPr>
              <p:spPr>
                <a:xfrm>
                  <a:off x="9569703" y="4060395"/>
                  <a:ext cx="1351694" cy="484791"/>
                </a:xfrm>
                <a:prstGeom prst="roundRect">
                  <a:avLst>
                    <a:gd name="adj" fmla="val 11534"/>
                  </a:avLst>
                </a:prstGeom>
                <a:solidFill>
                  <a:srgbClr val="358E46"/>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College of Engineering and Science</a:t>
                  </a:r>
                </a:p>
                <a:p>
                  <a:pPr algn="ctr">
                    <a:defRPr/>
                  </a:pPr>
                  <a:r>
                    <a:rPr lang="en-AU" sz="900" dirty="0">
                      <a:solidFill>
                        <a:schemeClr val="tx1"/>
                      </a:solidFill>
                    </a:rPr>
                    <a:t>Alasdair McAndrew</a:t>
                  </a:r>
                  <a:endParaRPr sz="1000" dirty="0">
                    <a:solidFill>
                      <a:schemeClr val="tx1"/>
                    </a:solidFill>
                  </a:endParaRPr>
                </a:p>
              </p:txBody>
            </p:sp>
          </p:grpSp>
          <p:sp>
            <p:nvSpPr>
              <p:cNvPr id="63" name="Shape 131">
                <a:extLst>
                  <a:ext uri="{FF2B5EF4-FFF2-40B4-BE49-F238E27FC236}">
                    <a16:creationId xmlns:a16="http://schemas.microsoft.com/office/drawing/2014/main" id="{E864B35F-E8C7-6940-AD5E-50B1C4B16A69}"/>
                  </a:ext>
                </a:extLst>
              </p:cNvPr>
              <p:cNvSpPr/>
              <p:nvPr/>
            </p:nvSpPr>
            <p:spPr>
              <a:xfrm>
                <a:off x="2064049" y="3117695"/>
                <a:ext cx="1559094" cy="436523"/>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Centre for Student Success</a:t>
                </a:r>
              </a:p>
              <a:p>
                <a:pPr algn="ctr">
                  <a:defRPr/>
                </a:pPr>
                <a:r>
                  <a:rPr lang="en-AU" sz="800" dirty="0">
                    <a:solidFill>
                      <a:schemeClr val="tx1"/>
                    </a:solidFill>
                  </a:rPr>
                  <a:t>Jo Van Son</a:t>
                </a:r>
                <a:endParaRPr sz="1000" dirty="0">
                  <a:solidFill>
                    <a:schemeClr val="tx1"/>
                  </a:solidFill>
                </a:endParaRPr>
              </a:p>
            </p:txBody>
          </p:sp>
          <p:sp>
            <p:nvSpPr>
              <p:cNvPr id="64" name="Shape 129">
                <a:extLst>
                  <a:ext uri="{FF2B5EF4-FFF2-40B4-BE49-F238E27FC236}">
                    <a16:creationId xmlns:a16="http://schemas.microsoft.com/office/drawing/2014/main" id="{53A4842C-A481-5D47-A563-9B2800D2D24A}"/>
                  </a:ext>
                </a:extLst>
              </p:cNvPr>
              <p:cNvSpPr/>
              <p:nvPr/>
            </p:nvSpPr>
            <p:spPr>
              <a:xfrm>
                <a:off x="252608" y="3122649"/>
                <a:ext cx="1559094" cy="436523"/>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Reporting and Evaluation</a:t>
                </a:r>
              </a:p>
              <a:p>
                <a:pPr algn="ctr">
                  <a:defRPr/>
                </a:pPr>
                <a:r>
                  <a:rPr lang="en-AU" sz="800" dirty="0">
                    <a:solidFill>
                      <a:schemeClr val="tx1"/>
                    </a:solidFill>
                  </a:rPr>
                  <a:t>Ann Hogan</a:t>
                </a:r>
                <a:endParaRPr sz="1000" dirty="0">
                  <a:solidFill>
                    <a:schemeClr val="tx1"/>
                  </a:solidFill>
                </a:endParaRPr>
              </a:p>
            </p:txBody>
          </p:sp>
          <p:sp>
            <p:nvSpPr>
              <p:cNvPr id="65" name="Shape 131">
                <a:extLst>
                  <a:ext uri="{FF2B5EF4-FFF2-40B4-BE49-F238E27FC236}">
                    <a16:creationId xmlns:a16="http://schemas.microsoft.com/office/drawing/2014/main" id="{5F99C67C-39BB-D149-B2AC-A0B094291909}"/>
                  </a:ext>
                </a:extLst>
              </p:cNvPr>
              <p:cNvSpPr/>
              <p:nvPr/>
            </p:nvSpPr>
            <p:spPr>
              <a:xfrm>
                <a:off x="2057379" y="4533270"/>
                <a:ext cx="1559094" cy="452294"/>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People &amp; Culture</a:t>
                </a:r>
              </a:p>
              <a:p>
                <a:pPr algn="ctr">
                  <a:defRPr/>
                </a:pPr>
                <a:r>
                  <a:rPr lang="en-AU" sz="800" dirty="0">
                    <a:solidFill>
                      <a:schemeClr val="tx1"/>
                    </a:solidFill>
                  </a:rPr>
                  <a:t>Jen Warszewski</a:t>
                </a:r>
                <a:endParaRPr sz="1000" dirty="0">
                  <a:solidFill>
                    <a:schemeClr val="tx1"/>
                  </a:solidFill>
                </a:endParaRPr>
              </a:p>
            </p:txBody>
          </p:sp>
          <p:sp>
            <p:nvSpPr>
              <p:cNvPr id="66" name="Shape 129">
                <a:extLst>
                  <a:ext uri="{FF2B5EF4-FFF2-40B4-BE49-F238E27FC236}">
                    <a16:creationId xmlns:a16="http://schemas.microsoft.com/office/drawing/2014/main" id="{443BF40C-3537-B441-875D-20F67E5DD51D}"/>
                  </a:ext>
                </a:extLst>
              </p:cNvPr>
              <p:cNvSpPr/>
              <p:nvPr/>
            </p:nvSpPr>
            <p:spPr>
              <a:xfrm>
                <a:off x="272421" y="4541742"/>
                <a:ext cx="1559094" cy="443744"/>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IT Services</a:t>
                </a:r>
              </a:p>
              <a:p>
                <a:pPr algn="ctr">
                  <a:defRPr/>
                </a:pPr>
                <a:r>
                  <a:rPr lang="en-AU" sz="800" dirty="0">
                    <a:solidFill>
                      <a:schemeClr val="tx1"/>
                    </a:solidFill>
                  </a:rPr>
                  <a:t>Zoran Sugarevski</a:t>
                </a:r>
                <a:endParaRPr sz="1000" dirty="0">
                  <a:solidFill>
                    <a:schemeClr val="tx1"/>
                  </a:solidFill>
                </a:endParaRPr>
              </a:p>
            </p:txBody>
          </p:sp>
          <p:sp>
            <p:nvSpPr>
              <p:cNvPr id="67" name="Shape 131">
                <a:extLst>
                  <a:ext uri="{FF2B5EF4-FFF2-40B4-BE49-F238E27FC236}">
                    <a16:creationId xmlns:a16="http://schemas.microsoft.com/office/drawing/2014/main" id="{3BBE0F3F-F8C3-C24C-86FB-CB28368423B5}"/>
                  </a:ext>
                </a:extLst>
              </p:cNvPr>
              <p:cNvSpPr/>
              <p:nvPr/>
            </p:nvSpPr>
            <p:spPr>
              <a:xfrm>
                <a:off x="2066217" y="4059535"/>
                <a:ext cx="1559094" cy="439917"/>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900" dirty="0"/>
                  <a:t>Learning &amp; Teaching Experience</a:t>
                </a:r>
              </a:p>
              <a:p>
                <a:pPr algn="ctr">
                  <a:defRPr/>
                </a:pPr>
                <a:r>
                  <a:rPr lang="en-AU" sz="800" dirty="0">
                    <a:solidFill>
                      <a:schemeClr val="tx1"/>
                    </a:solidFill>
                  </a:rPr>
                  <a:t>Trish McCluskey</a:t>
                </a:r>
                <a:endParaRPr sz="1000" dirty="0">
                  <a:solidFill>
                    <a:schemeClr val="tx1"/>
                  </a:solidFill>
                </a:endParaRPr>
              </a:p>
            </p:txBody>
          </p:sp>
          <p:sp>
            <p:nvSpPr>
              <p:cNvPr id="68" name="Shape 129">
                <a:extLst>
                  <a:ext uri="{FF2B5EF4-FFF2-40B4-BE49-F238E27FC236}">
                    <a16:creationId xmlns:a16="http://schemas.microsoft.com/office/drawing/2014/main" id="{EB398C24-D6E2-2947-BBA0-CF7CE7546E0C}"/>
                  </a:ext>
                </a:extLst>
              </p:cNvPr>
              <p:cNvSpPr/>
              <p:nvPr/>
            </p:nvSpPr>
            <p:spPr>
              <a:xfrm>
                <a:off x="254776" y="4065530"/>
                <a:ext cx="1559094" cy="439917"/>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Marketing &amp; Communications</a:t>
                </a:r>
              </a:p>
              <a:p>
                <a:pPr algn="ctr">
                  <a:defRPr/>
                </a:pPr>
                <a:r>
                  <a:rPr lang="en-AU" sz="800" dirty="0">
                    <a:solidFill>
                      <a:schemeClr val="tx1"/>
                    </a:solidFill>
                  </a:rPr>
                  <a:t>Andrea Hammond</a:t>
                </a:r>
                <a:endParaRPr sz="1000" dirty="0">
                  <a:solidFill>
                    <a:schemeClr val="tx1"/>
                  </a:solidFill>
                </a:endParaRPr>
              </a:p>
            </p:txBody>
          </p:sp>
          <p:sp>
            <p:nvSpPr>
              <p:cNvPr id="69" name="Shape 131">
                <a:extLst>
                  <a:ext uri="{FF2B5EF4-FFF2-40B4-BE49-F238E27FC236}">
                    <a16:creationId xmlns:a16="http://schemas.microsoft.com/office/drawing/2014/main" id="{7198C46A-36DE-4A47-9E5D-D8666EAFDDB1}"/>
                  </a:ext>
                </a:extLst>
              </p:cNvPr>
              <p:cNvSpPr/>
              <p:nvPr/>
            </p:nvSpPr>
            <p:spPr>
              <a:xfrm>
                <a:off x="2068493" y="3588035"/>
                <a:ext cx="1559094" cy="437682"/>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FYC</a:t>
                </a:r>
              </a:p>
              <a:p>
                <a:pPr algn="ctr">
                  <a:defRPr/>
                </a:pPr>
                <a:r>
                  <a:rPr lang="en-AU" sz="800" dirty="0">
                    <a:solidFill>
                      <a:schemeClr val="tx1"/>
                    </a:solidFill>
                  </a:rPr>
                  <a:t>Andrew Smallridge</a:t>
                </a:r>
                <a:endParaRPr sz="1000" dirty="0">
                  <a:solidFill>
                    <a:schemeClr val="tx1"/>
                  </a:solidFill>
                </a:endParaRPr>
              </a:p>
            </p:txBody>
          </p:sp>
          <p:sp>
            <p:nvSpPr>
              <p:cNvPr id="70" name="Shape 129">
                <a:extLst>
                  <a:ext uri="{FF2B5EF4-FFF2-40B4-BE49-F238E27FC236}">
                    <a16:creationId xmlns:a16="http://schemas.microsoft.com/office/drawing/2014/main" id="{36D2C68E-6CE9-8A4A-9C6C-54422905F1C2}"/>
                  </a:ext>
                </a:extLst>
              </p:cNvPr>
              <p:cNvSpPr/>
              <p:nvPr/>
            </p:nvSpPr>
            <p:spPr>
              <a:xfrm>
                <a:off x="263650" y="3595468"/>
                <a:ext cx="1559094" cy="433767"/>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Research</a:t>
                </a:r>
              </a:p>
              <a:p>
                <a:pPr algn="ctr">
                  <a:defRPr/>
                </a:pPr>
                <a:r>
                  <a:rPr lang="en-AU" sz="800" dirty="0">
                    <a:solidFill>
                      <a:schemeClr val="tx1"/>
                    </a:solidFill>
                  </a:rPr>
                  <a:t>Donna Hannan</a:t>
                </a:r>
                <a:endParaRPr sz="1000" dirty="0">
                  <a:solidFill>
                    <a:schemeClr val="tx1"/>
                  </a:solidFill>
                </a:endParaRPr>
              </a:p>
            </p:txBody>
          </p:sp>
          <p:sp>
            <p:nvSpPr>
              <p:cNvPr id="71" name="Shape 131">
                <a:extLst>
                  <a:ext uri="{FF2B5EF4-FFF2-40B4-BE49-F238E27FC236}">
                    <a16:creationId xmlns:a16="http://schemas.microsoft.com/office/drawing/2014/main" id="{64F0FDBD-E698-2040-8FC9-36FE597AA629}"/>
                  </a:ext>
                </a:extLst>
              </p:cNvPr>
              <p:cNvSpPr/>
              <p:nvPr/>
            </p:nvSpPr>
            <p:spPr>
              <a:xfrm>
                <a:off x="2075091" y="2625054"/>
                <a:ext cx="1559094" cy="458824"/>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VUI</a:t>
                </a:r>
              </a:p>
              <a:p>
                <a:pPr algn="ctr">
                  <a:defRPr/>
                </a:pPr>
                <a:r>
                  <a:rPr lang="en-AU" sz="800" dirty="0">
                    <a:solidFill>
                      <a:schemeClr val="tx1"/>
                    </a:solidFill>
                  </a:rPr>
                  <a:t>Bronte Neyland</a:t>
                </a:r>
                <a:endParaRPr sz="1000" dirty="0">
                  <a:solidFill>
                    <a:schemeClr val="tx1"/>
                  </a:solidFill>
                </a:endParaRPr>
              </a:p>
            </p:txBody>
          </p:sp>
          <p:sp>
            <p:nvSpPr>
              <p:cNvPr id="72" name="Shape 129">
                <a:extLst>
                  <a:ext uri="{FF2B5EF4-FFF2-40B4-BE49-F238E27FC236}">
                    <a16:creationId xmlns:a16="http://schemas.microsoft.com/office/drawing/2014/main" id="{A0284BD1-1264-F94F-9376-6A1D6981AE0E}"/>
                  </a:ext>
                </a:extLst>
              </p:cNvPr>
              <p:cNvSpPr/>
              <p:nvPr/>
            </p:nvSpPr>
            <p:spPr>
              <a:xfrm>
                <a:off x="263650" y="2627530"/>
                <a:ext cx="1559094" cy="458824"/>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VU POLYTECH</a:t>
                </a:r>
              </a:p>
              <a:p>
                <a:pPr algn="ctr">
                  <a:defRPr/>
                </a:pPr>
                <a:r>
                  <a:rPr lang="en-AU" sz="800" dirty="0">
                    <a:solidFill>
                      <a:schemeClr val="tx1"/>
                    </a:solidFill>
                  </a:rPr>
                  <a:t>Dianne Semmens</a:t>
                </a:r>
                <a:endParaRPr sz="1000" dirty="0">
                  <a:solidFill>
                    <a:schemeClr val="tx1"/>
                  </a:solidFill>
                </a:endParaRPr>
              </a:p>
            </p:txBody>
          </p:sp>
        </p:grpSp>
        <p:sp>
          <p:nvSpPr>
            <p:cNvPr id="60" name="Shape 131">
              <a:extLst>
                <a:ext uri="{FF2B5EF4-FFF2-40B4-BE49-F238E27FC236}">
                  <a16:creationId xmlns:a16="http://schemas.microsoft.com/office/drawing/2014/main" id="{FE5124A4-4802-434E-BA09-C80ECCF12B98}"/>
                </a:ext>
              </a:extLst>
            </p:cNvPr>
            <p:cNvSpPr/>
            <p:nvPr/>
          </p:nvSpPr>
          <p:spPr>
            <a:xfrm>
              <a:off x="2070268" y="6178225"/>
              <a:ext cx="1528864" cy="567483"/>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Academic Standards</a:t>
              </a:r>
            </a:p>
            <a:p>
              <a:pPr algn="ctr">
                <a:defRPr/>
              </a:pPr>
              <a:r>
                <a:rPr lang="en-AU" sz="800" dirty="0">
                  <a:solidFill>
                    <a:schemeClr val="tx1"/>
                  </a:solidFill>
                </a:rPr>
                <a:t>Deb Tyler</a:t>
              </a:r>
              <a:endParaRPr sz="1000" dirty="0">
                <a:solidFill>
                  <a:schemeClr val="tx1"/>
                </a:solidFill>
              </a:endParaRPr>
            </a:p>
          </p:txBody>
        </p:sp>
        <p:sp>
          <p:nvSpPr>
            <p:cNvPr id="61" name="Shape 129">
              <a:extLst>
                <a:ext uri="{FF2B5EF4-FFF2-40B4-BE49-F238E27FC236}">
                  <a16:creationId xmlns:a16="http://schemas.microsoft.com/office/drawing/2014/main" id="{0D9618B9-DF06-3149-A94C-B3AE957D5E63}"/>
                </a:ext>
              </a:extLst>
            </p:cNvPr>
            <p:cNvSpPr/>
            <p:nvPr/>
          </p:nvSpPr>
          <p:spPr>
            <a:xfrm>
              <a:off x="276740" y="6180913"/>
              <a:ext cx="1531960" cy="556755"/>
            </a:xfrm>
            <a:prstGeom prst="roundRect">
              <a:avLst>
                <a:gd name="adj" fmla="val 11534"/>
              </a:avLst>
            </a:prstGeom>
            <a:solidFill>
              <a:srgbClr val="BE903B"/>
            </a:solidFill>
            <a:ln w="3175">
              <a:miter lim="400000"/>
            </a:ln>
            <a:extLst>
              <a:ext uri="{C572A759-6A51-4108-AA02-DFA0A04FC94B}">
                <ma14:wrappingTextBoxFlag xmlns:ma14="http://schemas.microsoft.com/office/mac/drawingml/2011/main" xmlns="" val="1"/>
              </a:ext>
            </a:extLst>
          </p:spPr>
          <p:txBody>
            <a:bodyPr lIns="0" tIns="0" rIns="0" bIns="0" anchor="ctr"/>
            <a:lstStyle>
              <a:lvl1pPr defTabSz="1300480">
                <a:lnSpc>
                  <a:spcPct val="80000"/>
                </a:lnSpc>
                <a:defRPr sz="1100" b="1">
                  <a:solidFill>
                    <a:srgbClr val="FFFFFF"/>
                  </a:solidFill>
                  <a:uFill>
                    <a:solidFill>
                      <a:srgbClr val="FFFFFF"/>
                    </a:solidFill>
                  </a:uFill>
                  <a:latin typeface="Helvetica Neue"/>
                  <a:ea typeface="Helvetica Neue"/>
                  <a:cs typeface="Helvetica Neue"/>
                  <a:sym typeface="Helvetica Neue"/>
                </a:defRPr>
              </a:lvl1pPr>
            </a:lstStyle>
            <a:p>
              <a:pPr algn="ctr">
                <a:defRPr/>
              </a:pPr>
              <a:r>
                <a:rPr lang="en-AU" sz="1000" dirty="0"/>
                <a:t>Facilities</a:t>
              </a:r>
            </a:p>
            <a:p>
              <a:pPr algn="ctr">
                <a:defRPr/>
              </a:pPr>
              <a:r>
                <a:rPr lang="en-AU" sz="800" dirty="0">
                  <a:solidFill>
                    <a:schemeClr val="tx1"/>
                  </a:solidFill>
                </a:rPr>
                <a:t>Kevin McCarthy</a:t>
              </a:r>
              <a:endParaRPr sz="1000" dirty="0">
                <a:solidFill>
                  <a:schemeClr val="tx1"/>
                </a:solidFill>
              </a:endParaRPr>
            </a:p>
          </p:txBody>
        </p:sp>
      </p:grpSp>
    </p:spTree>
    <p:extLst>
      <p:ext uri="{BB962C8B-B14F-4D97-AF65-F5344CB8AC3E}">
        <p14:creationId xmlns:p14="http://schemas.microsoft.com/office/powerpoint/2010/main" val="3391395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PROJECT MANAGEMENT GOVERNANCE</a:t>
            </a:r>
            <a:endParaRPr lang="en-AU" sz="3200" spc="-60" dirty="0">
              <a:solidFill>
                <a:srgbClr val="00B1EB"/>
              </a:solidFill>
              <a:latin typeface="Arial Black" panose="020B0A04020102020204" pitchFamily="34" charset="0"/>
            </a:endParaRPr>
          </a:p>
        </p:txBody>
      </p:sp>
      <p:sp>
        <p:nvSpPr>
          <p:cNvPr id="55" name="object 4">
            <a:extLst>
              <a:ext uri="{FF2B5EF4-FFF2-40B4-BE49-F238E27FC236}">
                <a16:creationId xmlns:a16="http://schemas.microsoft.com/office/drawing/2014/main" id="{1479A0C2-631F-544A-9DFA-AE844DA78870}"/>
              </a:ext>
            </a:extLst>
          </p:cNvPr>
          <p:cNvSpPr txBox="1"/>
          <p:nvPr/>
        </p:nvSpPr>
        <p:spPr>
          <a:xfrm>
            <a:off x="4625717" y="6103478"/>
            <a:ext cx="71439" cy="138499"/>
          </a:xfrm>
          <a:prstGeom prst="rect">
            <a:avLst/>
          </a:prstGeom>
        </p:spPr>
        <p:txBody>
          <a:bodyPr vert="horz" wrap="square" lIns="0" tIns="0" rIns="0" bIns="0" rtlCol="0">
            <a:spAutoFit/>
          </a:bodyPr>
          <a:lstStyle/>
          <a:p>
            <a:pPr marL="9525"/>
            <a:r>
              <a:rPr sz="900" dirty="0">
                <a:solidFill>
                  <a:srgbClr val="FFFFFF"/>
                </a:solidFill>
                <a:latin typeface="Arial Narrow"/>
                <a:cs typeface="Arial Narrow"/>
              </a:rPr>
              <a:t>4</a:t>
            </a:r>
            <a:endParaRPr sz="900" dirty="0">
              <a:latin typeface="Arial Narrow"/>
              <a:cs typeface="Arial Narrow"/>
            </a:endParaRPr>
          </a:p>
        </p:txBody>
      </p:sp>
      <p:sp>
        <p:nvSpPr>
          <p:cNvPr id="56" name="object 22">
            <a:extLst>
              <a:ext uri="{FF2B5EF4-FFF2-40B4-BE49-F238E27FC236}">
                <a16:creationId xmlns:a16="http://schemas.microsoft.com/office/drawing/2014/main" id="{523F29E6-0EAC-CA44-AFBE-732B065E9046}"/>
              </a:ext>
            </a:extLst>
          </p:cNvPr>
          <p:cNvSpPr txBox="1"/>
          <p:nvPr/>
        </p:nvSpPr>
        <p:spPr>
          <a:xfrm>
            <a:off x="7235352" y="5299960"/>
            <a:ext cx="584359" cy="692497"/>
          </a:xfrm>
          <a:prstGeom prst="rect">
            <a:avLst/>
          </a:prstGeom>
        </p:spPr>
        <p:txBody>
          <a:bodyPr vert="horz" wrap="square" lIns="0" tIns="0" rIns="0" bIns="0" rtlCol="0">
            <a:spAutoFit/>
          </a:bodyPr>
          <a:lstStyle/>
          <a:p>
            <a:pPr marL="9049" marR="3811" algn="ctr"/>
            <a:r>
              <a:rPr sz="900" dirty="0">
                <a:solidFill>
                  <a:srgbClr val="FFFFFF"/>
                </a:solidFill>
                <a:latin typeface="Times New Roman"/>
                <a:cs typeface="Times New Roman"/>
              </a:rPr>
              <a:t>Work </a:t>
            </a:r>
            <a:r>
              <a:rPr sz="900" spc="-4" dirty="0">
                <a:solidFill>
                  <a:srgbClr val="FFFFFF"/>
                </a:solidFill>
                <a:latin typeface="Times New Roman"/>
                <a:cs typeface="Times New Roman"/>
              </a:rPr>
              <a:t>Stream  Ldr.</a:t>
            </a:r>
            <a:r>
              <a:rPr sz="900" spc="-53" dirty="0">
                <a:solidFill>
                  <a:srgbClr val="FFFFFF"/>
                </a:solidFill>
                <a:latin typeface="Times New Roman"/>
                <a:cs typeface="Times New Roman"/>
              </a:rPr>
              <a:t> </a:t>
            </a:r>
            <a:r>
              <a:rPr sz="900" spc="-4" dirty="0">
                <a:solidFill>
                  <a:srgbClr val="FFFFFF"/>
                </a:solidFill>
                <a:latin typeface="Times New Roman"/>
                <a:cs typeface="Times New Roman"/>
              </a:rPr>
              <a:t>Reporting  &amp; Evaluation</a:t>
            </a:r>
            <a:endParaRPr sz="900" dirty="0">
              <a:latin typeface="Times New Roman"/>
              <a:cs typeface="Times New Roman"/>
            </a:endParaRPr>
          </a:p>
        </p:txBody>
      </p:sp>
      <p:sp>
        <p:nvSpPr>
          <p:cNvPr id="57" name="object 32">
            <a:extLst>
              <a:ext uri="{FF2B5EF4-FFF2-40B4-BE49-F238E27FC236}">
                <a16:creationId xmlns:a16="http://schemas.microsoft.com/office/drawing/2014/main" id="{AD61F129-EB4B-004B-910E-0697E1D7D229}"/>
              </a:ext>
            </a:extLst>
          </p:cNvPr>
          <p:cNvSpPr/>
          <p:nvPr/>
        </p:nvSpPr>
        <p:spPr>
          <a:xfrm>
            <a:off x="5614152" y="2018898"/>
            <a:ext cx="0" cy="233363"/>
          </a:xfrm>
          <a:custGeom>
            <a:avLst/>
            <a:gdLst/>
            <a:ahLst/>
            <a:cxnLst/>
            <a:rect l="l" t="t" r="r" b="b"/>
            <a:pathLst>
              <a:path h="311150">
                <a:moveTo>
                  <a:pt x="0" y="0"/>
                </a:moveTo>
                <a:lnTo>
                  <a:pt x="0" y="311150"/>
                </a:lnTo>
              </a:path>
            </a:pathLst>
          </a:custGeom>
          <a:ln w="15240">
            <a:solidFill>
              <a:srgbClr val="000000"/>
            </a:solidFill>
          </a:ln>
        </p:spPr>
        <p:txBody>
          <a:bodyPr wrap="square" lIns="0" tIns="0" rIns="0" bIns="0" rtlCol="0"/>
          <a:lstStyle/>
          <a:p>
            <a:endParaRPr sz="1351"/>
          </a:p>
        </p:txBody>
      </p:sp>
      <p:sp>
        <p:nvSpPr>
          <p:cNvPr id="108" name="TextBox 107">
            <a:extLst>
              <a:ext uri="{FF2B5EF4-FFF2-40B4-BE49-F238E27FC236}">
                <a16:creationId xmlns:a16="http://schemas.microsoft.com/office/drawing/2014/main" id="{2DA37C0E-E3B4-A844-BE1C-A637D072013F}"/>
              </a:ext>
            </a:extLst>
          </p:cNvPr>
          <p:cNvSpPr txBox="1"/>
          <p:nvPr/>
        </p:nvSpPr>
        <p:spPr>
          <a:xfrm>
            <a:off x="6749704" y="1075870"/>
            <a:ext cx="2926451" cy="1015663"/>
          </a:xfrm>
          <a:prstGeom prst="rect">
            <a:avLst/>
          </a:prstGeom>
          <a:noFill/>
          <a:ln>
            <a:solidFill>
              <a:srgbClr val="00B0F0"/>
            </a:solidFill>
          </a:ln>
        </p:spPr>
        <p:txBody>
          <a:bodyPr wrap="square" rtlCol="0">
            <a:spAutoFit/>
          </a:bodyPr>
          <a:lstStyle/>
          <a:p>
            <a:pPr marL="171446" indent="-171446">
              <a:buFont typeface="Arial" panose="020B0604020202020204" pitchFamily="34" charset="0"/>
              <a:buChar char="•"/>
            </a:pPr>
            <a:r>
              <a:rPr lang="en-AU" sz="1200" dirty="0">
                <a:latin typeface="Arial Narrow" panose="020B0606020202030204" pitchFamily="34" charset="0"/>
              </a:rPr>
              <a:t>Informed and champion the idea across VU</a:t>
            </a:r>
          </a:p>
          <a:p>
            <a:pPr marL="171446" indent="-171446">
              <a:buFont typeface="Arial" panose="020B0604020202020204" pitchFamily="34" charset="0"/>
              <a:buChar char="•"/>
            </a:pPr>
            <a:r>
              <a:rPr lang="en-AU" sz="1200" dirty="0">
                <a:latin typeface="Arial Narrow" panose="020B0606020202030204" pitchFamily="34" charset="0"/>
              </a:rPr>
              <a:t>Resolve issues, eliminate roadblocks, consider high level risks and mitigations</a:t>
            </a:r>
          </a:p>
          <a:p>
            <a:pPr marL="171446" indent="-171446">
              <a:buFont typeface="Arial" panose="020B0604020202020204" pitchFamily="34" charset="0"/>
              <a:buChar char="•"/>
            </a:pPr>
            <a:r>
              <a:rPr lang="en-AU" sz="1200" dirty="0">
                <a:latin typeface="Arial Narrow" panose="020B0606020202030204" pitchFamily="34" charset="0"/>
              </a:rPr>
              <a:t>Make key program/University transformation decisions not resolved at lower levels</a:t>
            </a:r>
          </a:p>
        </p:txBody>
      </p:sp>
      <p:sp>
        <p:nvSpPr>
          <p:cNvPr id="109" name="Right Arrow 108">
            <a:extLst>
              <a:ext uri="{FF2B5EF4-FFF2-40B4-BE49-F238E27FC236}">
                <a16:creationId xmlns:a16="http://schemas.microsoft.com/office/drawing/2014/main" id="{3FA1B580-4E5E-8C4A-B328-9778D0995EBC}"/>
              </a:ext>
            </a:extLst>
          </p:cNvPr>
          <p:cNvSpPr/>
          <p:nvPr/>
        </p:nvSpPr>
        <p:spPr>
          <a:xfrm>
            <a:off x="6345929" y="1569958"/>
            <a:ext cx="294001" cy="16216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TextBox 109">
            <a:extLst>
              <a:ext uri="{FF2B5EF4-FFF2-40B4-BE49-F238E27FC236}">
                <a16:creationId xmlns:a16="http://schemas.microsoft.com/office/drawing/2014/main" id="{06710CCC-62DE-634D-9E94-0C95A5204DB9}"/>
              </a:ext>
            </a:extLst>
          </p:cNvPr>
          <p:cNvSpPr txBox="1"/>
          <p:nvPr/>
        </p:nvSpPr>
        <p:spPr>
          <a:xfrm>
            <a:off x="6744937" y="2192630"/>
            <a:ext cx="2938743" cy="1015663"/>
          </a:xfrm>
          <a:prstGeom prst="rect">
            <a:avLst/>
          </a:prstGeom>
          <a:noFill/>
          <a:ln>
            <a:solidFill>
              <a:srgbClr val="0070C0"/>
            </a:solidFill>
          </a:ln>
        </p:spPr>
        <p:txBody>
          <a:bodyPr wrap="square" rtlCol="0">
            <a:spAutoFit/>
          </a:bodyPr>
          <a:lstStyle/>
          <a:p>
            <a:pPr marL="171446" indent="-171446">
              <a:buFont typeface="Arial" panose="020B0604020202020204" pitchFamily="34" charset="0"/>
              <a:buChar char="•"/>
            </a:pPr>
            <a:r>
              <a:rPr lang="en-AU" sz="1200" dirty="0">
                <a:latin typeface="Arial Narrow" panose="020B0606020202030204" pitchFamily="34" charset="0"/>
              </a:rPr>
              <a:t>Provide program team with direction and strategic guidance at check-ins or as required</a:t>
            </a:r>
          </a:p>
          <a:p>
            <a:pPr marL="171446" indent="-171446">
              <a:buFont typeface="Arial" panose="020B0604020202020204" pitchFamily="34" charset="0"/>
              <a:buChar char="•"/>
            </a:pPr>
            <a:r>
              <a:rPr lang="en-AU" sz="1200" dirty="0">
                <a:latin typeface="Arial Narrow" panose="020B0606020202030204" pitchFamily="34" charset="0"/>
              </a:rPr>
              <a:t>Manage risk</a:t>
            </a:r>
          </a:p>
          <a:p>
            <a:pPr marL="171446" indent="-171446">
              <a:buFont typeface="Arial" panose="020B0604020202020204" pitchFamily="34" charset="0"/>
              <a:buChar char="•"/>
            </a:pPr>
            <a:r>
              <a:rPr lang="en-AU" sz="1200" dirty="0">
                <a:latin typeface="Arial Narrow" panose="020B0606020202030204" pitchFamily="34" charset="0"/>
              </a:rPr>
              <a:t>Assist with the resolution of issues/roadblocks raised by the Project Control Board</a:t>
            </a:r>
          </a:p>
        </p:txBody>
      </p:sp>
      <p:sp>
        <p:nvSpPr>
          <p:cNvPr id="111" name="Right Arrow 110">
            <a:extLst>
              <a:ext uri="{FF2B5EF4-FFF2-40B4-BE49-F238E27FC236}">
                <a16:creationId xmlns:a16="http://schemas.microsoft.com/office/drawing/2014/main" id="{1F1FA83B-8F2B-BD4C-A387-76C42040600A}"/>
              </a:ext>
            </a:extLst>
          </p:cNvPr>
          <p:cNvSpPr/>
          <p:nvPr/>
        </p:nvSpPr>
        <p:spPr>
          <a:xfrm>
            <a:off x="6343084" y="2448425"/>
            <a:ext cx="294001" cy="16216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TextBox 111">
            <a:extLst>
              <a:ext uri="{FF2B5EF4-FFF2-40B4-BE49-F238E27FC236}">
                <a16:creationId xmlns:a16="http://schemas.microsoft.com/office/drawing/2014/main" id="{CDB65BDB-8196-CD44-A6E5-635D9606F052}"/>
              </a:ext>
            </a:extLst>
          </p:cNvPr>
          <p:cNvSpPr txBox="1"/>
          <p:nvPr/>
        </p:nvSpPr>
        <p:spPr>
          <a:xfrm>
            <a:off x="6742694" y="4628150"/>
            <a:ext cx="3091399" cy="1015663"/>
          </a:xfrm>
          <a:prstGeom prst="rect">
            <a:avLst/>
          </a:prstGeom>
          <a:noFill/>
          <a:ln>
            <a:solidFill>
              <a:srgbClr val="00B050"/>
            </a:solidFill>
          </a:ln>
        </p:spPr>
        <p:txBody>
          <a:bodyPr wrap="square" rtlCol="0">
            <a:spAutoFit/>
          </a:bodyPr>
          <a:lstStyle/>
          <a:p>
            <a:pPr marL="171446" indent="-171446">
              <a:buFont typeface="Arial" panose="020B0604020202020204" pitchFamily="34" charset="0"/>
              <a:buChar char="•"/>
            </a:pPr>
            <a:r>
              <a:rPr lang="en-AU" sz="1200" dirty="0">
                <a:latin typeface="Arial Narrow" panose="020B0606020202030204" pitchFamily="34" charset="0"/>
              </a:rPr>
              <a:t>Bring </a:t>
            </a:r>
            <a:r>
              <a:rPr lang="en-AU" sz="1200" dirty="0" err="1">
                <a:latin typeface="Arial Narrow" panose="020B0606020202030204" pitchFamily="34" charset="0"/>
              </a:rPr>
              <a:t>workstream</a:t>
            </a:r>
            <a:r>
              <a:rPr lang="en-AU" sz="1200" dirty="0">
                <a:latin typeface="Arial Narrow" panose="020B0606020202030204" pitchFamily="34" charset="0"/>
              </a:rPr>
              <a:t> leads together to identify issues, risks and dependencies</a:t>
            </a:r>
          </a:p>
          <a:p>
            <a:pPr marL="171446" indent="-171446">
              <a:buFont typeface="Arial" panose="020B0604020202020204" pitchFamily="34" charset="0"/>
              <a:buChar char="•"/>
            </a:pPr>
            <a:r>
              <a:rPr lang="en-AU" sz="1200" dirty="0">
                <a:latin typeface="Arial Narrow" panose="020B0606020202030204" pitchFamily="34" charset="0"/>
              </a:rPr>
              <a:t>Govern at the operational level making decisions as required and escalating when needed</a:t>
            </a:r>
          </a:p>
          <a:p>
            <a:pPr marL="171446" indent="-171446">
              <a:buFont typeface="Arial" panose="020B0604020202020204" pitchFamily="34" charset="0"/>
              <a:buChar char="•"/>
            </a:pPr>
            <a:r>
              <a:rPr lang="en-AU" sz="1200" dirty="0">
                <a:latin typeface="Arial Narrow" panose="020B0606020202030204" pitchFamily="34" charset="0"/>
              </a:rPr>
              <a:t>Update the wider body on the status of effort</a:t>
            </a:r>
          </a:p>
        </p:txBody>
      </p:sp>
      <p:sp>
        <p:nvSpPr>
          <p:cNvPr id="113" name="Right Arrow 112">
            <a:extLst>
              <a:ext uri="{FF2B5EF4-FFF2-40B4-BE49-F238E27FC236}">
                <a16:creationId xmlns:a16="http://schemas.microsoft.com/office/drawing/2014/main" id="{13718D48-26D8-0A45-AEE9-92A2C6AF80F1}"/>
              </a:ext>
            </a:extLst>
          </p:cNvPr>
          <p:cNvSpPr/>
          <p:nvPr/>
        </p:nvSpPr>
        <p:spPr>
          <a:xfrm>
            <a:off x="6343084" y="5107422"/>
            <a:ext cx="294001" cy="16216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object 26">
            <a:extLst>
              <a:ext uri="{FF2B5EF4-FFF2-40B4-BE49-F238E27FC236}">
                <a16:creationId xmlns:a16="http://schemas.microsoft.com/office/drawing/2014/main" id="{5C232B59-CD08-084B-A5E6-3050F6EA5FE2}"/>
              </a:ext>
            </a:extLst>
          </p:cNvPr>
          <p:cNvSpPr/>
          <p:nvPr/>
        </p:nvSpPr>
        <p:spPr>
          <a:xfrm>
            <a:off x="5614152" y="2810034"/>
            <a:ext cx="0" cy="234315"/>
          </a:xfrm>
          <a:custGeom>
            <a:avLst/>
            <a:gdLst/>
            <a:ahLst/>
            <a:cxnLst/>
            <a:rect l="l" t="t" r="r" b="b"/>
            <a:pathLst>
              <a:path h="312420">
                <a:moveTo>
                  <a:pt x="0" y="0"/>
                </a:moveTo>
                <a:lnTo>
                  <a:pt x="0" y="311823"/>
                </a:lnTo>
              </a:path>
            </a:pathLst>
          </a:custGeom>
          <a:ln w="15240">
            <a:solidFill>
              <a:srgbClr val="000000"/>
            </a:solidFill>
          </a:ln>
        </p:spPr>
        <p:txBody>
          <a:bodyPr wrap="square" lIns="0" tIns="0" rIns="0" bIns="0" rtlCol="0"/>
          <a:lstStyle/>
          <a:p>
            <a:endParaRPr sz="1351"/>
          </a:p>
        </p:txBody>
      </p:sp>
      <p:sp>
        <p:nvSpPr>
          <p:cNvPr id="115" name="object 26">
            <a:extLst>
              <a:ext uri="{FF2B5EF4-FFF2-40B4-BE49-F238E27FC236}">
                <a16:creationId xmlns:a16="http://schemas.microsoft.com/office/drawing/2014/main" id="{0083C7E2-06D2-3543-9175-1B4FEC54675A}"/>
              </a:ext>
            </a:extLst>
          </p:cNvPr>
          <p:cNvSpPr/>
          <p:nvPr/>
        </p:nvSpPr>
        <p:spPr>
          <a:xfrm flipH="1">
            <a:off x="5552796" y="4549916"/>
            <a:ext cx="62955" cy="369000"/>
          </a:xfrm>
          <a:custGeom>
            <a:avLst/>
            <a:gdLst/>
            <a:ahLst/>
            <a:cxnLst/>
            <a:rect l="l" t="t" r="r" b="b"/>
            <a:pathLst>
              <a:path h="312420">
                <a:moveTo>
                  <a:pt x="0" y="0"/>
                </a:moveTo>
                <a:lnTo>
                  <a:pt x="0" y="311823"/>
                </a:lnTo>
              </a:path>
            </a:pathLst>
          </a:custGeom>
          <a:ln w="15240">
            <a:solidFill>
              <a:srgbClr val="000000"/>
            </a:solidFill>
          </a:ln>
        </p:spPr>
        <p:txBody>
          <a:bodyPr wrap="square" lIns="0" tIns="0" rIns="0" bIns="0" rtlCol="0"/>
          <a:lstStyle/>
          <a:p>
            <a:endParaRPr sz="1351"/>
          </a:p>
        </p:txBody>
      </p:sp>
      <p:grpSp>
        <p:nvGrpSpPr>
          <p:cNvPr id="116" name="Group 115">
            <a:extLst>
              <a:ext uri="{FF2B5EF4-FFF2-40B4-BE49-F238E27FC236}">
                <a16:creationId xmlns:a16="http://schemas.microsoft.com/office/drawing/2014/main" id="{1813F31D-A42F-134F-92E7-35D9B4769317}"/>
              </a:ext>
            </a:extLst>
          </p:cNvPr>
          <p:cNvGrpSpPr/>
          <p:nvPr/>
        </p:nvGrpSpPr>
        <p:grpSpPr>
          <a:xfrm>
            <a:off x="5006074" y="3913358"/>
            <a:ext cx="1171576" cy="681665"/>
            <a:chOff x="3781424" y="3676982"/>
            <a:chExt cx="1171576" cy="681665"/>
          </a:xfrm>
        </p:grpSpPr>
        <p:sp>
          <p:nvSpPr>
            <p:cNvPr id="117" name="object 8">
              <a:extLst>
                <a:ext uri="{FF2B5EF4-FFF2-40B4-BE49-F238E27FC236}">
                  <a16:creationId xmlns:a16="http://schemas.microsoft.com/office/drawing/2014/main" id="{1D08A6D8-7F88-B74A-81F5-D5D18E804BE5}"/>
                </a:ext>
              </a:extLst>
            </p:cNvPr>
            <p:cNvSpPr/>
            <p:nvPr/>
          </p:nvSpPr>
          <p:spPr>
            <a:xfrm>
              <a:off x="3781424" y="3676982"/>
              <a:ext cx="1171576" cy="681665"/>
            </a:xfrm>
            <a:prstGeom prst="rect">
              <a:avLst/>
            </a:prstGeom>
            <a:blipFill>
              <a:blip r:embed="rId3" cstate="print"/>
              <a:stretch>
                <a:fillRect/>
              </a:stretch>
            </a:blipFill>
          </p:spPr>
          <p:txBody>
            <a:bodyPr wrap="square" lIns="0" tIns="0" rIns="0" bIns="0" rtlCol="0"/>
            <a:lstStyle/>
            <a:p>
              <a:endParaRPr sz="1351"/>
            </a:p>
          </p:txBody>
        </p:sp>
        <p:sp>
          <p:nvSpPr>
            <p:cNvPr id="118" name="object 9">
              <a:extLst>
                <a:ext uri="{FF2B5EF4-FFF2-40B4-BE49-F238E27FC236}">
                  <a16:creationId xmlns:a16="http://schemas.microsoft.com/office/drawing/2014/main" id="{979A0801-A32F-5D4D-BFCA-93A26DE25069}"/>
                </a:ext>
              </a:extLst>
            </p:cNvPr>
            <p:cNvSpPr txBox="1"/>
            <p:nvPr/>
          </p:nvSpPr>
          <p:spPr>
            <a:xfrm>
              <a:off x="3906199" y="3782933"/>
              <a:ext cx="914876" cy="400110"/>
            </a:xfrm>
            <a:prstGeom prst="rect">
              <a:avLst/>
            </a:prstGeom>
          </p:spPr>
          <p:txBody>
            <a:bodyPr vert="horz" wrap="square" lIns="0" tIns="0" rIns="0" bIns="0" rtlCol="0">
              <a:spAutoFit/>
            </a:bodyPr>
            <a:lstStyle/>
            <a:p>
              <a:pPr marL="9525" marR="3811" algn="ctr"/>
              <a:r>
                <a:rPr lang="en-AU" sz="1000" spc="-4" dirty="0">
                  <a:solidFill>
                    <a:srgbClr val="FFFFFF"/>
                  </a:solidFill>
                  <a:latin typeface="Times New Roman"/>
                  <a:cs typeface="Times New Roman"/>
                </a:rPr>
                <a:t>Program Team</a:t>
              </a:r>
            </a:p>
            <a:p>
              <a:pPr marL="9525" marR="3811" algn="ctr"/>
              <a:r>
                <a:rPr lang="en-AU" sz="800" spc="-4" dirty="0">
                  <a:solidFill>
                    <a:srgbClr val="FFFFFF"/>
                  </a:solidFill>
                  <a:latin typeface="Times New Roman"/>
                  <a:cs typeface="Times New Roman"/>
                </a:rPr>
                <a:t>Program Director</a:t>
              </a:r>
            </a:p>
            <a:p>
              <a:pPr marL="9525" marR="3811" algn="ctr"/>
              <a:r>
                <a:rPr lang="en-AU" sz="800" spc="-4" dirty="0">
                  <a:solidFill>
                    <a:srgbClr val="FFFFFF"/>
                  </a:solidFill>
                  <a:latin typeface="Times New Roman"/>
                  <a:cs typeface="Times New Roman"/>
                </a:rPr>
                <a:t>David Day</a:t>
              </a:r>
              <a:endParaRPr sz="800" dirty="0">
                <a:latin typeface="Times New Roman"/>
                <a:cs typeface="Times New Roman"/>
              </a:endParaRPr>
            </a:p>
          </p:txBody>
        </p:sp>
      </p:grpSp>
      <p:sp>
        <p:nvSpPr>
          <p:cNvPr id="119" name="object 26">
            <a:extLst>
              <a:ext uri="{FF2B5EF4-FFF2-40B4-BE49-F238E27FC236}">
                <a16:creationId xmlns:a16="http://schemas.microsoft.com/office/drawing/2014/main" id="{FBE2E8D6-C919-054C-935F-09B14DD017BD}"/>
              </a:ext>
            </a:extLst>
          </p:cNvPr>
          <p:cNvSpPr/>
          <p:nvPr/>
        </p:nvSpPr>
        <p:spPr>
          <a:xfrm>
            <a:off x="5614152" y="3692421"/>
            <a:ext cx="0" cy="234315"/>
          </a:xfrm>
          <a:custGeom>
            <a:avLst/>
            <a:gdLst/>
            <a:ahLst/>
            <a:cxnLst/>
            <a:rect l="l" t="t" r="r" b="b"/>
            <a:pathLst>
              <a:path h="312420">
                <a:moveTo>
                  <a:pt x="0" y="0"/>
                </a:moveTo>
                <a:lnTo>
                  <a:pt x="0" y="311823"/>
                </a:lnTo>
              </a:path>
            </a:pathLst>
          </a:custGeom>
          <a:ln w="15240">
            <a:solidFill>
              <a:srgbClr val="000000"/>
            </a:solidFill>
          </a:ln>
        </p:spPr>
        <p:txBody>
          <a:bodyPr wrap="square" lIns="0" tIns="0" rIns="0" bIns="0" rtlCol="0"/>
          <a:lstStyle/>
          <a:p>
            <a:endParaRPr sz="1351"/>
          </a:p>
        </p:txBody>
      </p:sp>
      <p:grpSp>
        <p:nvGrpSpPr>
          <p:cNvPr id="120" name="Group 119">
            <a:extLst>
              <a:ext uri="{FF2B5EF4-FFF2-40B4-BE49-F238E27FC236}">
                <a16:creationId xmlns:a16="http://schemas.microsoft.com/office/drawing/2014/main" id="{78E2D0EF-D60A-0B42-97A3-047F38BDF0A9}"/>
              </a:ext>
            </a:extLst>
          </p:cNvPr>
          <p:cNvGrpSpPr/>
          <p:nvPr/>
        </p:nvGrpSpPr>
        <p:grpSpPr>
          <a:xfrm>
            <a:off x="4891229" y="1245268"/>
            <a:ext cx="1309877" cy="862978"/>
            <a:chOff x="3701985" y="1910331"/>
            <a:chExt cx="1309877" cy="862977"/>
          </a:xfrm>
        </p:grpSpPr>
        <p:grpSp>
          <p:nvGrpSpPr>
            <p:cNvPr id="121" name="Group 120">
              <a:extLst>
                <a:ext uri="{FF2B5EF4-FFF2-40B4-BE49-F238E27FC236}">
                  <a16:creationId xmlns:a16="http://schemas.microsoft.com/office/drawing/2014/main" id="{F5332D10-C79B-B14E-AE3C-E03D2A0E6282}"/>
                </a:ext>
              </a:extLst>
            </p:cNvPr>
            <p:cNvGrpSpPr/>
            <p:nvPr/>
          </p:nvGrpSpPr>
          <p:grpSpPr>
            <a:xfrm>
              <a:off x="3701985" y="1910331"/>
              <a:ext cx="1309877" cy="862977"/>
              <a:chOff x="3701985" y="1910331"/>
              <a:chExt cx="1309877" cy="862977"/>
            </a:xfrm>
          </p:grpSpPr>
          <p:sp>
            <p:nvSpPr>
              <p:cNvPr id="123" name="object 6">
                <a:extLst>
                  <a:ext uri="{FF2B5EF4-FFF2-40B4-BE49-F238E27FC236}">
                    <a16:creationId xmlns:a16="http://schemas.microsoft.com/office/drawing/2014/main" id="{53E39FC9-DBCD-B244-BC12-28EEAEE889B4}"/>
                  </a:ext>
                </a:extLst>
              </p:cNvPr>
              <p:cNvSpPr/>
              <p:nvPr/>
            </p:nvSpPr>
            <p:spPr>
              <a:xfrm>
                <a:off x="3701985" y="1910331"/>
                <a:ext cx="1309877" cy="862977"/>
              </a:xfrm>
              <a:prstGeom prst="rect">
                <a:avLst/>
              </a:prstGeom>
              <a:blipFill>
                <a:blip r:embed="rId4" cstate="print"/>
                <a:stretch>
                  <a:fillRect/>
                </a:stretch>
              </a:blipFill>
            </p:spPr>
            <p:txBody>
              <a:bodyPr wrap="square" lIns="0" tIns="0" rIns="0" bIns="0" rtlCol="0"/>
              <a:lstStyle/>
              <a:p>
                <a:endParaRPr sz="1351"/>
              </a:p>
            </p:txBody>
          </p:sp>
          <p:sp>
            <p:nvSpPr>
              <p:cNvPr id="124" name="object 7">
                <a:extLst>
                  <a:ext uri="{FF2B5EF4-FFF2-40B4-BE49-F238E27FC236}">
                    <a16:creationId xmlns:a16="http://schemas.microsoft.com/office/drawing/2014/main" id="{86704B40-160C-014A-AA55-8F4F863EC9E9}"/>
                  </a:ext>
                </a:extLst>
              </p:cNvPr>
              <p:cNvSpPr txBox="1"/>
              <p:nvPr/>
            </p:nvSpPr>
            <p:spPr>
              <a:xfrm>
                <a:off x="3800309" y="1965919"/>
                <a:ext cx="1079852" cy="677107"/>
              </a:xfrm>
              <a:prstGeom prst="rect">
                <a:avLst/>
              </a:prstGeom>
            </p:spPr>
            <p:txBody>
              <a:bodyPr vert="horz" wrap="square" lIns="0" tIns="0" rIns="0" bIns="0" rtlCol="0">
                <a:spAutoFit/>
              </a:bodyPr>
              <a:lstStyle/>
              <a:p>
                <a:pPr marL="9525" marR="3811" algn="ctr"/>
                <a:r>
                  <a:rPr lang="en-AU" sz="1100" spc="-4" dirty="0">
                    <a:solidFill>
                      <a:srgbClr val="FFFFFF"/>
                    </a:solidFill>
                    <a:latin typeface="Times New Roman"/>
                    <a:cs typeface="Times New Roman"/>
                  </a:rPr>
                  <a:t>SEG – TS Phase 2 Steering</a:t>
                </a:r>
                <a:r>
                  <a:rPr lang="en-AU" sz="1100" spc="-37" dirty="0">
                    <a:solidFill>
                      <a:srgbClr val="FFFFFF"/>
                    </a:solidFill>
                    <a:latin typeface="Times New Roman"/>
                    <a:cs typeface="Times New Roman"/>
                  </a:rPr>
                  <a:t> </a:t>
                </a:r>
                <a:r>
                  <a:rPr lang="en-AU" sz="1100" spc="-4" dirty="0">
                    <a:solidFill>
                      <a:srgbClr val="FFFFFF"/>
                    </a:solidFill>
                    <a:latin typeface="Times New Roman"/>
                    <a:cs typeface="Times New Roman"/>
                  </a:rPr>
                  <a:t>Committee</a:t>
                </a:r>
              </a:p>
              <a:p>
                <a:pPr marL="9525" marR="3811" algn="ctr"/>
                <a:endParaRPr lang="en-AU" sz="1100" spc="-4" dirty="0">
                  <a:solidFill>
                    <a:srgbClr val="FFFFFF"/>
                  </a:solidFill>
                  <a:latin typeface="Times New Roman"/>
                  <a:cs typeface="Times New Roman"/>
                </a:endParaRPr>
              </a:p>
            </p:txBody>
          </p:sp>
        </p:grpSp>
        <p:sp>
          <p:nvSpPr>
            <p:cNvPr id="122" name="object 7">
              <a:extLst>
                <a:ext uri="{FF2B5EF4-FFF2-40B4-BE49-F238E27FC236}">
                  <a16:creationId xmlns:a16="http://schemas.microsoft.com/office/drawing/2014/main" id="{3E555371-C8FE-514E-A4DA-1B4FFDEFAB90}"/>
                </a:ext>
              </a:extLst>
            </p:cNvPr>
            <p:cNvSpPr txBox="1"/>
            <p:nvPr/>
          </p:nvSpPr>
          <p:spPr>
            <a:xfrm>
              <a:off x="3898057" y="2465039"/>
              <a:ext cx="914876" cy="138499"/>
            </a:xfrm>
            <a:prstGeom prst="rect">
              <a:avLst/>
            </a:prstGeom>
          </p:spPr>
          <p:txBody>
            <a:bodyPr vert="horz" wrap="square" lIns="0" tIns="0" rIns="0" bIns="0" rtlCol="0">
              <a:spAutoFit/>
            </a:bodyPr>
            <a:lstStyle/>
            <a:p>
              <a:pPr marL="9525" marR="3811" algn="ctr"/>
              <a:r>
                <a:rPr sz="900" spc="-4" dirty="0">
                  <a:solidFill>
                    <a:srgbClr val="FFFFFF"/>
                  </a:solidFill>
                  <a:latin typeface="Times New Roman"/>
                  <a:cs typeface="Times New Roman"/>
                </a:rPr>
                <a:t> </a:t>
              </a:r>
              <a:r>
                <a:rPr lang="en-AU" sz="900" spc="-4" dirty="0">
                  <a:solidFill>
                    <a:srgbClr val="FFFFFF"/>
                  </a:solidFill>
                  <a:latin typeface="Times New Roman"/>
                  <a:cs typeface="Times New Roman"/>
                </a:rPr>
                <a:t>Sponsor: DVC</a:t>
              </a:r>
              <a:endParaRPr sz="900" dirty="0">
                <a:latin typeface="Times New Roman"/>
                <a:cs typeface="Times New Roman"/>
              </a:endParaRPr>
            </a:p>
          </p:txBody>
        </p:sp>
      </p:grpSp>
      <p:grpSp>
        <p:nvGrpSpPr>
          <p:cNvPr id="125" name="Group 124">
            <a:extLst>
              <a:ext uri="{FF2B5EF4-FFF2-40B4-BE49-F238E27FC236}">
                <a16:creationId xmlns:a16="http://schemas.microsoft.com/office/drawing/2014/main" id="{DD3474EF-ADBF-4C44-A156-E2764AFB375D}"/>
              </a:ext>
            </a:extLst>
          </p:cNvPr>
          <p:cNvGrpSpPr/>
          <p:nvPr/>
        </p:nvGrpSpPr>
        <p:grpSpPr>
          <a:xfrm>
            <a:off x="4900102" y="2237117"/>
            <a:ext cx="1335127" cy="591207"/>
            <a:chOff x="3226012" y="2442330"/>
            <a:chExt cx="1335126" cy="591206"/>
          </a:xfrm>
        </p:grpSpPr>
        <p:sp>
          <p:nvSpPr>
            <p:cNvPr id="126" name="object 6">
              <a:extLst>
                <a:ext uri="{FF2B5EF4-FFF2-40B4-BE49-F238E27FC236}">
                  <a16:creationId xmlns:a16="http://schemas.microsoft.com/office/drawing/2014/main" id="{C201CD54-EAA7-1F49-9059-A9A868E47929}"/>
                </a:ext>
              </a:extLst>
            </p:cNvPr>
            <p:cNvSpPr/>
            <p:nvPr/>
          </p:nvSpPr>
          <p:spPr>
            <a:xfrm>
              <a:off x="3226012" y="2442330"/>
              <a:ext cx="1309877" cy="591206"/>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lIns="0" tIns="0" rIns="0" bIns="0" rtlCol="0"/>
            <a:lstStyle/>
            <a:p>
              <a:endParaRPr sz="1351"/>
            </a:p>
          </p:txBody>
        </p:sp>
        <p:sp>
          <p:nvSpPr>
            <p:cNvPr id="127" name="object 7">
              <a:extLst>
                <a:ext uri="{FF2B5EF4-FFF2-40B4-BE49-F238E27FC236}">
                  <a16:creationId xmlns:a16="http://schemas.microsoft.com/office/drawing/2014/main" id="{4866976E-01D4-3F48-B87F-E0BE6587F86C}"/>
                </a:ext>
              </a:extLst>
            </p:cNvPr>
            <p:cNvSpPr txBox="1"/>
            <p:nvPr/>
          </p:nvSpPr>
          <p:spPr>
            <a:xfrm>
              <a:off x="3251259" y="2496477"/>
              <a:ext cx="1309879" cy="461664"/>
            </a:xfrm>
            <a:prstGeom prst="rect">
              <a:avLst/>
            </a:prstGeom>
          </p:spPr>
          <p:txBody>
            <a:bodyPr vert="horz" wrap="square" lIns="0" tIns="0" rIns="0" bIns="0" rtlCol="0">
              <a:spAutoFit/>
            </a:bodyPr>
            <a:lstStyle/>
            <a:p>
              <a:pPr marL="9525" marR="3811" algn="ctr"/>
              <a:r>
                <a:rPr lang="en-AU" sz="1100" spc="-4" dirty="0">
                  <a:solidFill>
                    <a:srgbClr val="FFFFFF"/>
                  </a:solidFill>
                  <a:latin typeface="Times New Roman"/>
                  <a:cs typeface="Times New Roman"/>
                </a:rPr>
                <a:t>L&amp;T Transformation WG</a:t>
              </a:r>
            </a:p>
            <a:p>
              <a:pPr marL="9525" marR="3811" algn="ctr"/>
              <a:r>
                <a:rPr lang="en-AU" sz="800" spc="-4" dirty="0">
                  <a:solidFill>
                    <a:srgbClr val="FFFFFF"/>
                  </a:solidFill>
                  <a:latin typeface="Times New Roman"/>
                  <a:cs typeface="Times New Roman"/>
                </a:rPr>
                <a:t>Chair: VP L&amp;T</a:t>
              </a:r>
            </a:p>
          </p:txBody>
        </p:sp>
      </p:grpSp>
      <p:grpSp>
        <p:nvGrpSpPr>
          <p:cNvPr id="128" name="Group 127">
            <a:extLst>
              <a:ext uri="{FF2B5EF4-FFF2-40B4-BE49-F238E27FC236}">
                <a16:creationId xmlns:a16="http://schemas.microsoft.com/office/drawing/2014/main" id="{E58523B9-98F1-C441-BD9A-2DA72BA1D7E8}"/>
              </a:ext>
            </a:extLst>
          </p:cNvPr>
          <p:cNvGrpSpPr/>
          <p:nvPr/>
        </p:nvGrpSpPr>
        <p:grpSpPr>
          <a:xfrm>
            <a:off x="4910748" y="3033744"/>
            <a:ext cx="1326575" cy="710882"/>
            <a:chOff x="3219960" y="2442330"/>
            <a:chExt cx="1326575" cy="591206"/>
          </a:xfrm>
          <a:solidFill>
            <a:srgbClr val="00B0F0"/>
          </a:solidFill>
        </p:grpSpPr>
        <p:sp>
          <p:nvSpPr>
            <p:cNvPr id="129" name="object 6">
              <a:extLst>
                <a:ext uri="{FF2B5EF4-FFF2-40B4-BE49-F238E27FC236}">
                  <a16:creationId xmlns:a16="http://schemas.microsoft.com/office/drawing/2014/main" id="{47B24BD6-9C80-A44F-A415-D7391CD8B266}"/>
                </a:ext>
              </a:extLst>
            </p:cNvPr>
            <p:cNvSpPr/>
            <p:nvPr/>
          </p:nvSpPr>
          <p:spPr>
            <a:xfrm>
              <a:off x="3226012" y="2442330"/>
              <a:ext cx="1309877" cy="591206"/>
            </a:xfrm>
            <a:prstGeom prst="rect">
              <a:avLst/>
            </a:prstGeom>
            <a:grpFill/>
          </p:spPr>
          <p:style>
            <a:lnRef idx="0">
              <a:schemeClr val="accent1"/>
            </a:lnRef>
            <a:fillRef idx="3">
              <a:schemeClr val="accent1"/>
            </a:fillRef>
            <a:effectRef idx="3">
              <a:schemeClr val="accent1"/>
            </a:effectRef>
            <a:fontRef idx="minor">
              <a:schemeClr val="lt1"/>
            </a:fontRef>
          </p:style>
          <p:txBody>
            <a:bodyPr wrap="square" lIns="0" tIns="0" rIns="0" bIns="0" rtlCol="0"/>
            <a:lstStyle/>
            <a:p>
              <a:endParaRPr sz="1351"/>
            </a:p>
          </p:txBody>
        </p:sp>
        <p:sp>
          <p:nvSpPr>
            <p:cNvPr id="130" name="object 7">
              <a:extLst>
                <a:ext uri="{FF2B5EF4-FFF2-40B4-BE49-F238E27FC236}">
                  <a16:creationId xmlns:a16="http://schemas.microsoft.com/office/drawing/2014/main" id="{53D68B59-0EBB-6340-97E9-FD31F3A22E60}"/>
                </a:ext>
              </a:extLst>
            </p:cNvPr>
            <p:cNvSpPr txBox="1"/>
            <p:nvPr/>
          </p:nvSpPr>
          <p:spPr>
            <a:xfrm>
              <a:off x="3219960" y="2453565"/>
              <a:ext cx="1326575" cy="486329"/>
            </a:xfrm>
            <a:prstGeom prst="rect">
              <a:avLst/>
            </a:prstGeom>
            <a:noFill/>
          </p:spPr>
          <p:txBody>
            <a:bodyPr vert="horz" wrap="square" lIns="0" tIns="0" rIns="0" bIns="0" rtlCol="0">
              <a:spAutoFit/>
            </a:bodyPr>
            <a:lstStyle/>
            <a:p>
              <a:pPr marL="9525" marR="3811" algn="ctr"/>
              <a:r>
                <a:rPr lang="en-AU" sz="1100" spc="-4" dirty="0">
                  <a:solidFill>
                    <a:srgbClr val="FFFFFF"/>
                  </a:solidFill>
                  <a:latin typeface="Times New Roman"/>
                  <a:cs typeface="Times New Roman"/>
                </a:rPr>
                <a:t>Program Owner </a:t>
              </a:r>
            </a:p>
            <a:p>
              <a:pPr marL="9525" marR="3811" algn="ctr"/>
              <a:r>
                <a:rPr lang="en-AU" sz="800" spc="-4" dirty="0">
                  <a:solidFill>
                    <a:srgbClr val="FFFFFF"/>
                  </a:solidFill>
                  <a:latin typeface="Times New Roman"/>
                  <a:cs typeface="Times New Roman"/>
                </a:rPr>
                <a:t>VP L&amp;T</a:t>
              </a:r>
            </a:p>
            <a:p>
              <a:pPr marL="9525" marR="3811" algn="ctr"/>
              <a:r>
                <a:rPr lang="en-AU" sz="1100" spc="-4" dirty="0">
                  <a:solidFill>
                    <a:srgbClr val="FFFFFF"/>
                  </a:solidFill>
                  <a:latin typeface="Times New Roman"/>
                  <a:cs typeface="Times New Roman"/>
                </a:rPr>
                <a:t>Program Customers </a:t>
              </a:r>
            </a:p>
            <a:p>
              <a:pPr marL="9525" marR="3811" algn="ctr"/>
              <a:r>
                <a:rPr lang="en-AU" sz="800" spc="-4" dirty="0">
                  <a:solidFill>
                    <a:srgbClr val="FFFFFF"/>
                  </a:solidFill>
                  <a:latin typeface="Times New Roman"/>
                  <a:cs typeface="Times New Roman"/>
                </a:rPr>
                <a:t>VP Flagships</a:t>
              </a:r>
            </a:p>
          </p:txBody>
        </p:sp>
      </p:grpSp>
      <p:grpSp>
        <p:nvGrpSpPr>
          <p:cNvPr id="131" name="Group 130">
            <a:extLst>
              <a:ext uri="{FF2B5EF4-FFF2-40B4-BE49-F238E27FC236}">
                <a16:creationId xmlns:a16="http://schemas.microsoft.com/office/drawing/2014/main" id="{06107F58-A3AB-CE4E-BCE6-598B70C3A19A}"/>
              </a:ext>
            </a:extLst>
          </p:cNvPr>
          <p:cNvGrpSpPr/>
          <p:nvPr/>
        </p:nvGrpSpPr>
        <p:grpSpPr>
          <a:xfrm>
            <a:off x="4103747" y="5475849"/>
            <a:ext cx="3038387" cy="877482"/>
            <a:chOff x="5120051" y="859898"/>
            <a:chExt cx="3038387" cy="877481"/>
          </a:xfrm>
        </p:grpSpPr>
        <p:sp>
          <p:nvSpPr>
            <p:cNvPr id="132" name="object 30">
              <a:extLst>
                <a:ext uri="{FF2B5EF4-FFF2-40B4-BE49-F238E27FC236}">
                  <a16:creationId xmlns:a16="http://schemas.microsoft.com/office/drawing/2014/main" id="{7F90DFDC-4555-6B4F-B0EE-5A99566B45EC}"/>
                </a:ext>
              </a:extLst>
            </p:cNvPr>
            <p:cNvSpPr/>
            <p:nvPr/>
          </p:nvSpPr>
          <p:spPr>
            <a:xfrm rot="5400000">
              <a:off x="6103605" y="1295856"/>
              <a:ext cx="0" cy="233839"/>
            </a:xfrm>
            <a:custGeom>
              <a:avLst/>
              <a:gdLst/>
              <a:ahLst/>
              <a:cxnLst/>
              <a:rect l="l" t="t" r="r" b="b"/>
              <a:pathLst>
                <a:path h="311785">
                  <a:moveTo>
                    <a:pt x="0" y="0"/>
                  </a:moveTo>
                  <a:lnTo>
                    <a:pt x="0" y="311785"/>
                  </a:lnTo>
                </a:path>
              </a:pathLst>
            </a:custGeom>
            <a:ln w="15240">
              <a:solidFill>
                <a:srgbClr val="000000"/>
              </a:solidFill>
            </a:ln>
          </p:spPr>
          <p:txBody>
            <a:bodyPr wrap="square" lIns="0" tIns="0" rIns="0" bIns="0" rtlCol="0"/>
            <a:lstStyle/>
            <a:p>
              <a:endParaRPr sz="1351"/>
            </a:p>
          </p:txBody>
        </p:sp>
        <p:sp>
          <p:nvSpPr>
            <p:cNvPr id="133" name="object 31">
              <a:extLst>
                <a:ext uri="{FF2B5EF4-FFF2-40B4-BE49-F238E27FC236}">
                  <a16:creationId xmlns:a16="http://schemas.microsoft.com/office/drawing/2014/main" id="{0482F930-D24F-5D42-89A5-B93AA60B6E8E}"/>
                </a:ext>
              </a:extLst>
            </p:cNvPr>
            <p:cNvSpPr/>
            <p:nvPr/>
          </p:nvSpPr>
          <p:spPr>
            <a:xfrm rot="5400000">
              <a:off x="7137192" y="1295856"/>
              <a:ext cx="0" cy="233839"/>
            </a:xfrm>
            <a:custGeom>
              <a:avLst/>
              <a:gdLst/>
              <a:ahLst/>
              <a:cxnLst/>
              <a:rect l="l" t="t" r="r" b="b"/>
              <a:pathLst>
                <a:path h="311785">
                  <a:moveTo>
                    <a:pt x="0" y="0"/>
                  </a:moveTo>
                  <a:lnTo>
                    <a:pt x="0" y="311785"/>
                  </a:lnTo>
                </a:path>
              </a:pathLst>
            </a:custGeom>
            <a:ln w="15240">
              <a:solidFill>
                <a:srgbClr val="000000"/>
              </a:solidFill>
            </a:ln>
          </p:spPr>
          <p:txBody>
            <a:bodyPr wrap="square" lIns="0" tIns="0" rIns="0" bIns="0" rtlCol="0"/>
            <a:lstStyle/>
            <a:p>
              <a:endParaRPr sz="1351"/>
            </a:p>
          </p:txBody>
        </p:sp>
        <p:grpSp>
          <p:nvGrpSpPr>
            <p:cNvPr id="134" name="Group 133">
              <a:extLst>
                <a:ext uri="{FF2B5EF4-FFF2-40B4-BE49-F238E27FC236}">
                  <a16:creationId xmlns:a16="http://schemas.microsoft.com/office/drawing/2014/main" id="{121F6545-DD15-F947-8C80-D8C6C0B831BD}"/>
                </a:ext>
              </a:extLst>
            </p:cNvPr>
            <p:cNvGrpSpPr/>
            <p:nvPr/>
          </p:nvGrpSpPr>
          <p:grpSpPr>
            <a:xfrm>
              <a:off x="5120051" y="859898"/>
              <a:ext cx="3038387" cy="877481"/>
              <a:chOff x="2827783" y="4552125"/>
              <a:chExt cx="3038387" cy="877481"/>
            </a:xfrm>
          </p:grpSpPr>
          <p:sp>
            <p:nvSpPr>
              <p:cNvPr id="135" name="object 22">
                <a:extLst>
                  <a:ext uri="{FF2B5EF4-FFF2-40B4-BE49-F238E27FC236}">
                    <a16:creationId xmlns:a16="http://schemas.microsoft.com/office/drawing/2014/main" id="{D05F5DDE-9D22-0444-915C-1E1ED0BA3BBB}"/>
                  </a:ext>
                </a:extLst>
              </p:cNvPr>
              <p:cNvSpPr txBox="1"/>
              <p:nvPr/>
            </p:nvSpPr>
            <p:spPr>
              <a:xfrm>
                <a:off x="5042894" y="4931142"/>
                <a:ext cx="584359" cy="415497"/>
              </a:xfrm>
              <a:prstGeom prst="rect">
                <a:avLst/>
              </a:prstGeom>
            </p:spPr>
            <p:txBody>
              <a:bodyPr vert="horz" wrap="square" lIns="0" tIns="0" rIns="0" bIns="0" rtlCol="0">
                <a:spAutoFit/>
              </a:bodyPr>
              <a:lstStyle/>
              <a:p>
                <a:pPr marL="9049" marR="3811" algn="ctr"/>
                <a:r>
                  <a:rPr sz="900" dirty="0">
                    <a:solidFill>
                      <a:srgbClr val="FFFFFF"/>
                    </a:solidFill>
                    <a:latin typeface="Times New Roman"/>
                    <a:cs typeface="Times New Roman"/>
                  </a:rPr>
                  <a:t>Work </a:t>
                </a:r>
                <a:r>
                  <a:rPr sz="900" spc="-4" dirty="0">
                    <a:solidFill>
                      <a:srgbClr val="FFFFFF"/>
                    </a:solidFill>
                    <a:latin typeface="Times New Roman"/>
                    <a:cs typeface="Times New Roman"/>
                  </a:rPr>
                  <a:t>Stream  Ldr.</a:t>
                </a:r>
                <a:r>
                  <a:rPr sz="900" spc="-53" dirty="0">
                    <a:solidFill>
                      <a:srgbClr val="FFFFFF"/>
                    </a:solidFill>
                    <a:latin typeface="Times New Roman"/>
                    <a:cs typeface="Times New Roman"/>
                  </a:rPr>
                  <a:t> </a:t>
                </a:r>
                <a:endParaRPr lang="en-AU" sz="900" spc="-53" dirty="0">
                  <a:solidFill>
                    <a:srgbClr val="FFFFFF"/>
                  </a:solidFill>
                  <a:latin typeface="Times New Roman"/>
                  <a:cs typeface="Times New Roman"/>
                </a:endParaRPr>
              </a:p>
              <a:p>
                <a:pPr marL="9049" marR="3811" algn="ctr"/>
                <a:r>
                  <a:rPr lang="en-AU" sz="900" spc="-4" dirty="0">
                    <a:solidFill>
                      <a:srgbClr val="FFFFFF"/>
                    </a:solidFill>
                    <a:latin typeface="Times New Roman"/>
                    <a:cs typeface="Times New Roman"/>
                  </a:rPr>
                  <a:t>Systems</a:t>
                </a:r>
                <a:r>
                  <a:rPr sz="900" spc="-4" dirty="0">
                    <a:solidFill>
                      <a:srgbClr val="FFFFFF"/>
                    </a:solidFill>
                    <a:latin typeface="Times New Roman"/>
                    <a:cs typeface="Times New Roman"/>
                  </a:rPr>
                  <a:t>  </a:t>
                </a:r>
                <a:endParaRPr lang="en-AU" sz="900" spc="-4" dirty="0">
                  <a:solidFill>
                    <a:srgbClr val="FFFFFF"/>
                  </a:solidFill>
                  <a:latin typeface="Times New Roman"/>
                  <a:cs typeface="Times New Roman"/>
                </a:endParaRPr>
              </a:p>
            </p:txBody>
          </p:sp>
          <p:sp>
            <p:nvSpPr>
              <p:cNvPr id="136" name="object 26">
                <a:extLst>
                  <a:ext uri="{FF2B5EF4-FFF2-40B4-BE49-F238E27FC236}">
                    <a16:creationId xmlns:a16="http://schemas.microsoft.com/office/drawing/2014/main" id="{7C874809-0028-9841-8C1B-74321D9CC981}"/>
                  </a:ext>
                </a:extLst>
              </p:cNvPr>
              <p:cNvSpPr/>
              <p:nvPr/>
            </p:nvSpPr>
            <p:spPr>
              <a:xfrm flipH="1">
                <a:off x="4301090" y="4552125"/>
                <a:ext cx="45719" cy="264846"/>
              </a:xfrm>
              <a:custGeom>
                <a:avLst/>
                <a:gdLst/>
                <a:ahLst/>
                <a:cxnLst/>
                <a:rect l="l" t="t" r="r" b="b"/>
                <a:pathLst>
                  <a:path h="312420">
                    <a:moveTo>
                      <a:pt x="0" y="0"/>
                    </a:moveTo>
                    <a:lnTo>
                      <a:pt x="0" y="311823"/>
                    </a:lnTo>
                  </a:path>
                </a:pathLst>
              </a:custGeom>
              <a:ln w="15240">
                <a:solidFill>
                  <a:srgbClr val="000000"/>
                </a:solidFill>
              </a:ln>
            </p:spPr>
            <p:txBody>
              <a:bodyPr wrap="square" lIns="0" tIns="0" rIns="0" bIns="0" rtlCol="0"/>
              <a:lstStyle/>
              <a:p>
                <a:endParaRPr sz="1351"/>
              </a:p>
            </p:txBody>
          </p:sp>
          <p:sp>
            <p:nvSpPr>
              <p:cNvPr id="137" name="object 14">
                <a:extLst>
                  <a:ext uri="{FF2B5EF4-FFF2-40B4-BE49-F238E27FC236}">
                    <a16:creationId xmlns:a16="http://schemas.microsoft.com/office/drawing/2014/main" id="{31CCD7B9-AEF1-C14C-AC79-56AB1EABA36F}"/>
                  </a:ext>
                </a:extLst>
              </p:cNvPr>
              <p:cNvSpPr/>
              <p:nvPr/>
            </p:nvSpPr>
            <p:spPr>
              <a:xfrm>
                <a:off x="2827783" y="4784932"/>
                <a:ext cx="926972" cy="644674"/>
              </a:xfrm>
              <a:prstGeom prst="rect">
                <a:avLst/>
              </a:prstGeom>
              <a:blipFill>
                <a:blip r:embed="rId5" cstate="print"/>
                <a:stretch>
                  <a:fillRect/>
                </a:stretch>
              </a:blipFill>
            </p:spPr>
            <p:txBody>
              <a:bodyPr wrap="square" lIns="0" tIns="0" rIns="0" bIns="0" rtlCol="0"/>
              <a:lstStyle/>
              <a:p>
                <a:endParaRPr sz="1351">
                  <a:solidFill>
                    <a:prstClr val="black"/>
                  </a:solidFill>
                  <a:latin typeface="Calibri"/>
                </a:endParaRPr>
              </a:p>
            </p:txBody>
          </p:sp>
          <p:sp>
            <p:nvSpPr>
              <p:cNvPr id="138" name="object 15">
                <a:extLst>
                  <a:ext uri="{FF2B5EF4-FFF2-40B4-BE49-F238E27FC236}">
                    <a16:creationId xmlns:a16="http://schemas.microsoft.com/office/drawing/2014/main" id="{19749424-FB87-094A-930C-A9DDC91E018B}"/>
                  </a:ext>
                </a:extLst>
              </p:cNvPr>
              <p:cNvSpPr txBox="1"/>
              <p:nvPr/>
            </p:nvSpPr>
            <p:spPr>
              <a:xfrm>
                <a:off x="2855388" y="4931142"/>
                <a:ext cx="866637" cy="415497"/>
              </a:xfrm>
              <a:prstGeom prst="rect">
                <a:avLst/>
              </a:prstGeom>
            </p:spPr>
            <p:txBody>
              <a:bodyPr vert="horz" wrap="square" lIns="0" tIns="0" rIns="0" bIns="0" rtlCol="0">
                <a:spAutoFit/>
              </a:bodyPr>
              <a:lstStyle/>
              <a:p>
                <a:pPr marL="9049" marR="3811" indent="476" algn="ctr"/>
                <a:r>
                  <a:rPr lang="en-AU" sz="900" dirty="0">
                    <a:solidFill>
                      <a:srgbClr val="FFFFFF"/>
                    </a:solidFill>
                    <a:latin typeface="Times New Roman"/>
                    <a:cs typeface="Times New Roman"/>
                  </a:rPr>
                  <a:t>Cross Functional Business Areas </a:t>
                </a:r>
              </a:p>
              <a:p>
                <a:pPr marL="9049" marR="3811" indent="476" algn="ctr"/>
                <a:endParaRPr sz="900" dirty="0">
                  <a:solidFill>
                    <a:prstClr val="black"/>
                  </a:solidFill>
                  <a:latin typeface="Times New Roman"/>
                  <a:cs typeface="Times New Roman"/>
                </a:endParaRPr>
              </a:p>
            </p:txBody>
          </p:sp>
          <p:sp>
            <p:nvSpPr>
              <p:cNvPr id="139" name="object 16">
                <a:extLst>
                  <a:ext uri="{FF2B5EF4-FFF2-40B4-BE49-F238E27FC236}">
                    <a16:creationId xmlns:a16="http://schemas.microsoft.com/office/drawing/2014/main" id="{EEC1B76B-4273-8C4E-8A61-FF12711CD5FE}"/>
                  </a:ext>
                </a:extLst>
              </p:cNvPr>
              <p:cNvSpPr/>
              <p:nvPr/>
            </p:nvSpPr>
            <p:spPr>
              <a:xfrm>
                <a:off x="3851922" y="4786074"/>
                <a:ext cx="925829" cy="643532"/>
              </a:xfrm>
              <a:prstGeom prst="rect">
                <a:avLst/>
              </a:prstGeom>
              <a:blipFill>
                <a:blip r:embed="rId6" cstate="print"/>
                <a:stretch>
                  <a:fillRect/>
                </a:stretch>
              </a:blipFill>
            </p:spPr>
            <p:txBody>
              <a:bodyPr wrap="square" lIns="0" tIns="0" rIns="0" bIns="0" rtlCol="0"/>
              <a:lstStyle/>
              <a:p>
                <a:endParaRPr sz="1351">
                  <a:solidFill>
                    <a:prstClr val="black"/>
                  </a:solidFill>
                  <a:latin typeface="Calibri"/>
                </a:endParaRPr>
              </a:p>
            </p:txBody>
          </p:sp>
          <p:sp>
            <p:nvSpPr>
              <p:cNvPr id="140" name="object 17">
                <a:extLst>
                  <a:ext uri="{FF2B5EF4-FFF2-40B4-BE49-F238E27FC236}">
                    <a16:creationId xmlns:a16="http://schemas.microsoft.com/office/drawing/2014/main" id="{6590678A-6656-5048-9185-5814C3364DEF}"/>
                  </a:ext>
                </a:extLst>
              </p:cNvPr>
              <p:cNvSpPr txBox="1"/>
              <p:nvPr/>
            </p:nvSpPr>
            <p:spPr>
              <a:xfrm>
                <a:off x="4009435" y="4958984"/>
                <a:ext cx="617220" cy="276999"/>
              </a:xfrm>
              <a:prstGeom prst="rect">
                <a:avLst/>
              </a:prstGeom>
            </p:spPr>
            <p:txBody>
              <a:bodyPr vert="horz" wrap="square" lIns="0" tIns="0" rIns="0" bIns="0" rtlCol="0">
                <a:spAutoFit/>
              </a:bodyPr>
              <a:lstStyle/>
              <a:p>
                <a:pPr marL="39050" marR="33814" indent="1905" algn="ctr"/>
                <a:r>
                  <a:rPr lang="en-AU" sz="900" dirty="0">
                    <a:solidFill>
                      <a:srgbClr val="FFFFFF"/>
                    </a:solidFill>
                    <a:latin typeface="Times New Roman"/>
                    <a:cs typeface="Times New Roman"/>
                  </a:rPr>
                  <a:t>Program Team</a:t>
                </a:r>
                <a:endParaRPr sz="900" dirty="0">
                  <a:solidFill>
                    <a:prstClr val="black"/>
                  </a:solidFill>
                  <a:latin typeface="Times New Roman"/>
                  <a:cs typeface="Times New Roman"/>
                </a:endParaRPr>
              </a:p>
            </p:txBody>
          </p:sp>
          <p:sp>
            <p:nvSpPr>
              <p:cNvPr id="141" name="object 22">
                <a:extLst>
                  <a:ext uri="{FF2B5EF4-FFF2-40B4-BE49-F238E27FC236}">
                    <a16:creationId xmlns:a16="http://schemas.microsoft.com/office/drawing/2014/main" id="{8A6F9232-2AED-C747-AF10-B29FE7BD9E94}"/>
                  </a:ext>
                </a:extLst>
              </p:cNvPr>
              <p:cNvSpPr txBox="1"/>
              <p:nvPr/>
            </p:nvSpPr>
            <p:spPr>
              <a:xfrm>
                <a:off x="5042897" y="4931143"/>
                <a:ext cx="584359" cy="115544"/>
              </a:xfrm>
              <a:prstGeom prst="rect">
                <a:avLst/>
              </a:prstGeom>
            </p:spPr>
            <p:txBody>
              <a:bodyPr vert="horz" wrap="square" lIns="0" tIns="0" rIns="0" bIns="0" rtlCol="0">
                <a:spAutoFit/>
              </a:bodyPr>
              <a:lstStyle/>
              <a:p>
                <a:pPr marL="9049" marR="3811" algn="ctr"/>
                <a:r>
                  <a:rPr lang="en-AU" sz="751" dirty="0">
                    <a:solidFill>
                      <a:srgbClr val="FFFFFF"/>
                    </a:solidFill>
                    <a:latin typeface="Times New Roman"/>
                    <a:cs typeface="Times New Roman"/>
                  </a:rPr>
                  <a:t>College Reps</a:t>
                </a:r>
                <a:endParaRPr sz="751" dirty="0">
                  <a:solidFill>
                    <a:prstClr val="black"/>
                  </a:solidFill>
                  <a:latin typeface="Times New Roman"/>
                  <a:cs typeface="Times New Roman"/>
                </a:endParaRPr>
              </a:p>
            </p:txBody>
          </p:sp>
          <p:grpSp>
            <p:nvGrpSpPr>
              <p:cNvPr id="142" name="Group 141">
                <a:extLst>
                  <a:ext uri="{FF2B5EF4-FFF2-40B4-BE49-F238E27FC236}">
                    <a16:creationId xmlns:a16="http://schemas.microsoft.com/office/drawing/2014/main" id="{E7B3FE85-8CFE-2040-9CE4-CD622E0E6811}"/>
                  </a:ext>
                </a:extLst>
              </p:cNvPr>
              <p:cNvGrpSpPr/>
              <p:nvPr/>
            </p:nvGrpSpPr>
            <p:grpSpPr>
              <a:xfrm>
                <a:off x="4904058" y="4776404"/>
                <a:ext cx="962112" cy="653199"/>
                <a:chOff x="1863429" y="3204973"/>
                <a:chExt cx="962112" cy="945260"/>
              </a:xfrm>
            </p:grpSpPr>
            <p:sp>
              <p:nvSpPr>
                <p:cNvPr id="143" name="object 12">
                  <a:extLst>
                    <a:ext uri="{FF2B5EF4-FFF2-40B4-BE49-F238E27FC236}">
                      <a16:creationId xmlns:a16="http://schemas.microsoft.com/office/drawing/2014/main" id="{987226C1-20CD-1C43-ADE4-93ACCB0DEA06}"/>
                    </a:ext>
                  </a:extLst>
                </p:cNvPr>
                <p:cNvSpPr/>
                <p:nvPr/>
              </p:nvSpPr>
              <p:spPr>
                <a:xfrm>
                  <a:off x="1880999" y="3204973"/>
                  <a:ext cx="926972" cy="945260"/>
                </a:xfrm>
                <a:prstGeom prst="rect">
                  <a:avLst/>
                </a:prstGeom>
                <a:blipFill>
                  <a:blip r:embed="rId3" cstate="print"/>
                  <a:stretch>
                    <a:fillRect/>
                  </a:stretch>
                </a:blipFill>
              </p:spPr>
              <p:txBody>
                <a:bodyPr wrap="square" lIns="0" tIns="0" rIns="0" bIns="0" rtlCol="0"/>
                <a:lstStyle/>
                <a:p>
                  <a:endParaRPr sz="1351">
                    <a:solidFill>
                      <a:prstClr val="black"/>
                    </a:solidFill>
                    <a:latin typeface="Calibri"/>
                  </a:endParaRPr>
                </a:p>
              </p:txBody>
            </p:sp>
            <p:sp>
              <p:nvSpPr>
                <p:cNvPr id="144" name="object 13">
                  <a:extLst>
                    <a:ext uri="{FF2B5EF4-FFF2-40B4-BE49-F238E27FC236}">
                      <a16:creationId xmlns:a16="http://schemas.microsoft.com/office/drawing/2014/main" id="{E75731A9-273D-DE47-A740-B352B61E380B}"/>
                    </a:ext>
                  </a:extLst>
                </p:cNvPr>
                <p:cNvSpPr txBox="1"/>
                <p:nvPr/>
              </p:nvSpPr>
              <p:spPr>
                <a:xfrm>
                  <a:off x="1863429" y="3387815"/>
                  <a:ext cx="962112" cy="601276"/>
                </a:xfrm>
                <a:prstGeom prst="rect">
                  <a:avLst/>
                </a:prstGeom>
              </p:spPr>
              <p:txBody>
                <a:bodyPr vert="horz" wrap="square" lIns="0" tIns="0" rIns="0" bIns="0" rtlCol="0">
                  <a:spAutoFit/>
                </a:bodyPr>
                <a:lstStyle/>
                <a:p>
                  <a:pPr marL="67625" marR="61433" algn="ctr"/>
                  <a:r>
                    <a:rPr lang="en-AU" sz="900" dirty="0">
                      <a:solidFill>
                        <a:srgbClr val="FFFFFF"/>
                      </a:solidFill>
                      <a:latin typeface="Times New Roman"/>
                      <a:cs typeface="Times New Roman"/>
                    </a:rPr>
                    <a:t>Interdisciplinary College </a:t>
                  </a:r>
                </a:p>
                <a:p>
                  <a:pPr marL="67625" marR="61433" algn="ctr"/>
                  <a:r>
                    <a:rPr lang="en-AU" sz="900" dirty="0">
                      <a:solidFill>
                        <a:srgbClr val="FFFFFF"/>
                      </a:solidFill>
                      <a:latin typeface="Times New Roman"/>
                      <a:cs typeface="Times New Roman"/>
                    </a:rPr>
                    <a:t>Clusters</a:t>
                  </a:r>
                </a:p>
              </p:txBody>
            </p:sp>
          </p:grpSp>
        </p:grpSp>
      </p:grpSp>
      <p:grpSp>
        <p:nvGrpSpPr>
          <p:cNvPr id="145" name="Group 144">
            <a:extLst>
              <a:ext uri="{FF2B5EF4-FFF2-40B4-BE49-F238E27FC236}">
                <a16:creationId xmlns:a16="http://schemas.microsoft.com/office/drawing/2014/main" id="{0B1B0325-2CD0-4042-B9A1-E1E94F674797}"/>
              </a:ext>
            </a:extLst>
          </p:cNvPr>
          <p:cNvGrpSpPr/>
          <p:nvPr/>
        </p:nvGrpSpPr>
        <p:grpSpPr>
          <a:xfrm>
            <a:off x="4938112" y="4918916"/>
            <a:ext cx="1335127" cy="591206"/>
            <a:chOff x="3226012" y="2442329"/>
            <a:chExt cx="1335126" cy="591207"/>
          </a:xfrm>
        </p:grpSpPr>
        <p:sp>
          <p:nvSpPr>
            <p:cNvPr id="146" name="object 6">
              <a:extLst>
                <a:ext uri="{FF2B5EF4-FFF2-40B4-BE49-F238E27FC236}">
                  <a16:creationId xmlns:a16="http://schemas.microsoft.com/office/drawing/2014/main" id="{B6D0DE0D-8452-D549-B588-583B5E1023AB}"/>
                </a:ext>
              </a:extLst>
            </p:cNvPr>
            <p:cNvSpPr/>
            <p:nvPr/>
          </p:nvSpPr>
          <p:spPr>
            <a:xfrm>
              <a:off x="3226012" y="2442330"/>
              <a:ext cx="1309877" cy="591206"/>
            </a:xfrm>
            <a:prstGeom prst="rect">
              <a:avLst/>
            </a:prstGeom>
            <a:solidFill>
              <a:srgbClr val="00B050"/>
            </a:solidFill>
          </p:spPr>
          <p:style>
            <a:lnRef idx="0">
              <a:schemeClr val="accent1"/>
            </a:lnRef>
            <a:fillRef idx="3">
              <a:schemeClr val="accent1"/>
            </a:fillRef>
            <a:effectRef idx="3">
              <a:schemeClr val="accent1"/>
            </a:effectRef>
            <a:fontRef idx="minor">
              <a:schemeClr val="lt1"/>
            </a:fontRef>
          </p:style>
          <p:txBody>
            <a:bodyPr wrap="square" lIns="0" tIns="0" rIns="0" bIns="0" rtlCol="0"/>
            <a:lstStyle/>
            <a:p>
              <a:endParaRPr sz="1351"/>
            </a:p>
          </p:txBody>
        </p:sp>
        <p:sp>
          <p:nvSpPr>
            <p:cNvPr id="147" name="object 7">
              <a:extLst>
                <a:ext uri="{FF2B5EF4-FFF2-40B4-BE49-F238E27FC236}">
                  <a16:creationId xmlns:a16="http://schemas.microsoft.com/office/drawing/2014/main" id="{0669E9B6-688F-674D-B396-1A98E6517A04}"/>
                </a:ext>
              </a:extLst>
            </p:cNvPr>
            <p:cNvSpPr txBox="1"/>
            <p:nvPr/>
          </p:nvSpPr>
          <p:spPr>
            <a:xfrm>
              <a:off x="3251259" y="2442329"/>
              <a:ext cx="1309879" cy="415498"/>
            </a:xfrm>
            <a:prstGeom prst="rect">
              <a:avLst/>
            </a:prstGeom>
          </p:spPr>
          <p:txBody>
            <a:bodyPr vert="horz" wrap="square" lIns="0" tIns="0" rIns="0" bIns="0" rtlCol="0">
              <a:spAutoFit/>
            </a:bodyPr>
            <a:lstStyle/>
            <a:p>
              <a:pPr marL="9525" marR="3811" algn="ctr"/>
              <a:r>
                <a:rPr lang="en-AU" sz="1100" spc="-4" dirty="0">
                  <a:solidFill>
                    <a:srgbClr val="FFFFFF"/>
                  </a:solidFill>
                  <a:latin typeface="Times New Roman"/>
                  <a:cs typeface="Times New Roman"/>
                </a:rPr>
                <a:t>Project Control Board</a:t>
              </a:r>
            </a:p>
            <a:p>
              <a:pPr marL="9525" marR="3811" algn="ctr"/>
              <a:r>
                <a:rPr lang="en-AU" sz="800" spc="-4" dirty="0">
                  <a:solidFill>
                    <a:srgbClr val="FFFFFF"/>
                  </a:solidFill>
                  <a:latin typeface="Times New Roman"/>
                  <a:cs typeface="Times New Roman"/>
                </a:rPr>
                <a:t>Chair: Ian Solomonides, </a:t>
              </a:r>
            </a:p>
            <a:p>
              <a:pPr marL="9525" marR="3811" algn="ctr"/>
              <a:r>
                <a:rPr lang="en-AU" sz="800" spc="-4" dirty="0">
                  <a:solidFill>
                    <a:srgbClr val="FFFFFF"/>
                  </a:solidFill>
                  <a:latin typeface="Times New Roman"/>
                  <a:cs typeface="Times New Roman"/>
                </a:rPr>
                <a:t>Karen Dodd or Rob Strathdee</a:t>
              </a:r>
            </a:p>
          </p:txBody>
        </p:sp>
      </p:grpSp>
    </p:spTree>
    <p:extLst>
      <p:ext uri="{BB962C8B-B14F-4D97-AF65-F5344CB8AC3E}">
        <p14:creationId xmlns:p14="http://schemas.microsoft.com/office/powerpoint/2010/main" val="454144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pic>
        <p:nvPicPr>
          <p:cNvPr id="9" name="Picture 8">
            <a:extLst>
              <a:ext uri="{FF2B5EF4-FFF2-40B4-BE49-F238E27FC236}">
                <a16:creationId xmlns:a16="http://schemas.microsoft.com/office/drawing/2014/main" id="{ACE17A47-50EF-DB45-90B0-7BFA381A4EA4}"/>
              </a:ext>
            </a:extLst>
          </p:cNvPr>
          <p:cNvPicPr>
            <a:picLocks noChangeAspect="1"/>
          </p:cNvPicPr>
          <p:nvPr/>
        </p:nvPicPr>
        <p:blipFill rotWithShape="1">
          <a:blip r:embed="rId3"/>
          <a:srcRect t="15073" b="19613"/>
          <a:stretch/>
        </p:blipFill>
        <p:spPr>
          <a:xfrm>
            <a:off x="1199148" y="698890"/>
            <a:ext cx="10194823" cy="5145319"/>
          </a:xfrm>
          <a:prstGeom prst="rect">
            <a:avLst/>
          </a:prstGeom>
        </p:spPr>
      </p:pic>
      <p:sp>
        <p:nvSpPr>
          <p:cNvPr id="10" name="Rectangle 9">
            <a:extLst>
              <a:ext uri="{FF2B5EF4-FFF2-40B4-BE49-F238E27FC236}">
                <a16:creationId xmlns:a16="http://schemas.microsoft.com/office/drawing/2014/main" id="{7D0F1DB1-F7AE-2C49-B3A5-B2A6D4D4E8D9}"/>
              </a:ext>
            </a:extLst>
          </p:cNvPr>
          <p:cNvSpPr/>
          <p:nvPr/>
        </p:nvSpPr>
        <p:spPr>
          <a:xfrm>
            <a:off x="1199148" y="768626"/>
            <a:ext cx="7149722" cy="781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2019 ROADMAP</a:t>
            </a:r>
            <a:endParaRPr lang="en-AU" sz="3200" spc="-60" dirty="0">
              <a:solidFill>
                <a:srgbClr val="00B1EB"/>
              </a:solidFill>
              <a:latin typeface="Arial Black" panose="020B0A04020102020204" pitchFamily="34" charset="0"/>
            </a:endParaRPr>
          </a:p>
        </p:txBody>
      </p:sp>
    </p:spTree>
    <p:extLst>
      <p:ext uri="{BB962C8B-B14F-4D97-AF65-F5344CB8AC3E}">
        <p14:creationId xmlns:p14="http://schemas.microsoft.com/office/powerpoint/2010/main" val="3391792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39650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PROJECT READINESS AND IMPLEMENTATION</a:t>
            </a:r>
            <a:endParaRPr lang="en-AU" sz="3200" spc="-60" dirty="0">
              <a:solidFill>
                <a:srgbClr val="00B1EB"/>
              </a:solidFill>
              <a:latin typeface="Arial Black" panose="020B0A04020102020204" pitchFamily="34" charset="0"/>
            </a:endParaRPr>
          </a:p>
        </p:txBody>
      </p:sp>
      <p:pic>
        <p:nvPicPr>
          <p:cNvPr id="5" name="Picture 4">
            <a:extLst>
              <a:ext uri="{FF2B5EF4-FFF2-40B4-BE49-F238E27FC236}">
                <a16:creationId xmlns:a16="http://schemas.microsoft.com/office/drawing/2014/main" id="{D5F63496-9C39-734F-8AAB-DC74BC00DE58}"/>
              </a:ext>
            </a:extLst>
          </p:cNvPr>
          <p:cNvPicPr>
            <a:picLocks noChangeAspect="1"/>
          </p:cNvPicPr>
          <p:nvPr/>
        </p:nvPicPr>
        <p:blipFill>
          <a:blip r:embed="rId3"/>
          <a:stretch>
            <a:fillRect/>
          </a:stretch>
        </p:blipFill>
        <p:spPr>
          <a:xfrm>
            <a:off x="1027374" y="1004583"/>
            <a:ext cx="10177670" cy="5724939"/>
          </a:xfrm>
          <a:prstGeom prst="rect">
            <a:avLst/>
          </a:prstGeom>
        </p:spPr>
      </p:pic>
    </p:spTree>
    <p:extLst>
      <p:ext uri="{BB962C8B-B14F-4D97-AF65-F5344CB8AC3E}">
        <p14:creationId xmlns:p14="http://schemas.microsoft.com/office/powerpoint/2010/main" val="2061570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pic>
        <p:nvPicPr>
          <p:cNvPr id="11" name="Picture 10">
            <a:extLst>
              <a:ext uri="{FF2B5EF4-FFF2-40B4-BE49-F238E27FC236}">
                <a16:creationId xmlns:a16="http://schemas.microsoft.com/office/drawing/2014/main" id="{10CCB5ED-55E6-1D44-A5C2-4AA7C0DC9151}"/>
              </a:ext>
            </a:extLst>
          </p:cNvPr>
          <p:cNvPicPr>
            <a:picLocks noChangeAspect="1"/>
          </p:cNvPicPr>
          <p:nvPr/>
        </p:nvPicPr>
        <p:blipFill rotWithShape="1">
          <a:blip r:embed="rId3"/>
          <a:srcRect t="14454" b="12657"/>
          <a:stretch/>
        </p:blipFill>
        <p:spPr>
          <a:xfrm>
            <a:off x="1062122" y="374122"/>
            <a:ext cx="10321495" cy="5813383"/>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8660469" cy="584775"/>
          </a:xfrm>
          <a:prstGeom prst="rect">
            <a:avLst/>
          </a:prstGeom>
          <a:solidFill>
            <a:schemeClr val="bg1"/>
          </a:solid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PEOJECT MANAGEMENT CHECK LIST </a:t>
            </a:r>
            <a:endParaRPr lang="en-AU" sz="3200" spc="-60" dirty="0">
              <a:solidFill>
                <a:srgbClr val="00B1EB"/>
              </a:solidFill>
              <a:latin typeface="Arial Black" panose="020B0A04020102020204" pitchFamily="34" charset="0"/>
            </a:endParaRPr>
          </a:p>
        </p:txBody>
      </p:sp>
      <p:sp>
        <p:nvSpPr>
          <p:cNvPr id="12" name="Rectangle 11">
            <a:extLst>
              <a:ext uri="{FF2B5EF4-FFF2-40B4-BE49-F238E27FC236}">
                <a16:creationId xmlns:a16="http://schemas.microsoft.com/office/drawing/2014/main" id="{B3872F36-9E34-9241-AD24-D8AA9D888D22}"/>
              </a:ext>
            </a:extLst>
          </p:cNvPr>
          <p:cNvSpPr/>
          <p:nvPr/>
        </p:nvSpPr>
        <p:spPr>
          <a:xfrm>
            <a:off x="1199148" y="991278"/>
            <a:ext cx="5334174" cy="34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105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21C LEADERSHIP SHOULD BE PROMOTING:</a:t>
            </a:r>
            <a:endParaRPr lang="en-AU" sz="3200" spc="-60" dirty="0">
              <a:solidFill>
                <a:srgbClr val="00B1EB"/>
              </a:solidFill>
              <a:latin typeface="Arial Black" panose="020B0A04020102020204" pitchFamily="34" charset="0"/>
            </a:endParaRPr>
          </a:p>
        </p:txBody>
      </p:sp>
      <p:sp>
        <p:nvSpPr>
          <p:cNvPr id="5" name="Rectangle 4">
            <a:extLst>
              <a:ext uri="{FF2B5EF4-FFF2-40B4-BE49-F238E27FC236}">
                <a16:creationId xmlns:a16="http://schemas.microsoft.com/office/drawing/2014/main" id="{ED58FC52-F26E-4B47-838B-94B4C6865486}"/>
              </a:ext>
            </a:extLst>
          </p:cNvPr>
          <p:cNvSpPr/>
          <p:nvPr/>
        </p:nvSpPr>
        <p:spPr>
          <a:xfrm>
            <a:off x="1199147" y="1105741"/>
            <a:ext cx="9614627" cy="3785652"/>
          </a:xfrm>
          <a:prstGeom prst="rect">
            <a:avLst/>
          </a:prstGeom>
        </p:spPr>
        <p:txBody>
          <a:bodyPr wrap="square">
            <a:spAutoFit/>
          </a:bodyPr>
          <a:lstStyle/>
          <a:p>
            <a:pPr marL="342900" indent="-342900">
              <a:spcBef>
                <a:spcPts val="300"/>
              </a:spcBef>
              <a:spcAft>
                <a:spcPts val="3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Conceptualise the future student experience</a:t>
            </a:r>
            <a:endParaRPr lang="en-AU" sz="2000" dirty="0">
              <a:latin typeface="Arial" panose="020B0604020202020204" pitchFamily="34" charset="0"/>
              <a:cs typeface="Arial" panose="020B0604020202020204" pitchFamily="34" charset="0"/>
            </a:endParaRPr>
          </a:p>
          <a:p>
            <a:pPr marL="342900" indent="-342900">
              <a:spcBef>
                <a:spcPts val="300"/>
              </a:spcBef>
              <a:spcAft>
                <a:spcPts val="300"/>
              </a:spcAft>
              <a:buFont typeface="Arial" panose="020B0604020202020204" pitchFamily="34" charset="0"/>
              <a:buChar char="•"/>
            </a:pPr>
            <a:r>
              <a:rPr lang="en-US" sz="2000" dirty="0">
                <a:latin typeface="Arial" panose="020B0604020202020204" pitchFamily="34" charset="0"/>
                <a:cs typeface="Arial" panose="020B0604020202020204" pitchFamily="34" charset="0"/>
              </a:rPr>
              <a:t>Lead from a strong evidence base</a:t>
            </a:r>
            <a:endParaRPr lang="en-AU" sz="2000" dirty="0">
              <a:latin typeface="Arial" panose="020B0604020202020204" pitchFamily="34" charset="0"/>
              <a:cs typeface="Arial" panose="020B0604020202020204" pitchFamily="34" charset="0"/>
            </a:endParaRP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Create the conditions that enable academics to strive for excellence in teaching</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Align faculty and departmental leadership of teaching with institutional goals</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Promote collaborative approaches to improvement</a:t>
            </a:r>
          </a:p>
          <a:p>
            <a:pPr marL="342900" indent="-342900">
              <a:spcBef>
                <a:spcPts val="300"/>
              </a:spcBef>
              <a:spcAft>
                <a:spcPts val="3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Reward, recognise and develop teaching</a:t>
            </a:r>
            <a:endParaRPr lang="en-AU" sz="2000" dirty="0">
              <a:latin typeface="Arial" panose="020B0604020202020204" pitchFamily="34" charset="0"/>
              <a:cs typeface="Arial" panose="020B0604020202020204" pitchFamily="34" charset="0"/>
            </a:endParaRP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Ensure that deans and heads acknowledge and reward the teaching function of individuals and academic units</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Promote the university as a successful teaching institution</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Promote student involvement in academic quality processes</a:t>
            </a:r>
          </a:p>
        </p:txBody>
      </p:sp>
    </p:spTree>
    <p:extLst>
      <p:ext uri="{BB962C8B-B14F-4D97-AF65-F5344CB8AC3E}">
        <p14:creationId xmlns:p14="http://schemas.microsoft.com/office/powerpoint/2010/main" val="3887630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663000" cy="584775"/>
          </a:xfrm>
          <a:prstGeom prst="rect">
            <a:avLst/>
          </a:prstGeom>
          <a:noFill/>
        </p:spPr>
        <p:txBody>
          <a:bodyPr wrap="square" rtlCol="0">
            <a:spAutoFit/>
          </a:bodyPr>
          <a:lstStyle/>
          <a:p>
            <a:pPr>
              <a:spcAft>
                <a:spcPts val="600"/>
              </a:spcAft>
            </a:pPr>
            <a:r>
              <a:rPr lang="en-AU" sz="3200" u="sng" spc="-100" dirty="0">
                <a:solidFill>
                  <a:srgbClr val="00B1EB"/>
                </a:solidFill>
                <a:latin typeface="Arial Black" panose="020B0A04020102020204" pitchFamily="34" charset="0"/>
              </a:rPr>
              <a:t>21C ADMINISTRATION SHOULD BE PROMOTING</a:t>
            </a:r>
            <a:r>
              <a:rPr lang="en-AU" sz="3200" u="sng" spc="-80" dirty="0">
                <a:solidFill>
                  <a:srgbClr val="00B1EB"/>
                </a:solidFill>
                <a:latin typeface="Arial Black" panose="020B0A04020102020204" pitchFamily="34" charset="0"/>
              </a:rPr>
              <a:t>:</a:t>
            </a:r>
            <a:endParaRPr lang="en-AU" sz="3200" spc="-80" dirty="0">
              <a:solidFill>
                <a:srgbClr val="00B1EB"/>
              </a:solidFill>
              <a:latin typeface="Arial Black" panose="020B0A04020102020204" pitchFamily="34" charset="0"/>
            </a:endParaRPr>
          </a:p>
        </p:txBody>
      </p:sp>
      <p:sp>
        <p:nvSpPr>
          <p:cNvPr id="5" name="Rectangle 4">
            <a:extLst>
              <a:ext uri="{FF2B5EF4-FFF2-40B4-BE49-F238E27FC236}">
                <a16:creationId xmlns:a16="http://schemas.microsoft.com/office/drawing/2014/main" id="{63B7E4D7-3946-C949-BA62-C1046329EEAC}"/>
              </a:ext>
            </a:extLst>
          </p:cNvPr>
          <p:cNvSpPr/>
          <p:nvPr/>
        </p:nvSpPr>
        <p:spPr>
          <a:xfrm>
            <a:off x="1199147" y="1105741"/>
            <a:ext cx="9614627" cy="2708434"/>
          </a:xfrm>
          <a:prstGeom prst="rect">
            <a:avLst/>
          </a:prstGeom>
        </p:spPr>
        <p:txBody>
          <a:bodyPr wrap="square">
            <a:spAutoFit/>
          </a:bodyPr>
          <a:lstStyle/>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Single view of the student</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Student – University congruence (through gatekeeping)</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Personalised, timely and efficacious academic and student advising</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Just in time, seamless and ‘simple’ administration for students</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Personalised service channels with customised optimisation </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Partnerships for decision making, conceptualisation and co-design of services</a:t>
            </a:r>
          </a:p>
          <a:p>
            <a:pPr marL="342900" indent="-342900">
              <a:spcBef>
                <a:spcPts val="300"/>
              </a:spcBef>
              <a:spcAft>
                <a:spcPts val="300"/>
              </a:spcAft>
              <a:buFont typeface="Arial" panose="020B0604020202020204" pitchFamily="34" charset="0"/>
              <a:buChar char="•"/>
            </a:pPr>
            <a:r>
              <a:rPr lang="en-AU" sz="2000" dirty="0">
                <a:latin typeface="Arial" panose="020B0604020202020204" pitchFamily="34" charset="0"/>
                <a:cs typeface="Arial" panose="020B0604020202020204" pitchFamily="34" charset="0"/>
              </a:rPr>
              <a:t>Converged and integrated services </a:t>
            </a:r>
          </a:p>
        </p:txBody>
      </p:sp>
    </p:spTree>
    <p:extLst>
      <p:ext uri="{BB962C8B-B14F-4D97-AF65-F5344CB8AC3E}">
        <p14:creationId xmlns:p14="http://schemas.microsoft.com/office/powerpoint/2010/main" val="3272529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766F15ED-DD92-FB41-9DF3-80F2F82A0EA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3670" y="808383"/>
            <a:ext cx="10323443" cy="5544949"/>
          </a:xfrm>
          <a:prstGeom prst="rect">
            <a:avLst/>
          </a:prstGeom>
        </p:spPr>
      </p:pic>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VU BLOCK DESIGN AND DFEVELOPMENT</a:t>
            </a:r>
            <a:endParaRPr lang="en-AU" sz="3200" spc="-60" dirty="0">
              <a:solidFill>
                <a:srgbClr val="00B1EB"/>
              </a:solidFill>
              <a:latin typeface="Arial Black" panose="020B0A04020102020204" pitchFamily="34" charset="0"/>
            </a:endParaRPr>
          </a:p>
        </p:txBody>
      </p:sp>
      <p:sp>
        <p:nvSpPr>
          <p:cNvPr id="2" name="Rectangle 1">
            <a:extLst>
              <a:ext uri="{FF2B5EF4-FFF2-40B4-BE49-F238E27FC236}">
                <a16:creationId xmlns:a16="http://schemas.microsoft.com/office/drawing/2014/main" id="{B858AEC8-D355-6747-B826-3428844F865B}"/>
              </a:ext>
            </a:extLst>
          </p:cNvPr>
          <p:cNvSpPr/>
          <p:nvPr/>
        </p:nvSpPr>
        <p:spPr>
          <a:xfrm>
            <a:off x="1199148" y="991278"/>
            <a:ext cx="5360678" cy="6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8014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3B811E5-06C7-A64A-92C3-048C5617AF89}"/>
              </a:ext>
            </a:extLst>
          </p:cNvPr>
          <p:cNvPicPr>
            <a:picLocks noChangeAspect="1"/>
          </p:cNvPicPr>
          <p:nvPr/>
        </p:nvPicPr>
        <p:blipFill>
          <a:blip r:embed="rId2"/>
          <a:stretch>
            <a:fillRect/>
          </a:stretch>
        </p:blipFill>
        <p:spPr>
          <a:xfrm>
            <a:off x="4057650" y="1231019"/>
            <a:ext cx="6991350" cy="5257062"/>
          </a:xfrm>
          <a:prstGeom prst="rect">
            <a:avLst/>
          </a:prstGeom>
        </p:spPr>
      </p:pic>
      <p:pic>
        <p:nvPicPr>
          <p:cNvPr id="8" name="Picture 7">
            <a:extLst>
              <a:ext uri="{FF2B5EF4-FFF2-40B4-BE49-F238E27FC236}">
                <a16:creationId xmlns:a16="http://schemas.microsoft.com/office/drawing/2014/main" id="{94870873-E9B0-8747-9B63-DA314ADC7169}"/>
              </a:ext>
            </a:extLst>
          </p:cNvPr>
          <p:cNvPicPr>
            <a:picLocks noChangeAspect="1"/>
          </p:cNvPicPr>
          <p:nvPr/>
        </p:nvPicPr>
        <p:blipFill>
          <a:blip r:embed="rId3"/>
          <a:stretch>
            <a:fillRect/>
          </a:stretch>
        </p:blipFill>
        <p:spPr>
          <a:xfrm>
            <a:off x="1188030" y="336550"/>
            <a:ext cx="3155370" cy="3288228"/>
          </a:xfrm>
          <a:prstGeom prst="rect">
            <a:avLst/>
          </a:prstGeom>
          <a:effectLst>
            <a:softEdge rad="0"/>
          </a:effectLst>
        </p:spPr>
      </p:pic>
    </p:spTree>
    <p:extLst>
      <p:ext uri="{BB962C8B-B14F-4D97-AF65-F5344CB8AC3E}">
        <p14:creationId xmlns:p14="http://schemas.microsoft.com/office/powerpoint/2010/main" val="535655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051444" cy="1154162"/>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SHIFTING DESIGN PERSPECTIVES</a:t>
            </a:r>
          </a:p>
          <a:p>
            <a:pPr>
              <a:spcAft>
                <a:spcPts val="600"/>
              </a:spcAft>
            </a:pPr>
            <a:r>
              <a:rPr lang="en-AU" sz="3200" spc="-60" dirty="0">
                <a:solidFill>
                  <a:srgbClr val="00B1EB"/>
                </a:solidFill>
                <a:latin typeface="Arial Black" panose="020B0A04020102020204" pitchFamily="34" charset="0"/>
              </a:rPr>
              <a:t>From the old to the new</a:t>
            </a:r>
          </a:p>
        </p:txBody>
      </p:sp>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p:cNvGraphicFramePr>
            <a:graphicFrameLocks noGrp="1"/>
          </p:cNvGraphicFramePr>
          <p:nvPr>
            <p:extLst/>
          </p:nvPr>
        </p:nvGraphicFramePr>
        <p:xfrm>
          <a:off x="1290178" y="1690273"/>
          <a:ext cx="10263194" cy="4290849"/>
        </p:xfrm>
        <a:graphic>
          <a:graphicData uri="http://schemas.openxmlformats.org/drawingml/2006/table">
            <a:tbl>
              <a:tblPr firstRow="1" firstCol="1" bandRow="1">
                <a:tableStyleId>{5C22544A-7EE6-4342-B048-85BDC9FD1C3A}</a:tableStyleId>
              </a:tblPr>
              <a:tblGrid>
                <a:gridCol w="5131597">
                  <a:extLst>
                    <a:ext uri="{9D8B030D-6E8A-4147-A177-3AD203B41FA5}">
                      <a16:colId xmlns:a16="http://schemas.microsoft.com/office/drawing/2014/main" val="20000"/>
                    </a:ext>
                  </a:extLst>
                </a:gridCol>
                <a:gridCol w="5131597">
                  <a:extLst>
                    <a:ext uri="{9D8B030D-6E8A-4147-A177-3AD203B41FA5}">
                      <a16:colId xmlns:a16="http://schemas.microsoft.com/office/drawing/2014/main" val="20001"/>
                    </a:ext>
                  </a:extLst>
                </a:gridCol>
              </a:tblGrid>
              <a:tr h="367541">
                <a:tc>
                  <a:txBody>
                    <a:bodyPr/>
                    <a:lstStyle/>
                    <a:p>
                      <a:pPr>
                        <a:spcBef>
                          <a:spcPts val="400"/>
                        </a:spcBef>
                        <a:spcAft>
                          <a:spcPts val="400"/>
                        </a:spcAft>
                      </a:pPr>
                      <a:r>
                        <a:rPr lang="en-AU" sz="2000" b="1" dirty="0">
                          <a:solidFill>
                            <a:schemeClr val="tx1"/>
                          </a:solidFill>
                          <a:effectLst/>
                          <a:latin typeface="Arial" charset="0"/>
                          <a:ea typeface="Arial" charset="0"/>
                          <a:cs typeface="Arial" charset="0"/>
                        </a:rPr>
                        <a:t>    Old</a:t>
                      </a:r>
                      <a:endParaRPr lang="en-GB" sz="2000" b="1" dirty="0">
                        <a:solidFill>
                          <a:schemeClr val="tx1"/>
                        </a:solidFill>
                        <a:effectLst/>
                        <a:latin typeface="Arial" charset="0"/>
                        <a:ea typeface="Arial" charset="0"/>
                        <a:cs typeface="Arial"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400"/>
                        </a:spcBef>
                        <a:spcAft>
                          <a:spcPts val="400"/>
                        </a:spcAft>
                      </a:pPr>
                      <a:r>
                        <a:rPr lang="en-AU" sz="2000" b="1" dirty="0">
                          <a:solidFill>
                            <a:schemeClr val="tx1"/>
                          </a:solidFill>
                          <a:effectLst/>
                          <a:latin typeface="Arial" charset="0"/>
                          <a:ea typeface="Arial" charset="0"/>
                          <a:cs typeface="Arial" charset="0"/>
                        </a:rPr>
                        <a:t>    New</a:t>
                      </a:r>
                      <a:endParaRPr lang="en-GB" sz="2000" b="1" dirty="0">
                        <a:solidFill>
                          <a:schemeClr val="tx1"/>
                        </a:solidFill>
                        <a:effectLst/>
                        <a:latin typeface="Arial" charset="0"/>
                        <a:ea typeface="Arial"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6068">
                <a:tc>
                  <a:txBody>
                    <a:bodyPr/>
                    <a:lstStyle/>
                    <a:p>
                      <a:pPr>
                        <a:spcBef>
                          <a:spcPts val="400"/>
                        </a:spcBef>
                        <a:spcAft>
                          <a:spcPts val="400"/>
                        </a:spcAft>
                      </a:pPr>
                      <a:endParaRPr lang="en-GB" sz="2000" b="1" dirty="0">
                        <a:solidFill>
                          <a:schemeClr val="tx1"/>
                        </a:solidFill>
                        <a:effectLst/>
                        <a:latin typeface="Arial" charset="0"/>
                        <a:ea typeface="Arial" charset="0"/>
                        <a:cs typeface="Arial"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spcBef>
                          <a:spcPts val="400"/>
                        </a:spcBef>
                        <a:spcAft>
                          <a:spcPts val="400"/>
                        </a:spcAft>
                      </a:pPr>
                      <a:endParaRPr lang="en-GB" sz="2000" b="1" dirty="0">
                        <a:solidFill>
                          <a:schemeClr val="tx1"/>
                        </a:solidFill>
                        <a:effectLst/>
                        <a:latin typeface="Arial" charset="0"/>
                        <a:ea typeface="Arial"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18508">
                <a:tc>
                  <a:txBody>
                    <a:bodyPr/>
                    <a:lstStyle/>
                    <a:p>
                      <a:pPr marL="285750" marR="0" lvl="0" indent="-285750" algn="l" defTabSz="914400" rtl="0" eaLnBrk="1" fontAlgn="auto" latinLnBrk="0" hangingPunct="1">
                        <a:lnSpc>
                          <a:spcPct val="100000"/>
                        </a:lnSpc>
                        <a:spcBef>
                          <a:spcPts val="400"/>
                        </a:spcBef>
                        <a:spcAft>
                          <a:spcPts val="400"/>
                        </a:spcAft>
                        <a:buClrTx/>
                        <a:buSzTx/>
                        <a:buFont typeface="Arial" charset="0"/>
                        <a:buNone/>
                        <a:tabLst/>
                        <a:defRPr/>
                      </a:pPr>
                      <a:endParaRPr lang="en-GB" sz="1800" b="0" dirty="0">
                        <a:solidFill>
                          <a:schemeClr val="tx1"/>
                        </a:solidFill>
                        <a:effectLst/>
                        <a:latin typeface="Arial" charset="0"/>
                        <a:ea typeface="Arial" charset="0"/>
                        <a:cs typeface="Arial"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1000"/>
                        </a:spcBef>
                        <a:spcAft>
                          <a:spcPts val="400"/>
                        </a:spcAft>
                        <a:buClrTx/>
                        <a:buSzTx/>
                        <a:buFont typeface="Arial" charset="0"/>
                        <a:buNone/>
                        <a:tabLst/>
                        <a:defRPr/>
                      </a:pPr>
                      <a:endParaRPr lang="en-GB" sz="1800" b="0" dirty="0">
                        <a:solidFill>
                          <a:schemeClr val="tx1"/>
                        </a:solidFill>
                        <a:effectLst/>
                        <a:latin typeface="Arial" charset="0"/>
                        <a:ea typeface="Arial"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4" name="TextBox 3"/>
          <p:cNvSpPr txBox="1"/>
          <p:nvPr/>
        </p:nvSpPr>
        <p:spPr>
          <a:xfrm>
            <a:off x="1385888" y="2443163"/>
            <a:ext cx="4914900" cy="3760004"/>
          </a:xfrm>
          <a:prstGeom prst="rect">
            <a:avLst/>
          </a:prstGeom>
          <a:noFill/>
        </p:spPr>
        <p:txBody>
          <a:bodyPr wrap="square" rtlCol="0">
            <a:spAutoFit/>
          </a:bodyPr>
          <a:lstStyle/>
          <a:p>
            <a:pPr>
              <a:spcAft>
                <a:spcPts val="1000"/>
              </a:spcAft>
            </a:pPr>
            <a:r>
              <a:rPr lang="en-US" sz="2000" dirty="0">
                <a:latin typeface="Arial" charset="0"/>
                <a:ea typeface="Arial" charset="0"/>
                <a:cs typeface="Arial" charset="0"/>
              </a:rPr>
              <a:t>The student is the problem</a:t>
            </a:r>
          </a:p>
          <a:p>
            <a:pPr>
              <a:spcAft>
                <a:spcPts val="1000"/>
              </a:spcAft>
            </a:pPr>
            <a:r>
              <a:rPr lang="en-US" sz="2000" dirty="0">
                <a:latin typeface="Arial" charset="0"/>
                <a:ea typeface="Arial" charset="0"/>
                <a:cs typeface="Arial" charset="0"/>
              </a:rPr>
              <a:t>Design for the majority</a:t>
            </a:r>
          </a:p>
          <a:p>
            <a:pPr>
              <a:spcAft>
                <a:spcPts val="1000"/>
              </a:spcAft>
            </a:pPr>
            <a:r>
              <a:rPr lang="en-US" sz="2000" dirty="0">
                <a:latin typeface="Arial" charset="0"/>
                <a:ea typeface="Arial" charset="0"/>
                <a:cs typeface="Arial" charset="0"/>
              </a:rPr>
              <a:t>Learn from the majority</a:t>
            </a:r>
          </a:p>
          <a:p>
            <a:pPr>
              <a:spcAft>
                <a:spcPts val="1000"/>
              </a:spcAft>
            </a:pPr>
            <a:r>
              <a:rPr lang="en-US" sz="2000" dirty="0">
                <a:latin typeface="Arial" charset="0"/>
                <a:ea typeface="Arial" charset="0"/>
                <a:cs typeface="Arial" charset="0"/>
              </a:rPr>
              <a:t>Mechanical solutions</a:t>
            </a:r>
          </a:p>
          <a:p>
            <a:pPr>
              <a:spcAft>
                <a:spcPts val="1000"/>
              </a:spcAft>
            </a:pPr>
            <a:r>
              <a:rPr lang="en-US" sz="2000" dirty="0">
                <a:latin typeface="Arial" charset="0"/>
                <a:ea typeface="Arial" charset="0"/>
                <a:cs typeface="Arial" charset="0"/>
              </a:rPr>
              <a:t>Understand the impact on the organisation</a:t>
            </a:r>
          </a:p>
          <a:p>
            <a:pPr>
              <a:spcAft>
                <a:spcPts val="1000"/>
              </a:spcAft>
            </a:pPr>
            <a:r>
              <a:rPr lang="en-US" sz="2000" dirty="0">
                <a:latin typeface="Arial" charset="0"/>
                <a:ea typeface="Arial" charset="0"/>
                <a:cs typeface="Arial" charset="0"/>
              </a:rPr>
              <a:t>One problem – one solution</a:t>
            </a:r>
          </a:p>
          <a:p>
            <a:pPr>
              <a:spcAft>
                <a:spcPts val="1000"/>
              </a:spcAft>
            </a:pPr>
            <a:r>
              <a:rPr lang="en-US" sz="2000" dirty="0">
                <a:latin typeface="Arial" charset="0"/>
                <a:ea typeface="Arial" charset="0"/>
                <a:cs typeface="Arial" charset="0"/>
              </a:rPr>
              <a:t>Initial Ideas – why don’t we … ?</a:t>
            </a:r>
          </a:p>
          <a:p>
            <a:endParaRPr lang="en-US" sz="2000" dirty="0">
              <a:latin typeface="Arial" charset="0"/>
              <a:ea typeface="Arial" charset="0"/>
              <a:cs typeface="Arial" charset="0"/>
            </a:endParaRPr>
          </a:p>
        </p:txBody>
      </p:sp>
      <p:sp>
        <p:nvSpPr>
          <p:cNvPr id="6" name="TextBox 5"/>
          <p:cNvSpPr txBox="1"/>
          <p:nvPr/>
        </p:nvSpPr>
        <p:spPr>
          <a:xfrm>
            <a:off x="6472238" y="2443163"/>
            <a:ext cx="5057775" cy="3760004"/>
          </a:xfrm>
          <a:prstGeom prst="rect">
            <a:avLst/>
          </a:prstGeom>
          <a:noFill/>
        </p:spPr>
        <p:txBody>
          <a:bodyPr wrap="square" rtlCol="0">
            <a:spAutoFit/>
          </a:bodyPr>
          <a:lstStyle/>
          <a:p>
            <a:pPr>
              <a:spcAft>
                <a:spcPts val="1000"/>
              </a:spcAft>
            </a:pPr>
            <a:r>
              <a:rPr lang="en-US" sz="2000" dirty="0">
                <a:latin typeface="Arial" charset="0"/>
                <a:ea typeface="Arial" charset="0"/>
                <a:cs typeface="Arial" charset="0"/>
              </a:rPr>
              <a:t>The student is the solution</a:t>
            </a:r>
          </a:p>
          <a:p>
            <a:pPr>
              <a:spcAft>
                <a:spcPts val="1000"/>
              </a:spcAft>
            </a:pPr>
            <a:r>
              <a:rPr lang="en-US" sz="2000" dirty="0">
                <a:latin typeface="Arial" charset="0"/>
                <a:ea typeface="Arial" charset="0"/>
                <a:cs typeface="Arial" charset="0"/>
              </a:rPr>
              <a:t>Design for the extremes</a:t>
            </a:r>
          </a:p>
          <a:p>
            <a:pPr>
              <a:spcAft>
                <a:spcPts val="1000"/>
              </a:spcAft>
            </a:pPr>
            <a:r>
              <a:rPr lang="en-US" sz="2000" dirty="0">
                <a:latin typeface="Arial" charset="0"/>
                <a:ea typeface="Arial" charset="0"/>
                <a:cs typeface="Arial" charset="0"/>
              </a:rPr>
              <a:t>Learn from the minority</a:t>
            </a:r>
          </a:p>
          <a:p>
            <a:pPr>
              <a:spcAft>
                <a:spcPts val="1000"/>
              </a:spcAft>
            </a:pPr>
            <a:r>
              <a:rPr lang="en-US" sz="2000" dirty="0">
                <a:latin typeface="Arial" charset="0"/>
                <a:ea typeface="Arial" charset="0"/>
                <a:cs typeface="Arial" charset="0"/>
              </a:rPr>
              <a:t>Adaptive solutions</a:t>
            </a:r>
          </a:p>
          <a:p>
            <a:pPr>
              <a:spcAft>
                <a:spcPts val="1000"/>
              </a:spcAft>
            </a:pPr>
            <a:r>
              <a:rPr lang="en-US" sz="2000" dirty="0">
                <a:latin typeface="Arial" charset="0"/>
                <a:ea typeface="Arial" charset="0"/>
                <a:cs typeface="Arial" charset="0"/>
              </a:rPr>
              <a:t>Understand the impact on organisation and the students</a:t>
            </a:r>
          </a:p>
          <a:p>
            <a:pPr>
              <a:spcAft>
                <a:spcPts val="1000"/>
              </a:spcAft>
            </a:pPr>
            <a:r>
              <a:rPr lang="en-US" sz="2000" dirty="0">
                <a:latin typeface="Arial" charset="0"/>
                <a:ea typeface="Arial" charset="0"/>
                <a:cs typeface="Arial" charset="0"/>
              </a:rPr>
              <a:t>Deep dive problems – double loop learning</a:t>
            </a:r>
          </a:p>
          <a:p>
            <a:pPr>
              <a:spcAft>
                <a:spcPts val="1000"/>
              </a:spcAft>
            </a:pPr>
            <a:r>
              <a:rPr lang="en-US" sz="2000" dirty="0">
                <a:latin typeface="Arial" charset="0"/>
                <a:ea typeface="Arial" charset="0"/>
                <a:cs typeface="Arial" charset="0"/>
              </a:rPr>
              <a:t>Root cause analysis and solutions</a:t>
            </a:r>
          </a:p>
          <a:p>
            <a:endParaRPr lang="en-US" sz="2000" dirty="0"/>
          </a:p>
        </p:txBody>
      </p:sp>
    </p:spTree>
    <p:extLst>
      <p:ext uri="{BB962C8B-B14F-4D97-AF65-F5344CB8AC3E}">
        <p14:creationId xmlns:p14="http://schemas.microsoft.com/office/powerpoint/2010/main" val="2105173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2915478" y="2540102"/>
            <a:ext cx="6705600" cy="1077218"/>
          </a:xfrm>
          <a:prstGeom prst="rect">
            <a:avLst/>
          </a:prstGeom>
          <a:noFill/>
        </p:spPr>
        <p:txBody>
          <a:bodyPr wrap="square" rtlCol="0">
            <a:spAutoFit/>
          </a:bodyPr>
          <a:lstStyle/>
          <a:p>
            <a:pPr algn="ctr">
              <a:spcAft>
                <a:spcPts val="600"/>
              </a:spcAft>
            </a:pPr>
            <a:r>
              <a:rPr lang="en-AU" sz="3200" u="sng" spc="-60" dirty="0">
                <a:solidFill>
                  <a:srgbClr val="00B1EB"/>
                </a:solidFill>
                <a:latin typeface="Arial Black" panose="020B0A04020102020204" pitchFamily="34" charset="0"/>
              </a:rPr>
              <a:t>RESULTS FROM ONE YEAR ON THE BLOCK</a:t>
            </a:r>
            <a:endParaRPr lang="en-AU" sz="3200" spc="-60" dirty="0">
              <a:solidFill>
                <a:srgbClr val="00B1EB"/>
              </a:solidFill>
              <a:latin typeface="Arial Black" panose="020B0A04020102020204" pitchFamily="34" charset="0"/>
            </a:endParaRPr>
          </a:p>
        </p:txBody>
      </p:sp>
    </p:spTree>
    <p:extLst>
      <p:ext uri="{BB962C8B-B14F-4D97-AF65-F5344CB8AC3E}">
        <p14:creationId xmlns:p14="http://schemas.microsoft.com/office/powerpoint/2010/main" val="623668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B69399F1-3E5E-9245-8853-A6EEB33486DC}"/>
              </a:ext>
            </a:extLst>
          </p:cNvPr>
          <p:cNvGraphicFramePr>
            <a:graphicFrameLocks/>
          </p:cNvGraphicFramePr>
          <p:nvPr>
            <p:extLst>
              <p:ext uri="{D42A27DB-BD31-4B8C-83A1-F6EECF244321}">
                <p14:modId xmlns:p14="http://schemas.microsoft.com/office/powerpoint/2010/main" val="2371153292"/>
              </p:ext>
            </p:extLst>
          </p:nvPr>
        </p:nvGraphicFramePr>
        <p:xfrm>
          <a:off x="834886" y="364371"/>
          <a:ext cx="9276522" cy="586672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2017 </a:t>
            </a:r>
            <a:r>
              <a:rPr lang="mr-IN" sz="3200" u="sng" spc="-60" dirty="0">
                <a:solidFill>
                  <a:srgbClr val="00B1EB"/>
                </a:solidFill>
                <a:latin typeface="Arial Black" panose="020B0A04020102020204" pitchFamily="34" charset="0"/>
              </a:rPr>
              <a:t>–</a:t>
            </a:r>
            <a:r>
              <a:rPr lang="en-AU" sz="3200" u="sng" spc="-60" dirty="0">
                <a:solidFill>
                  <a:srgbClr val="00B1EB"/>
                </a:solidFill>
                <a:latin typeface="Arial Black" panose="020B0A04020102020204" pitchFamily="34" charset="0"/>
              </a:rPr>
              <a:t> 2018 PASS RATES</a:t>
            </a:r>
          </a:p>
        </p:txBody>
      </p:sp>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183BB51-A7E0-7843-9636-B79B86CE1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824031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2017 – 2018 GRADE DISTRIBUTION</a:t>
            </a:r>
          </a:p>
        </p:txBody>
      </p:sp>
      <p:graphicFrame>
        <p:nvGraphicFramePr>
          <p:cNvPr id="8" name="Chart 7">
            <a:extLst>
              <a:ext uri="{FF2B5EF4-FFF2-40B4-BE49-F238E27FC236}">
                <a16:creationId xmlns:a16="http://schemas.microsoft.com/office/drawing/2014/main" id="{643315DD-F6C5-5843-9357-495E860FE213}"/>
              </a:ext>
            </a:extLst>
          </p:cNvPr>
          <p:cNvGraphicFramePr/>
          <p:nvPr>
            <p:extLst>
              <p:ext uri="{D42A27DB-BD31-4B8C-83A1-F6EECF244321}">
                <p14:modId xmlns:p14="http://schemas.microsoft.com/office/powerpoint/2010/main" val="299769325"/>
              </p:ext>
            </p:extLst>
          </p:nvPr>
        </p:nvGraphicFramePr>
        <p:xfrm>
          <a:off x="1199148" y="991278"/>
          <a:ext cx="9988805" cy="565156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D3C27071-1B96-1144-A56E-7EAD8243D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1690802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2017 – 2018 LOAD RETENTION </a:t>
            </a:r>
          </a:p>
        </p:txBody>
      </p:sp>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2">
            <a:extLst>
              <a:ext uri="{FF2B5EF4-FFF2-40B4-BE49-F238E27FC236}">
                <a16:creationId xmlns:a16="http://schemas.microsoft.com/office/drawing/2014/main" id="{F1BB33D6-3C24-5544-B660-F8141BE708E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a:extLst>
              <a:ext uri="{FF2B5EF4-FFF2-40B4-BE49-F238E27FC236}">
                <a16:creationId xmlns:a16="http://schemas.microsoft.com/office/drawing/2014/main" id="{5C35136D-D6C1-B249-A0C9-9BF620180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graphicFrame>
        <p:nvGraphicFramePr>
          <p:cNvPr id="8" name="Chart 7">
            <a:extLst>
              <a:ext uri="{FF2B5EF4-FFF2-40B4-BE49-F238E27FC236}">
                <a16:creationId xmlns:a16="http://schemas.microsoft.com/office/drawing/2014/main" id="{E26CA305-3657-7447-B8FA-4EC8DE5D0A65}"/>
              </a:ext>
            </a:extLst>
          </p:cNvPr>
          <p:cNvGraphicFramePr>
            <a:graphicFrameLocks/>
          </p:cNvGraphicFramePr>
          <p:nvPr>
            <p:extLst>
              <p:ext uri="{D42A27DB-BD31-4B8C-83A1-F6EECF244321}">
                <p14:modId xmlns:p14="http://schemas.microsoft.com/office/powerpoint/2010/main" val="743727187"/>
              </p:ext>
            </p:extLst>
          </p:nvPr>
        </p:nvGraphicFramePr>
        <p:xfrm>
          <a:off x="1199147" y="1139425"/>
          <a:ext cx="9882835" cy="5085428"/>
        </p:xfrm>
        <a:graphic>
          <a:graphicData uri="http://schemas.openxmlformats.org/drawingml/2006/chart">
            <c:chart xmlns:c="http://schemas.openxmlformats.org/drawingml/2006/chart" xmlns:r="http://schemas.openxmlformats.org/officeDocument/2006/relationships" r:id="rId3"/>
          </a:graphicData>
        </a:graphic>
      </p:graphicFrame>
      <p:sp>
        <p:nvSpPr>
          <p:cNvPr id="9" name="Up Arrow Callout 8">
            <a:extLst>
              <a:ext uri="{FF2B5EF4-FFF2-40B4-BE49-F238E27FC236}">
                <a16:creationId xmlns:a16="http://schemas.microsoft.com/office/drawing/2014/main" id="{82220CF2-DE52-224A-BF72-E5BB6BD15B00}"/>
              </a:ext>
            </a:extLst>
          </p:cNvPr>
          <p:cNvSpPr/>
          <p:nvPr/>
        </p:nvSpPr>
        <p:spPr>
          <a:xfrm>
            <a:off x="9937750" y="3422650"/>
            <a:ext cx="952515" cy="695337"/>
          </a:xfrm>
          <a:prstGeom prst="upArrowCallout">
            <a:avLst/>
          </a:prstGeom>
          <a:solidFill>
            <a:srgbClr val="46A46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dirty="0">
                <a:solidFill>
                  <a:schemeClr val="bg1"/>
                </a:solidFill>
              </a:rPr>
              <a:t>7.9%</a:t>
            </a:r>
          </a:p>
        </p:txBody>
      </p:sp>
    </p:spTree>
    <p:extLst>
      <p:ext uri="{BB962C8B-B14F-4D97-AF65-F5344CB8AC3E}">
        <p14:creationId xmlns:p14="http://schemas.microsoft.com/office/powerpoint/2010/main" val="1601082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13239C3-19BB-144B-8E43-53F51A813B51}"/>
              </a:ext>
            </a:extLst>
          </p:cNvPr>
          <p:cNvGraphicFramePr>
            <a:graphicFrameLocks/>
          </p:cNvGraphicFramePr>
          <p:nvPr>
            <p:extLst>
              <p:ext uri="{D42A27DB-BD31-4B8C-83A1-F6EECF244321}">
                <p14:modId xmlns:p14="http://schemas.microsoft.com/office/powerpoint/2010/main" val="73835941"/>
              </p:ext>
            </p:extLst>
          </p:nvPr>
        </p:nvGraphicFramePr>
        <p:xfrm>
          <a:off x="1199148" y="271275"/>
          <a:ext cx="9747148" cy="616928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2017 </a:t>
            </a:r>
            <a:r>
              <a:rPr lang="mr-IN" sz="3200" u="sng" spc="-60" dirty="0">
                <a:solidFill>
                  <a:srgbClr val="00B1EB"/>
                </a:solidFill>
                <a:latin typeface="Arial Black" panose="020B0A04020102020204" pitchFamily="34" charset="0"/>
              </a:rPr>
              <a:t>–</a:t>
            </a:r>
            <a:r>
              <a:rPr lang="en-AU" sz="3200" u="sng" spc="-60" dirty="0">
                <a:solidFill>
                  <a:srgbClr val="00B1EB"/>
                </a:solidFill>
                <a:latin typeface="Arial Black" panose="020B0A04020102020204" pitchFamily="34" charset="0"/>
              </a:rPr>
              <a:t> 2018 PASS RATES BY SES</a:t>
            </a:r>
          </a:p>
        </p:txBody>
      </p:sp>
      <p:pic>
        <p:nvPicPr>
          <p:cNvPr id="7" name="Picture 6">
            <a:extLst>
              <a:ext uri="{FF2B5EF4-FFF2-40B4-BE49-F238E27FC236}">
                <a16:creationId xmlns:a16="http://schemas.microsoft.com/office/drawing/2014/main" id="{B6514984-00C4-874B-B833-789A85C39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414733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25E6E5E-3318-7D42-A799-E83C4749CBBD}"/>
              </a:ext>
            </a:extLst>
          </p:cNvPr>
          <p:cNvGraphicFramePr>
            <a:graphicFrameLocks/>
          </p:cNvGraphicFramePr>
          <p:nvPr>
            <p:extLst>
              <p:ext uri="{D42A27DB-BD31-4B8C-83A1-F6EECF244321}">
                <p14:modId xmlns:p14="http://schemas.microsoft.com/office/powerpoint/2010/main" val="2106095808"/>
              </p:ext>
            </p:extLst>
          </p:nvPr>
        </p:nvGraphicFramePr>
        <p:xfrm>
          <a:off x="918725" y="-17883"/>
          <a:ext cx="9683014" cy="675198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2017 </a:t>
            </a:r>
            <a:r>
              <a:rPr lang="mr-IN" sz="3200" u="sng" spc="-60" dirty="0">
                <a:solidFill>
                  <a:srgbClr val="00B1EB"/>
                </a:solidFill>
                <a:latin typeface="Arial Black" panose="020B0A04020102020204" pitchFamily="34" charset="0"/>
              </a:rPr>
              <a:t>–</a:t>
            </a:r>
            <a:r>
              <a:rPr lang="en-AU" sz="3200" u="sng" spc="-60" dirty="0">
                <a:solidFill>
                  <a:srgbClr val="00B1EB"/>
                </a:solidFill>
                <a:latin typeface="Arial Black" panose="020B0A04020102020204" pitchFamily="34" charset="0"/>
              </a:rPr>
              <a:t> 2018 BY INDIGENOUS STATUS</a:t>
            </a:r>
          </a:p>
        </p:txBody>
      </p:sp>
      <p:sp>
        <p:nvSpPr>
          <p:cNvPr id="3" name="Rectangle 2"/>
          <p:cNvSpPr/>
          <p:nvPr/>
        </p:nvSpPr>
        <p:spPr>
          <a:xfrm>
            <a:off x="10416208" y="5724939"/>
            <a:ext cx="834383" cy="113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0F5D218-0544-0348-8FEE-220262616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2497539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EBA780C-1F52-C344-8D32-2DC74F988E2D}"/>
              </a:ext>
            </a:extLst>
          </p:cNvPr>
          <p:cNvGraphicFramePr>
            <a:graphicFrameLocks/>
          </p:cNvGraphicFramePr>
          <p:nvPr>
            <p:extLst>
              <p:ext uri="{D42A27DB-BD31-4B8C-83A1-F6EECF244321}">
                <p14:modId xmlns:p14="http://schemas.microsoft.com/office/powerpoint/2010/main" val="987690351"/>
              </p:ext>
            </p:extLst>
          </p:nvPr>
        </p:nvGraphicFramePr>
        <p:xfrm>
          <a:off x="990188" y="281918"/>
          <a:ext cx="9284940" cy="631131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2017 </a:t>
            </a:r>
            <a:r>
              <a:rPr lang="mr-IN" sz="3200" u="sng" spc="-60" dirty="0">
                <a:solidFill>
                  <a:srgbClr val="00B1EB"/>
                </a:solidFill>
                <a:latin typeface="Arial Black" panose="020B0A04020102020204" pitchFamily="34" charset="0"/>
              </a:rPr>
              <a:t>–</a:t>
            </a:r>
            <a:r>
              <a:rPr lang="en-AU" sz="3200" u="sng" spc="-60" dirty="0">
                <a:solidFill>
                  <a:srgbClr val="00B1EB"/>
                </a:solidFill>
                <a:latin typeface="Arial Black" panose="020B0A04020102020204" pitchFamily="34" charset="0"/>
              </a:rPr>
              <a:t> 2018 BY NESB</a:t>
            </a:r>
          </a:p>
        </p:txBody>
      </p:sp>
      <p:pic>
        <p:nvPicPr>
          <p:cNvPr id="6" name="Picture 5">
            <a:extLst>
              <a:ext uri="{FF2B5EF4-FFF2-40B4-BE49-F238E27FC236}">
                <a16:creationId xmlns:a16="http://schemas.microsoft.com/office/drawing/2014/main" id="{F2130D79-39F7-8F4D-8DFF-92468A8C9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376301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UNIT COMPARISON BEFORE AND AFTER</a:t>
            </a:r>
          </a:p>
        </p:txBody>
      </p:sp>
      <p:sp>
        <p:nvSpPr>
          <p:cNvPr id="4" name="TextBox 3"/>
          <p:cNvSpPr txBox="1"/>
          <p:nvPr/>
        </p:nvSpPr>
        <p:spPr>
          <a:xfrm>
            <a:off x="3629198" y="1005526"/>
            <a:ext cx="6556922" cy="707886"/>
          </a:xfrm>
          <a:prstGeom prst="rect">
            <a:avLst/>
          </a:prstGeom>
          <a:noFill/>
        </p:spPr>
        <p:txBody>
          <a:bodyPr wrap="square" rtlCol="0">
            <a:spAutoFit/>
          </a:bodyPr>
          <a:lstStyle/>
          <a:p>
            <a:pPr algn="r"/>
            <a:r>
              <a:rPr lang="en-US" sz="2000" dirty="0">
                <a:latin typeface="Arial" charset="0"/>
                <a:ea typeface="Arial" charset="0"/>
                <a:cs typeface="Arial" charset="0"/>
              </a:rPr>
              <a:t>Comparison of RBM 1103, Biological Science 1 applying the same terminal assessment in 2017 &amp; 2018</a:t>
            </a:r>
          </a:p>
        </p:txBody>
      </p:sp>
      <p:graphicFrame>
        <p:nvGraphicFramePr>
          <p:cNvPr id="6" name="Table 5"/>
          <p:cNvGraphicFramePr>
            <a:graphicFrameLocks noGrp="1"/>
          </p:cNvGraphicFramePr>
          <p:nvPr>
            <p:extLst/>
          </p:nvPr>
        </p:nvGraphicFramePr>
        <p:xfrm>
          <a:off x="1199148" y="1900687"/>
          <a:ext cx="9185822" cy="3569385"/>
        </p:xfrm>
        <a:graphic>
          <a:graphicData uri="http://schemas.openxmlformats.org/drawingml/2006/table">
            <a:tbl>
              <a:tblPr firstRow="1" firstCol="1" bandRow="1">
                <a:tableStyleId>{5C22544A-7EE6-4342-B048-85BDC9FD1C3A}</a:tableStyleId>
              </a:tblPr>
              <a:tblGrid>
                <a:gridCol w="1530275">
                  <a:extLst>
                    <a:ext uri="{9D8B030D-6E8A-4147-A177-3AD203B41FA5}">
                      <a16:colId xmlns:a16="http://schemas.microsoft.com/office/drawing/2014/main" val="20000"/>
                    </a:ext>
                  </a:extLst>
                </a:gridCol>
                <a:gridCol w="1530275">
                  <a:extLst>
                    <a:ext uri="{9D8B030D-6E8A-4147-A177-3AD203B41FA5}">
                      <a16:colId xmlns:a16="http://schemas.microsoft.com/office/drawing/2014/main" val="20001"/>
                    </a:ext>
                  </a:extLst>
                </a:gridCol>
                <a:gridCol w="1531318">
                  <a:extLst>
                    <a:ext uri="{9D8B030D-6E8A-4147-A177-3AD203B41FA5}">
                      <a16:colId xmlns:a16="http://schemas.microsoft.com/office/drawing/2014/main" val="20002"/>
                    </a:ext>
                  </a:extLst>
                </a:gridCol>
                <a:gridCol w="1531318">
                  <a:extLst>
                    <a:ext uri="{9D8B030D-6E8A-4147-A177-3AD203B41FA5}">
                      <a16:colId xmlns:a16="http://schemas.microsoft.com/office/drawing/2014/main" val="20003"/>
                    </a:ext>
                  </a:extLst>
                </a:gridCol>
                <a:gridCol w="1531318">
                  <a:extLst>
                    <a:ext uri="{9D8B030D-6E8A-4147-A177-3AD203B41FA5}">
                      <a16:colId xmlns:a16="http://schemas.microsoft.com/office/drawing/2014/main" val="20004"/>
                    </a:ext>
                  </a:extLst>
                </a:gridCol>
                <a:gridCol w="1531318">
                  <a:extLst>
                    <a:ext uri="{9D8B030D-6E8A-4147-A177-3AD203B41FA5}">
                      <a16:colId xmlns:a16="http://schemas.microsoft.com/office/drawing/2014/main" val="20005"/>
                    </a:ext>
                  </a:extLst>
                </a:gridCol>
              </a:tblGrid>
              <a:tr h="1189795">
                <a:tc>
                  <a:txBody>
                    <a:bodyPr/>
                    <a:lstStyle/>
                    <a:p>
                      <a:pPr>
                        <a:spcAft>
                          <a:spcPts val="0"/>
                        </a:spcAft>
                      </a:pPr>
                      <a:r>
                        <a:rPr lang="en-GB" sz="2800" dirty="0">
                          <a:solidFill>
                            <a:schemeClr val="tx1"/>
                          </a:solidFill>
                          <a:effectLst/>
                        </a:rPr>
                        <a:t> </a:t>
                      </a:r>
                      <a:endParaRPr lang="en-GB" sz="2800" dirty="0">
                        <a:solidFill>
                          <a:schemeClr val="tx1"/>
                        </a:solidFill>
                        <a:effectLst/>
                        <a:latin typeface="Calibri" charset="0"/>
                        <a:ea typeface="Calibri" charset="0"/>
                        <a:cs typeface="Times New Roman"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2800" dirty="0">
                          <a:solidFill>
                            <a:schemeClr val="tx1"/>
                          </a:solidFill>
                          <a:effectLst/>
                        </a:rPr>
                        <a:t>HD</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D</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C</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P</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F</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189795">
                <a:tc>
                  <a:txBody>
                    <a:bodyPr/>
                    <a:lstStyle/>
                    <a:p>
                      <a:pPr algn="ctr">
                        <a:spcAft>
                          <a:spcPts val="0"/>
                        </a:spcAft>
                      </a:pPr>
                      <a:r>
                        <a:rPr lang="en-GB" sz="2800" dirty="0">
                          <a:solidFill>
                            <a:schemeClr val="tx1"/>
                          </a:solidFill>
                          <a:effectLst/>
                        </a:rPr>
                        <a:t>2017</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6%</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10%</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18%</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26%</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40%</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89795">
                <a:tc>
                  <a:txBody>
                    <a:bodyPr/>
                    <a:lstStyle/>
                    <a:p>
                      <a:pPr algn="ctr">
                        <a:spcAft>
                          <a:spcPts val="0"/>
                        </a:spcAft>
                      </a:pPr>
                      <a:r>
                        <a:rPr lang="en-GB" sz="2800" dirty="0">
                          <a:solidFill>
                            <a:schemeClr val="tx1"/>
                          </a:solidFill>
                          <a:effectLst/>
                        </a:rPr>
                        <a:t>2018</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9%</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19%</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26%</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29</a:t>
                      </a:r>
                      <a:r>
                        <a:rPr lang="en-GB" sz="2800" dirty="0">
                          <a:solidFill>
                            <a:schemeClr val="tx1"/>
                          </a:solidFill>
                          <a:effectLst/>
                          <a:latin typeface="Calibri" charset="0"/>
                          <a:ea typeface="Calibri" charset="0"/>
                          <a:cs typeface="Times New Roman"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800" dirty="0">
                          <a:solidFill>
                            <a:schemeClr val="tx1"/>
                          </a:solidFill>
                          <a:effectLst/>
                        </a:rPr>
                        <a:t>17%</a:t>
                      </a:r>
                      <a:endParaRPr lang="en-GB" sz="2800" dirty="0">
                        <a:solidFill>
                          <a:schemeClr val="tx1"/>
                        </a:solidFill>
                        <a:effectLst/>
                        <a:latin typeface="Calibri" charset="0"/>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 name="Rectangle 1"/>
          <p:cNvSpPr/>
          <p:nvPr/>
        </p:nvSpPr>
        <p:spPr>
          <a:xfrm>
            <a:off x="8478371" y="5647765"/>
            <a:ext cx="2823882" cy="1156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8951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ENGAGEMENT IS EVERYTHING</a:t>
            </a:r>
          </a:p>
        </p:txBody>
      </p:sp>
      <p:pic>
        <p:nvPicPr>
          <p:cNvPr id="6" name="Content Placeholder 3">
            <a:extLst>
              <a:ext uri="{FF2B5EF4-FFF2-40B4-BE49-F238E27FC236}">
                <a16:creationId xmlns:a16="http://schemas.microsoft.com/office/drawing/2014/main" id="{EEFED651-A3BA-4449-B81F-FD53E723EB8B}"/>
              </a:ext>
            </a:extLst>
          </p:cNvPr>
          <p:cNvPicPr>
            <a:picLocks noGrp="1" noChangeAspect="1"/>
          </p:cNvPicPr>
          <p:nvPr>
            <p:ph idx="1"/>
          </p:nvPr>
        </p:nvPicPr>
        <p:blipFill rotWithShape="1">
          <a:blip r:embed="rId2"/>
          <a:srcRect l="851" t="18151" r="898" b="1700"/>
          <a:stretch/>
        </p:blipFill>
        <p:spPr>
          <a:xfrm>
            <a:off x="1046748" y="1177638"/>
            <a:ext cx="9545051" cy="4936238"/>
          </a:xfrm>
          <a:prstGeom prst="rect">
            <a:avLst/>
          </a:prstGeom>
        </p:spPr>
      </p:pic>
      <p:pic>
        <p:nvPicPr>
          <p:cNvPr id="8" name="Picture 7">
            <a:extLst>
              <a:ext uri="{FF2B5EF4-FFF2-40B4-BE49-F238E27FC236}">
                <a16:creationId xmlns:a16="http://schemas.microsoft.com/office/drawing/2014/main" id="{FF2B9FF6-C4A2-D74D-A3EF-2FBED6A28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1906831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ACODE BENCHMARKS</a:t>
            </a:r>
            <a:endParaRPr lang="en-AU" sz="3200" spc="-60" dirty="0">
              <a:solidFill>
                <a:srgbClr val="00B1EB"/>
              </a:solidFill>
              <a:latin typeface="Arial Black" panose="020B0A04020102020204" pitchFamily="34" charset="0"/>
            </a:endParaRPr>
          </a:p>
        </p:txBody>
      </p:sp>
      <p:sp>
        <p:nvSpPr>
          <p:cNvPr id="2" name="Rectangle 1">
            <a:extLst>
              <a:ext uri="{FF2B5EF4-FFF2-40B4-BE49-F238E27FC236}">
                <a16:creationId xmlns:a16="http://schemas.microsoft.com/office/drawing/2014/main" id="{DA7C1285-58EE-EA49-A6FE-C9662FBF16E3}"/>
              </a:ext>
            </a:extLst>
          </p:cNvPr>
          <p:cNvSpPr/>
          <p:nvPr/>
        </p:nvSpPr>
        <p:spPr>
          <a:xfrm>
            <a:off x="1199147" y="1152939"/>
            <a:ext cx="8935452" cy="4196020"/>
          </a:xfrm>
          <a:prstGeom prst="rect">
            <a:avLst/>
          </a:prstGeom>
        </p:spPr>
        <p:txBody>
          <a:bodyPr wrap="square">
            <a:spAutoFit/>
          </a:bodyPr>
          <a:lstStyle/>
          <a:p>
            <a:pPr marL="342900" indent="-342900">
              <a:spcBef>
                <a:spcPts val="400"/>
              </a:spcBef>
              <a:spcAft>
                <a:spcPts val="400"/>
              </a:spcAft>
              <a:buAutoNum type="arabicPeriod"/>
            </a:pPr>
            <a:r>
              <a:rPr lang="en-AU" sz="2000" dirty="0">
                <a:latin typeface="Arial" panose="020B0604020202020204" pitchFamily="34" charset="0"/>
                <a:cs typeface="Arial" panose="020B0604020202020204" pitchFamily="34" charset="0"/>
              </a:rPr>
              <a:t>Institution-wide policy and governance for technology enhanced learning </a:t>
            </a:r>
          </a:p>
          <a:p>
            <a:pPr marL="342900" indent="-342900">
              <a:spcBef>
                <a:spcPts val="400"/>
              </a:spcBef>
              <a:spcAft>
                <a:spcPts val="400"/>
              </a:spcAft>
              <a:buAutoNum type="arabicPeriod"/>
            </a:pPr>
            <a:r>
              <a:rPr lang="en-AU" sz="2000" dirty="0">
                <a:latin typeface="Arial" panose="020B0604020202020204" pitchFamily="34" charset="0"/>
                <a:cs typeface="Arial" panose="020B0604020202020204" pitchFamily="34" charset="0"/>
              </a:rPr>
              <a:t>Planning for institution-wide quality improvement of technology enhanced learning</a:t>
            </a:r>
          </a:p>
          <a:p>
            <a:pPr marL="342900" indent="-342900">
              <a:spcBef>
                <a:spcPts val="400"/>
              </a:spcBef>
              <a:spcAft>
                <a:spcPts val="400"/>
              </a:spcAft>
              <a:buAutoNum type="arabicPeriod"/>
            </a:pPr>
            <a:r>
              <a:rPr lang="en-AU" sz="2000" dirty="0">
                <a:latin typeface="Arial" panose="020B0604020202020204" pitchFamily="34" charset="0"/>
                <a:cs typeface="Arial" panose="020B0604020202020204" pitchFamily="34" charset="0"/>
              </a:rPr>
              <a:t>Information technology systems, services and support for technology enhanced learning</a:t>
            </a:r>
          </a:p>
          <a:p>
            <a:pPr marL="342900" indent="-342900">
              <a:spcBef>
                <a:spcPts val="400"/>
              </a:spcBef>
              <a:spcAft>
                <a:spcPts val="400"/>
              </a:spcAft>
              <a:buAutoNum type="arabicPeriod"/>
            </a:pPr>
            <a:r>
              <a:rPr lang="en-AU" sz="2000" dirty="0">
                <a:latin typeface="Arial" panose="020B0604020202020204" pitchFamily="34" charset="0"/>
                <a:cs typeface="Arial" panose="020B0604020202020204" pitchFamily="34" charset="0"/>
              </a:rPr>
              <a:t>The application of technology enhanced learning services </a:t>
            </a:r>
          </a:p>
          <a:p>
            <a:pPr marL="342900" indent="-342900">
              <a:spcBef>
                <a:spcPts val="400"/>
              </a:spcBef>
              <a:spcAft>
                <a:spcPts val="400"/>
              </a:spcAft>
              <a:buAutoNum type="arabicPeriod"/>
            </a:pPr>
            <a:r>
              <a:rPr lang="en-AU" sz="2000" dirty="0">
                <a:latin typeface="Arial" panose="020B0604020202020204" pitchFamily="34" charset="0"/>
                <a:cs typeface="Arial" panose="020B0604020202020204" pitchFamily="34" charset="0"/>
              </a:rPr>
              <a:t>Staff professional development for the effective use of technology enhanced learning </a:t>
            </a:r>
          </a:p>
          <a:p>
            <a:pPr marL="342900" indent="-342900">
              <a:spcBef>
                <a:spcPts val="400"/>
              </a:spcBef>
              <a:spcAft>
                <a:spcPts val="400"/>
              </a:spcAft>
              <a:buAutoNum type="arabicPeriod"/>
            </a:pPr>
            <a:r>
              <a:rPr lang="en-AU" sz="2000" dirty="0">
                <a:latin typeface="Arial" panose="020B0604020202020204" pitchFamily="34" charset="0"/>
                <a:cs typeface="Arial" panose="020B0604020202020204" pitchFamily="34" charset="0"/>
              </a:rPr>
              <a:t>Staff support for the use of technology enhanced learning </a:t>
            </a:r>
          </a:p>
          <a:p>
            <a:pPr marL="342900" indent="-342900">
              <a:spcBef>
                <a:spcPts val="400"/>
              </a:spcBef>
              <a:spcAft>
                <a:spcPts val="400"/>
              </a:spcAft>
              <a:buAutoNum type="arabicPeriod"/>
            </a:pPr>
            <a:r>
              <a:rPr lang="en-AU" sz="2000" dirty="0">
                <a:latin typeface="Arial" panose="020B0604020202020204" pitchFamily="34" charset="0"/>
                <a:cs typeface="Arial" panose="020B0604020202020204" pitchFamily="34" charset="0"/>
              </a:rPr>
              <a:t>Student training for the effective use of technology enhanced learning </a:t>
            </a:r>
          </a:p>
          <a:p>
            <a:pPr marL="342900" indent="-342900">
              <a:spcBef>
                <a:spcPts val="400"/>
              </a:spcBef>
              <a:spcAft>
                <a:spcPts val="400"/>
              </a:spcAft>
              <a:buAutoNum type="arabicPeriod"/>
            </a:pPr>
            <a:r>
              <a:rPr lang="en-AU" sz="2000" dirty="0">
                <a:latin typeface="Arial" panose="020B0604020202020204" pitchFamily="34" charset="0"/>
                <a:cs typeface="Arial" panose="020B0604020202020204" pitchFamily="34" charset="0"/>
              </a:rPr>
              <a:t>Student support for the use of technology enhanced learning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929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2057729" y="2540102"/>
            <a:ext cx="8076870" cy="584775"/>
          </a:xfrm>
          <a:prstGeom prst="rect">
            <a:avLst/>
          </a:prstGeom>
          <a:noFill/>
        </p:spPr>
        <p:txBody>
          <a:bodyPr wrap="square" rtlCol="0">
            <a:spAutoFit/>
          </a:bodyPr>
          <a:lstStyle/>
          <a:p>
            <a:pPr algn="ctr">
              <a:spcAft>
                <a:spcPts val="600"/>
              </a:spcAft>
            </a:pPr>
            <a:r>
              <a:rPr lang="en-AU" sz="3200" u="sng" spc="-60" dirty="0">
                <a:solidFill>
                  <a:srgbClr val="00B1EB"/>
                </a:solidFill>
                <a:latin typeface="Arial Black" panose="020B0A04020102020204" pitchFamily="34" charset="0"/>
              </a:rPr>
              <a:t>WHAT HAVE WE LEARNED?</a:t>
            </a:r>
            <a:endParaRPr lang="en-AU" sz="3200" spc="-60" dirty="0">
              <a:solidFill>
                <a:srgbClr val="00B1EB"/>
              </a:solidFill>
              <a:latin typeface="Arial Black" panose="020B0A04020102020204" pitchFamily="34" charset="0"/>
            </a:endParaRPr>
          </a:p>
        </p:txBody>
      </p:sp>
    </p:spTree>
    <p:extLst>
      <p:ext uri="{BB962C8B-B14F-4D97-AF65-F5344CB8AC3E}">
        <p14:creationId xmlns:p14="http://schemas.microsoft.com/office/powerpoint/2010/main" val="2546454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3FE85-4FDF-114D-BDA2-448BD3AAF5E3}"/>
              </a:ext>
            </a:extLst>
          </p:cNvPr>
          <p:cNvPicPr>
            <a:picLocks noChangeAspect="1"/>
          </p:cNvPicPr>
          <p:nvPr/>
        </p:nvPicPr>
        <p:blipFill rotWithShape="1">
          <a:blip r:embed="rId3"/>
          <a:srcRect l="4348" t="5571" r="2281" b="7662"/>
          <a:stretch/>
        </p:blipFill>
        <p:spPr>
          <a:xfrm>
            <a:off x="1449673" y="681391"/>
            <a:ext cx="8862347" cy="6176609"/>
          </a:xfrm>
          <a:prstGeom prst="rect">
            <a:avLst/>
          </a:prstGeom>
        </p:spPr>
      </p:pic>
      <p:sp>
        <p:nvSpPr>
          <p:cNvPr id="7" name="TextBox 6">
            <a:extLst>
              <a:ext uri="{FF2B5EF4-FFF2-40B4-BE49-F238E27FC236}">
                <a16:creationId xmlns:a16="http://schemas.microsoft.com/office/drawing/2014/main" id="{C003D8D1-436A-194D-845A-BD451D3814D4}"/>
              </a:ext>
            </a:extLst>
          </p:cNvPr>
          <p:cNvSpPr txBox="1"/>
          <p:nvPr/>
        </p:nvSpPr>
        <p:spPr>
          <a:xfrm>
            <a:off x="1199148" y="406503"/>
            <a:ext cx="6528802" cy="584775"/>
          </a:xfrm>
          <a:prstGeom prst="rect">
            <a:avLst/>
          </a:prstGeom>
          <a:solidFill>
            <a:schemeClr val="bg1"/>
          </a:solid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WHAT WE HAVE LEARNED #1</a:t>
            </a:r>
            <a:endParaRPr lang="en-AU" sz="3200" spc="-60" dirty="0">
              <a:solidFill>
                <a:srgbClr val="00B1EB"/>
              </a:solidFill>
              <a:latin typeface="Arial Black" panose="020B0A04020102020204" pitchFamily="34" charset="0"/>
            </a:endParaRPr>
          </a:p>
        </p:txBody>
      </p:sp>
      <p:pic>
        <p:nvPicPr>
          <p:cNvPr id="65" name="Picture 64">
            <a:extLst>
              <a:ext uri="{FF2B5EF4-FFF2-40B4-BE49-F238E27FC236}">
                <a16:creationId xmlns:a16="http://schemas.microsoft.com/office/drawing/2014/main" id="{E8636961-14F9-5940-B0DB-4801FE6B3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3874556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C32CA9-C4CF-7547-94EE-0EB5F6B4FFC7}"/>
              </a:ext>
            </a:extLst>
          </p:cNvPr>
          <p:cNvSpPr/>
          <p:nvPr/>
        </p:nvSpPr>
        <p:spPr>
          <a:xfrm>
            <a:off x="8301318" y="5558118"/>
            <a:ext cx="2949274" cy="116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03D8D1-436A-194D-845A-BD451D3814D4}"/>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WHAT WE HAVE LEARNED #2</a:t>
            </a:r>
            <a:endParaRPr lang="en-AU" sz="3200" spc="-60" dirty="0">
              <a:solidFill>
                <a:srgbClr val="00B1EB"/>
              </a:solidFill>
              <a:latin typeface="Arial Black" panose="020B0A04020102020204" pitchFamily="34" charset="0"/>
            </a:endParaRPr>
          </a:p>
        </p:txBody>
      </p:sp>
      <p:grpSp>
        <p:nvGrpSpPr>
          <p:cNvPr id="5" name="Group 4">
            <a:extLst>
              <a:ext uri="{FF2B5EF4-FFF2-40B4-BE49-F238E27FC236}">
                <a16:creationId xmlns:a16="http://schemas.microsoft.com/office/drawing/2014/main" id="{6744F936-5D8A-2444-855C-EE22251ECB85}"/>
              </a:ext>
            </a:extLst>
          </p:cNvPr>
          <p:cNvGrpSpPr/>
          <p:nvPr/>
        </p:nvGrpSpPr>
        <p:grpSpPr>
          <a:xfrm>
            <a:off x="1064712" y="1089766"/>
            <a:ext cx="10185880" cy="5123144"/>
            <a:chOff x="292487" y="807030"/>
            <a:chExt cx="11587822" cy="5591332"/>
          </a:xfrm>
        </p:grpSpPr>
        <p:sp>
          <p:nvSpPr>
            <p:cNvPr id="8" name="Rectangle 7">
              <a:extLst>
                <a:ext uri="{FF2B5EF4-FFF2-40B4-BE49-F238E27FC236}">
                  <a16:creationId xmlns:a16="http://schemas.microsoft.com/office/drawing/2014/main" id="{4F779C8C-59AE-9B4F-AA49-DD79092AE4D3}"/>
                </a:ext>
              </a:extLst>
            </p:cNvPr>
            <p:cNvSpPr/>
            <p:nvPr/>
          </p:nvSpPr>
          <p:spPr>
            <a:xfrm>
              <a:off x="292487" y="807030"/>
              <a:ext cx="11587822" cy="559133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76FA9C1-5FE8-1647-A4F8-2E3F212822F6}"/>
                </a:ext>
              </a:extLst>
            </p:cNvPr>
            <p:cNvPicPr>
              <a:picLocks noChangeAspect="1"/>
            </p:cNvPicPr>
            <p:nvPr/>
          </p:nvPicPr>
          <p:blipFill>
            <a:blip r:embed="rId2"/>
            <a:stretch>
              <a:fillRect/>
            </a:stretch>
          </p:blipFill>
          <p:spPr>
            <a:xfrm>
              <a:off x="431053" y="1244246"/>
              <a:ext cx="3289542" cy="4455834"/>
            </a:xfrm>
            <a:prstGeom prst="rect">
              <a:avLst/>
            </a:prstGeom>
            <a:ln>
              <a:noFill/>
            </a:ln>
          </p:spPr>
        </p:pic>
        <p:sp>
          <p:nvSpPr>
            <p:cNvPr id="10" name="Rectangle 9">
              <a:extLst>
                <a:ext uri="{FF2B5EF4-FFF2-40B4-BE49-F238E27FC236}">
                  <a16:creationId xmlns:a16="http://schemas.microsoft.com/office/drawing/2014/main" id="{58A14857-1CF1-F34F-8869-5240F442F1B1}"/>
                </a:ext>
              </a:extLst>
            </p:cNvPr>
            <p:cNvSpPr/>
            <p:nvPr/>
          </p:nvSpPr>
          <p:spPr>
            <a:xfrm>
              <a:off x="3890685" y="1278391"/>
              <a:ext cx="7871013" cy="4793803"/>
            </a:xfrm>
            <a:prstGeom prst="rect">
              <a:avLst/>
            </a:prstGeom>
            <a:ln>
              <a:noFill/>
            </a:ln>
          </p:spPr>
          <p:txBody>
            <a:bodyPr wrap="square">
              <a:spAutoFit/>
            </a:bodyPr>
            <a:lstStyle/>
            <a:p>
              <a:r>
                <a:rPr lang="en-AU" sz="3200" dirty="0">
                  <a:solidFill>
                    <a:schemeClr val="bg1"/>
                  </a:solidFill>
                  <a:latin typeface="Open Sans"/>
                </a:rPr>
                <a:t>No evolution is accomplished in nature without revolution. Periods of very slow changes are succeeded by periods of violent changes. Revolutions are as necessary for evolution as the slow changes which prepare them and succeed them.</a:t>
              </a:r>
            </a:p>
            <a:p>
              <a:r>
                <a:rPr lang="en-AU" sz="3200" dirty="0">
                  <a:solidFill>
                    <a:schemeClr val="bg1"/>
                  </a:solidFill>
                  <a:latin typeface="Open Sans"/>
                </a:rPr>
                <a:t> 				Peter Kropotkin</a:t>
              </a:r>
              <a:endParaRPr lang="en-US" sz="3200" dirty="0">
                <a:solidFill>
                  <a:schemeClr val="bg1"/>
                </a:solidFill>
              </a:endParaRPr>
            </a:p>
          </p:txBody>
        </p:sp>
      </p:grpSp>
      <p:pic>
        <p:nvPicPr>
          <p:cNvPr id="11" name="Picture 10">
            <a:extLst>
              <a:ext uri="{FF2B5EF4-FFF2-40B4-BE49-F238E27FC236}">
                <a16:creationId xmlns:a16="http://schemas.microsoft.com/office/drawing/2014/main" id="{019B946A-DA46-C14C-965C-D7F8C3A1E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2827783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478C01-4F3D-3345-A17D-7B55AF66FA30}"/>
              </a:ext>
            </a:extLst>
          </p:cNvPr>
          <p:cNvPicPr>
            <a:picLocks noChangeAspect="1"/>
          </p:cNvPicPr>
          <p:nvPr/>
        </p:nvPicPr>
        <p:blipFill rotWithShape="1">
          <a:blip r:embed="rId2"/>
          <a:srcRect t="3787" b="2532"/>
          <a:stretch/>
        </p:blipFill>
        <p:spPr>
          <a:xfrm>
            <a:off x="2621279" y="902626"/>
            <a:ext cx="6787224" cy="5955374"/>
          </a:xfrm>
          <a:prstGeom prst="rect">
            <a:avLst/>
          </a:prstGeom>
          <a:solidFill>
            <a:srgbClr val="595454"/>
          </a:solidFill>
        </p:spPr>
      </p:pic>
      <p:sp>
        <p:nvSpPr>
          <p:cNvPr id="4" name="Rectangle 3">
            <a:extLst>
              <a:ext uri="{FF2B5EF4-FFF2-40B4-BE49-F238E27FC236}">
                <a16:creationId xmlns:a16="http://schemas.microsoft.com/office/drawing/2014/main" id="{C2C32CA9-C4CF-7547-94EE-0EB5F6B4FFC7}"/>
              </a:ext>
            </a:extLst>
          </p:cNvPr>
          <p:cNvSpPr/>
          <p:nvPr/>
        </p:nvSpPr>
        <p:spPr>
          <a:xfrm>
            <a:off x="8301318" y="5558118"/>
            <a:ext cx="2949274" cy="116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03D8D1-436A-194D-845A-BD451D3814D4}"/>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WHAT WE HAVE LEARNED #3</a:t>
            </a:r>
            <a:endParaRPr lang="en-AU" sz="3200" spc="-60" dirty="0">
              <a:solidFill>
                <a:srgbClr val="00B1EB"/>
              </a:solidFill>
              <a:latin typeface="Arial Black" panose="020B0A04020102020204" pitchFamily="34" charset="0"/>
            </a:endParaRPr>
          </a:p>
        </p:txBody>
      </p:sp>
      <p:pic>
        <p:nvPicPr>
          <p:cNvPr id="5" name="Picture 4">
            <a:extLst>
              <a:ext uri="{FF2B5EF4-FFF2-40B4-BE49-F238E27FC236}">
                <a16:creationId xmlns:a16="http://schemas.microsoft.com/office/drawing/2014/main" id="{E0C6AED7-882A-6047-A2B8-691BA1064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8" name="Freeform 7">
            <a:extLst>
              <a:ext uri="{FF2B5EF4-FFF2-40B4-BE49-F238E27FC236}">
                <a16:creationId xmlns:a16="http://schemas.microsoft.com/office/drawing/2014/main" id="{17AE829B-C3AA-D54E-8F86-AE46FEC2A590}"/>
              </a:ext>
            </a:extLst>
          </p:cNvPr>
          <p:cNvSpPr/>
          <p:nvPr/>
        </p:nvSpPr>
        <p:spPr>
          <a:xfrm>
            <a:off x="5862536" y="1185704"/>
            <a:ext cx="311285" cy="461513"/>
          </a:xfrm>
          <a:custGeom>
            <a:avLst/>
            <a:gdLst>
              <a:gd name="connsiteX0" fmla="*/ 77822 w 272375"/>
              <a:gd name="connsiteY0" fmla="*/ 27011 h 435572"/>
              <a:gd name="connsiteX1" fmla="*/ 12970 w 272375"/>
              <a:gd name="connsiteY1" fmla="*/ 72406 h 435572"/>
              <a:gd name="connsiteX2" fmla="*/ 0 w 272375"/>
              <a:gd name="connsiteY2" fmla="*/ 111317 h 435572"/>
              <a:gd name="connsiteX3" fmla="*/ 25941 w 272375"/>
              <a:gd name="connsiteY3" fmla="*/ 169683 h 435572"/>
              <a:gd name="connsiteX4" fmla="*/ 25941 w 272375"/>
              <a:gd name="connsiteY4" fmla="*/ 247504 h 435572"/>
              <a:gd name="connsiteX5" fmla="*/ 32426 w 272375"/>
              <a:gd name="connsiteY5" fmla="*/ 299385 h 435572"/>
              <a:gd name="connsiteX6" fmla="*/ 45396 w 272375"/>
              <a:gd name="connsiteY6" fmla="*/ 338296 h 435572"/>
              <a:gd name="connsiteX7" fmla="*/ 51881 w 272375"/>
              <a:gd name="connsiteY7" fmla="*/ 357751 h 435572"/>
              <a:gd name="connsiteX8" fmla="*/ 58366 w 272375"/>
              <a:gd name="connsiteY8" fmla="*/ 390177 h 435572"/>
              <a:gd name="connsiteX9" fmla="*/ 71336 w 272375"/>
              <a:gd name="connsiteY9" fmla="*/ 409632 h 435572"/>
              <a:gd name="connsiteX10" fmla="*/ 77822 w 272375"/>
              <a:gd name="connsiteY10" fmla="*/ 429087 h 435572"/>
              <a:gd name="connsiteX11" fmla="*/ 97277 w 272375"/>
              <a:gd name="connsiteY11" fmla="*/ 435572 h 435572"/>
              <a:gd name="connsiteX12" fmla="*/ 162128 w 272375"/>
              <a:gd name="connsiteY12" fmla="*/ 429087 h 435572"/>
              <a:gd name="connsiteX13" fmla="*/ 201039 w 272375"/>
              <a:gd name="connsiteY13" fmla="*/ 416117 h 435572"/>
              <a:gd name="connsiteX14" fmla="*/ 252919 w 272375"/>
              <a:gd name="connsiteY14" fmla="*/ 377206 h 435572"/>
              <a:gd name="connsiteX15" fmla="*/ 259405 w 272375"/>
              <a:gd name="connsiteY15" fmla="*/ 292900 h 435572"/>
              <a:gd name="connsiteX16" fmla="*/ 265890 w 272375"/>
              <a:gd name="connsiteY16" fmla="*/ 273445 h 435572"/>
              <a:gd name="connsiteX17" fmla="*/ 272375 w 272375"/>
              <a:gd name="connsiteY17" fmla="*/ 234534 h 435572"/>
              <a:gd name="connsiteX18" fmla="*/ 265890 w 272375"/>
              <a:gd name="connsiteY18" fmla="*/ 130772 h 435572"/>
              <a:gd name="connsiteX19" fmla="*/ 259405 w 272375"/>
              <a:gd name="connsiteY19" fmla="*/ 78891 h 435572"/>
              <a:gd name="connsiteX20" fmla="*/ 246434 w 272375"/>
              <a:gd name="connsiteY20" fmla="*/ 27011 h 435572"/>
              <a:gd name="connsiteX21" fmla="*/ 201039 w 272375"/>
              <a:gd name="connsiteY21" fmla="*/ 1070 h 435572"/>
              <a:gd name="connsiteX22" fmla="*/ 77822 w 272375"/>
              <a:gd name="connsiteY22" fmla="*/ 27011 h 43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2375" h="435572">
                <a:moveTo>
                  <a:pt x="77822" y="27011"/>
                </a:moveTo>
                <a:cubicBezTo>
                  <a:pt x="56205" y="42143"/>
                  <a:pt x="21314" y="47373"/>
                  <a:pt x="12970" y="72406"/>
                </a:cubicBezTo>
                <a:lnTo>
                  <a:pt x="0" y="111317"/>
                </a:lnTo>
                <a:cubicBezTo>
                  <a:pt x="15435" y="157622"/>
                  <a:pt x="5386" y="138853"/>
                  <a:pt x="25941" y="169683"/>
                </a:cubicBezTo>
                <a:cubicBezTo>
                  <a:pt x="40535" y="228058"/>
                  <a:pt x="25941" y="156417"/>
                  <a:pt x="25941" y="247504"/>
                </a:cubicBezTo>
                <a:cubicBezTo>
                  <a:pt x="25941" y="264932"/>
                  <a:pt x="28774" y="282344"/>
                  <a:pt x="32426" y="299385"/>
                </a:cubicBezTo>
                <a:cubicBezTo>
                  <a:pt x="35291" y="312753"/>
                  <a:pt x="41073" y="325326"/>
                  <a:pt x="45396" y="338296"/>
                </a:cubicBezTo>
                <a:cubicBezTo>
                  <a:pt x="47558" y="344781"/>
                  <a:pt x="50540" y="351048"/>
                  <a:pt x="51881" y="357751"/>
                </a:cubicBezTo>
                <a:cubicBezTo>
                  <a:pt x="54043" y="368560"/>
                  <a:pt x="54496" y="379856"/>
                  <a:pt x="58366" y="390177"/>
                </a:cubicBezTo>
                <a:cubicBezTo>
                  <a:pt x="61103" y="397475"/>
                  <a:pt x="67850" y="402661"/>
                  <a:pt x="71336" y="409632"/>
                </a:cubicBezTo>
                <a:cubicBezTo>
                  <a:pt x="74393" y="415746"/>
                  <a:pt x="72988" y="424253"/>
                  <a:pt x="77822" y="429087"/>
                </a:cubicBezTo>
                <a:cubicBezTo>
                  <a:pt x="82656" y="433921"/>
                  <a:pt x="90792" y="433410"/>
                  <a:pt x="97277" y="435572"/>
                </a:cubicBezTo>
                <a:cubicBezTo>
                  <a:pt x="118894" y="433410"/>
                  <a:pt x="140775" y="433091"/>
                  <a:pt x="162128" y="429087"/>
                </a:cubicBezTo>
                <a:cubicBezTo>
                  <a:pt x="175566" y="426567"/>
                  <a:pt x="201039" y="416117"/>
                  <a:pt x="201039" y="416117"/>
                </a:cubicBezTo>
                <a:cubicBezTo>
                  <a:pt x="245036" y="386785"/>
                  <a:pt x="228927" y="401200"/>
                  <a:pt x="252919" y="377206"/>
                </a:cubicBezTo>
                <a:cubicBezTo>
                  <a:pt x="255081" y="349104"/>
                  <a:pt x="255909" y="320867"/>
                  <a:pt x="259405" y="292900"/>
                </a:cubicBezTo>
                <a:cubicBezTo>
                  <a:pt x="260253" y="286117"/>
                  <a:pt x="264407" y="280118"/>
                  <a:pt x="265890" y="273445"/>
                </a:cubicBezTo>
                <a:cubicBezTo>
                  <a:pt x="268742" y="260609"/>
                  <a:pt x="270213" y="247504"/>
                  <a:pt x="272375" y="234534"/>
                </a:cubicBezTo>
                <a:cubicBezTo>
                  <a:pt x="270213" y="199947"/>
                  <a:pt x="268768" y="165307"/>
                  <a:pt x="265890" y="130772"/>
                </a:cubicBezTo>
                <a:cubicBezTo>
                  <a:pt x="264443" y="113404"/>
                  <a:pt x="262055" y="96117"/>
                  <a:pt x="259405" y="78891"/>
                </a:cubicBezTo>
                <a:cubicBezTo>
                  <a:pt x="258443" y="72641"/>
                  <a:pt x="252147" y="36533"/>
                  <a:pt x="246434" y="27011"/>
                </a:cubicBezTo>
                <a:cubicBezTo>
                  <a:pt x="238127" y="13166"/>
                  <a:pt x="214592" y="2302"/>
                  <a:pt x="201039" y="1070"/>
                </a:cubicBezTo>
                <a:cubicBezTo>
                  <a:pt x="164441" y="-2257"/>
                  <a:pt x="127541" y="1070"/>
                  <a:pt x="77822" y="27011"/>
                </a:cubicBezTo>
                <a:close/>
              </a:path>
            </a:pathLst>
          </a:custGeom>
          <a:solidFill>
            <a:srgbClr val="42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3235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C32CA9-C4CF-7547-94EE-0EB5F6B4FFC7}"/>
              </a:ext>
            </a:extLst>
          </p:cNvPr>
          <p:cNvSpPr/>
          <p:nvPr/>
        </p:nvSpPr>
        <p:spPr>
          <a:xfrm>
            <a:off x="8301318" y="5558118"/>
            <a:ext cx="2949274" cy="116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03D8D1-436A-194D-845A-BD451D3814D4}"/>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WHAT WE HAVE LEARNED #4</a:t>
            </a:r>
            <a:endParaRPr lang="en-AU" sz="3200" spc="-60" dirty="0">
              <a:solidFill>
                <a:srgbClr val="00B1EB"/>
              </a:solidFill>
              <a:latin typeface="Arial Black" panose="020B0A04020102020204" pitchFamily="34" charset="0"/>
            </a:endParaRPr>
          </a:p>
        </p:txBody>
      </p:sp>
      <p:pic>
        <p:nvPicPr>
          <p:cNvPr id="11" name="Picture 10">
            <a:extLst>
              <a:ext uri="{FF2B5EF4-FFF2-40B4-BE49-F238E27FC236}">
                <a16:creationId xmlns:a16="http://schemas.microsoft.com/office/drawing/2014/main" id="{1F555085-E76E-0346-9C35-CD09D96A9AB1}"/>
              </a:ext>
            </a:extLst>
          </p:cNvPr>
          <p:cNvPicPr>
            <a:picLocks noChangeAspect="1"/>
          </p:cNvPicPr>
          <p:nvPr/>
        </p:nvPicPr>
        <p:blipFill rotWithShape="1">
          <a:blip r:embed="rId2"/>
          <a:srcRect t="3396" b="8161"/>
          <a:stretch/>
        </p:blipFill>
        <p:spPr>
          <a:xfrm>
            <a:off x="1195556" y="1225215"/>
            <a:ext cx="10055036" cy="5002306"/>
          </a:xfrm>
          <a:prstGeom prst="rect">
            <a:avLst/>
          </a:prstGeom>
          <a:solidFill>
            <a:schemeClr val="bg1"/>
          </a:solidFill>
        </p:spPr>
      </p:pic>
      <p:grpSp>
        <p:nvGrpSpPr>
          <p:cNvPr id="2" name="Group 1">
            <a:extLst>
              <a:ext uri="{FF2B5EF4-FFF2-40B4-BE49-F238E27FC236}">
                <a16:creationId xmlns:a16="http://schemas.microsoft.com/office/drawing/2014/main" id="{B3CC4A39-FC63-3E4C-9C0A-AF6A649E186C}"/>
              </a:ext>
            </a:extLst>
          </p:cNvPr>
          <p:cNvGrpSpPr/>
          <p:nvPr/>
        </p:nvGrpSpPr>
        <p:grpSpPr>
          <a:xfrm>
            <a:off x="5778694" y="4269366"/>
            <a:ext cx="3722013" cy="1140659"/>
            <a:chOff x="5778694" y="4269366"/>
            <a:chExt cx="3722013" cy="1140659"/>
          </a:xfrm>
        </p:grpSpPr>
        <p:sp>
          <p:nvSpPr>
            <p:cNvPr id="6" name="TextBox 5">
              <a:extLst>
                <a:ext uri="{FF2B5EF4-FFF2-40B4-BE49-F238E27FC236}">
                  <a16:creationId xmlns:a16="http://schemas.microsoft.com/office/drawing/2014/main" id="{0A3F433C-0D4D-C84A-8B56-AA8A014C605A}"/>
                </a:ext>
              </a:extLst>
            </p:cNvPr>
            <p:cNvSpPr txBox="1"/>
            <p:nvPr/>
          </p:nvSpPr>
          <p:spPr>
            <a:xfrm>
              <a:off x="5778694" y="4579028"/>
              <a:ext cx="3722013" cy="830997"/>
            </a:xfrm>
            <a:prstGeom prst="rect">
              <a:avLst/>
            </a:prstGeom>
            <a:noFill/>
            <a:ln>
              <a:noFill/>
            </a:ln>
          </p:spPr>
          <p:txBody>
            <a:bodyPr wrap="square" rtlCol="0">
              <a:spAutoFit/>
            </a:bodyPr>
            <a:lstStyle/>
            <a:p>
              <a:r>
                <a:rPr lang="en-US" sz="4800" dirty="0">
                  <a:solidFill>
                    <a:schemeClr val="bg1"/>
                  </a:solidFill>
                  <a:latin typeface="Chalkduster" panose="03050602040202020205" pitchFamily="66" charset="77"/>
                </a:rPr>
                <a:t>almost</a:t>
              </a:r>
            </a:p>
          </p:txBody>
        </p:sp>
        <p:sp>
          <p:nvSpPr>
            <p:cNvPr id="8" name="Freeform 7">
              <a:extLst>
                <a:ext uri="{FF2B5EF4-FFF2-40B4-BE49-F238E27FC236}">
                  <a16:creationId xmlns:a16="http://schemas.microsoft.com/office/drawing/2014/main" id="{44DB0780-88D8-5D43-AE57-E59E4A45E128}"/>
                </a:ext>
              </a:extLst>
            </p:cNvPr>
            <p:cNvSpPr/>
            <p:nvPr/>
          </p:nvSpPr>
          <p:spPr>
            <a:xfrm>
              <a:off x="6941317" y="4269366"/>
              <a:ext cx="302958" cy="491224"/>
            </a:xfrm>
            <a:custGeom>
              <a:avLst/>
              <a:gdLst>
                <a:gd name="connsiteX0" fmla="*/ 0 w 395607"/>
                <a:gd name="connsiteY0" fmla="*/ 627530 h 735106"/>
                <a:gd name="connsiteX1" fmla="*/ 0 w 395607"/>
                <a:gd name="connsiteY1" fmla="*/ 627530 h 735106"/>
                <a:gd name="connsiteX2" fmla="*/ 53788 w 395607"/>
                <a:gd name="connsiteY2" fmla="*/ 484094 h 735106"/>
                <a:gd name="connsiteX3" fmla="*/ 89647 w 395607"/>
                <a:gd name="connsiteY3" fmla="*/ 430306 h 735106"/>
                <a:gd name="connsiteX4" fmla="*/ 143436 w 395607"/>
                <a:gd name="connsiteY4" fmla="*/ 322730 h 735106"/>
                <a:gd name="connsiteX5" fmla="*/ 161365 w 395607"/>
                <a:gd name="connsiteY5" fmla="*/ 268942 h 735106"/>
                <a:gd name="connsiteX6" fmla="*/ 233083 w 395607"/>
                <a:gd name="connsiteY6" fmla="*/ 161365 h 735106"/>
                <a:gd name="connsiteX7" fmla="*/ 304800 w 395607"/>
                <a:gd name="connsiteY7" fmla="*/ 0 h 735106"/>
                <a:gd name="connsiteX8" fmla="*/ 340659 w 395607"/>
                <a:gd name="connsiteY8" fmla="*/ 268942 h 735106"/>
                <a:gd name="connsiteX9" fmla="*/ 358588 w 395607"/>
                <a:gd name="connsiteY9" fmla="*/ 322730 h 735106"/>
                <a:gd name="connsiteX10" fmla="*/ 394447 w 395607"/>
                <a:gd name="connsiteY10" fmla="*/ 609600 h 735106"/>
                <a:gd name="connsiteX11" fmla="*/ 394447 w 395607"/>
                <a:gd name="connsiteY11" fmla="*/ 735106 h 73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607" h="735106">
                  <a:moveTo>
                    <a:pt x="0" y="627530"/>
                  </a:moveTo>
                  <a:lnTo>
                    <a:pt x="0" y="627530"/>
                  </a:lnTo>
                  <a:cubicBezTo>
                    <a:pt x="17929" y="579718"/>
                    <a:pt x="32658" y="530580"/>
                    <a:pt x="53788" y="484094"/>
                  </a:cubicBezTo>
                  <a:cubicBezTo>
                    <a:pt x="62705" y="464477"/>
                    <a:pt x="80010" y="449579"/>
                    <a:pt x="89647" y="430306"/>
                  </a:cubicBezTo>
                  <a:cubicBezTo>
                    <a:pt x="163879" y="281845"/>
                    <a:pt x="40669" y="476879"/>
                    <a:pt x="143436" y="322730"/>
                  </a:cubicBezTo>
                  <a:cubicBezTo>
                    <a:pt x="149412" y="304801"/>
                    <a:pt x="152187" y="285463"/>
                    <a:pt x="161365" y="268942"/>
                  </a:cubicBezTo>
                  <a:cubicBezTo>
                    <a:pt x="182295" y="231268"/>
                    <a:pt x="233083" y="161365"/>
                    <a:pt x="233083" y="161365"/>
                  </a:cubicBezTo>
                  <a:cubicBezTo>
                    <a:pt x="275755" y="33346"/>
                    <a:pt x="247974" y="85239"/>
                    <a:pt x="304800" y="0"/>
                  </a:cubicBezTo>
                  <a:cubicBezTo>
                    <a:pt x="316002" y="112021"/>
                    <a:pt x="315903" y="169915"/>
                    <a:pt x="340659" y="268942"/>
                  </a:cubicBezTo>
                  <a:cubicBezTo>
                    <a:pt x="345243" y="287277"/>
                    <a:pt x="352612" y="304801"/>
                    <a:pt x="358588" y="322730"/>
                  </a:cubicBezTo>
                  <a:cubicBezTo>
                    <a:pt x="370449" y="405754"/>
                    <a:pt x="389425" y="529247"/>
                    <a:pt x="394447" y="609600"/>
                  </a:cubicBezTo>
                  <a:cubicBezTo>
                    <a:pt x="397057" y="651354"/>
                    <a:pt x="394447" y="693271"/>
                    <a:pt x="394447" y="735106"/>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pic>
        <p:nvPicPr>
          <p:cNvPr id="9" name="Picture 8">
            <a:extLst>
              <a:ext uri="{FF2B5EF4-FFF2-40B4-BE49-F238E27FC236}">
                <a16:creationId xmlns:a16="http://schemas.microsoft.com/office/drawing/2014/main" id="{F98B3511-41DF-B84D-8363-F128BFD1D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17335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C32CA9-C4CF-7547-94EE-0EB5F6B4FFC7}"/>
              </a:ext>
            </a:extLst>
          </p:cNvPr>
          <p:cNvSpPr/>
          <p:nvPr/>
        </p:nvSpPr>
        <p:spPr>
          <a:xfrm>
            <a:off x="8301318" y="5558118"/>
            <a:ext cx="2949274" cy="116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03D8D1-436A-194D-845A-BD451D3814D4}"/>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WHAT WE HAVE LEARNED #5</a:t>
            </a:r>
            <a:endParaRPr lang="en-AU" sz="3200" spc="-60" dirty="0">
              <a:solidFill>
                <a:srgbClr val="00B1EB"/>
              </a:solidFill>
              <a:latin typeface="Arial Black" panose="020B0A04020102020204" pitchFamily="34" charset="0"/>
            </a:endParaRPr>
          </a:p>
        </p:txBody>
      </p:sp>
      <p:sp>
        <p:nvSpPr>
          <p:cNvPr id="6" name="TextBox 5">
            <a:extLst>
              <a:ext uri="{FF2B5EF4-FFF2-40B4-BE49-F238E27FC236}">
                <a16:creationId xmlns:a16="http://schemas.microsoft.com/office/drawing/2014/main" id="{0A3F433C-0D4D-C84A-8B56-AA8A014C605A}"/>
              </a:ext>
            </a:extLst>
          </p:cNvPr>
          <p:cNvSpPr txBox="1"/>
          <p:nvPr/>
        </p:nvSpPr>
        <p:spPr>
          <a:xfrm>
            <a:off x="6173548" y="4493184"/>
            <a:ext cx="3722013" cy="830997"/>
          </a:xfrm>
          <a:prstGeom prst="rect">
            <a:avLst/>
          </a:prstGeom>
          <a:noFill/>
          <a:ln>
            <a:noFill/>
          </a:ln>
        </p:spPr>
        <p:txBody>
          <a:bodyPr wrap="square" rtlCol="0">
            <a:spAutoFit/>
          </a:bodyPr>
          <a:lstStyle/>
          <a:p>
            <a:r>
              <a:rPr lang="en-US" sz="4800" dirty="0">
                <a:solidFill>
                  <a:schemeClr val="bg1"/>
                </a:solidFill>
                <a:latin typeface="Chalkduster" panose="03050602040202020205" pitchFamily="66" charset="77"/>
              </a:rPr>
              <a:t>almost</a:t>
            </a:r>
          </a:p>
        </p:txBody>
      </p:sp>
      <p:sp>
        <p:nvSpPr>
          <p:cNvPr id="8" name="Freeform 7">
            <a:extLst>
              <a:ext uri="{FF2B5EF4-FFF2-40B4-BE49-F238E27FC236}">
                <a16:creationId xmlns:a16="http://schemas.microsoft.com/office/drawing/2014/main" id="{44DB0780-88D8-5D43-AE57-E59E4A45E128}"/>
              </a:ext>
            </a:extLst>
          </p:cNvPr>
          <p:cNvSpPr/>
          <p:nvPr/>
        </p:nvSpPr>
        <p:spPr>
          <a:xfrm>
            <a:off x="7052153" y="4180985"/>
            <a:ext cx="302958" cy="491224"/>
          </a:xfrm>
          <a:custGeom>
            <a:avLst/>
            <a:gdLst>
              <a:gd name="connsiteX0" fmla="*/ 0 w 395607"/>
              <a:gd name="connsiteY0" fmla="*/ 627530 h 735106"/>
              <a:gd name="connsiteX1" fmla="*/ 0 w 395607"/>
              <a:gd name="connsiteY1" fmla="*/ 627530 h 735106"/>
              <a:gd name="connsiteX2" fmla="*/ 53788 w 395607"/>
              <a:gd name="connsiteY2" fmla="*/ 484094 h 735106"/>
              <a:gd name="connsiteX3" fmla="*/ 89647 w 395607"/>
              <a:gd name="connsiteY3" fmla="*/ 430306 h 735106"/>
              <a:gd name="connsiteX4" fmla="*/ 143436 w 395607"/>
              <a:gd name="connsiteY4" fmla="*/ 322730 h 735106"/>
              <a:gd name="connsiteX5" fmla="*/ 161365 w 395607"/>
              <a:gd name="connsiteY5" fmla="*/ 268942 h 735106"/>
              <a:gd name="connsiteX6" fmla="*/ 233083 w 395607"/>
              <a:gd name="connsiteY6" fmla="*/ 161365 h 735106"/>
              <a:gd name="connsiteX7" fmla="*/ 304800 w 395607"/>
              <a:gd name="connsiteY7" fmla="*/ 0 h 735106"/>
              <a:gd name="connsiteX8" fmla="*/ 340659 w 395607"/>
              <a:gd name="connsiteY8" fmla="*/ 268942 h 735106"/>
              <a:gd name="connsiteX9" fmla="*/ 358588 w 395607"/>
              <a:gd name="connsiteY9" fmla="*/ 322730 h 735106"/>
              <a:gd name="connsiteX10" fmla="*/ 394447 w 395607"/>
              <a:gd name="connsiteY10" fmla="*/ 609600 h 735106"/>
              <a:gd name="connsiteX11" fmla="*/ 394447 w 395607"/>
              <a:gd name="connsiteY11" fmla="*/ 735106 h 73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607" h="735106">
                <a:moveTo>
                  <a:pt x="0" y="627530"/>
                </a:moveTo>
                <a:lnTo>
                  <a:pt x="0" y="627530"/>
                </a:lnTo>
                <a:cubicBezTo>
                  <a:pt x="17929" y="579718"/>
                  <a:pt x="32658" y="530580"/>
                  <a:pt x="53788" y="484094"/>
                </a:cubicBezTo>
                <a:cubicBezTo>
                  <a:pt x="62705" y="464477"/>
                  <a:pt x="80010" y="449579"/>
                  <a:pt x="89647" y="430306"/>
                </a:cubicBezTo>
                <a:cubicBezTo>
                  <a:pt x="163879" y="281845"/>
                  <a:pt x="40669" y="476879"/>
                  <a:pt x="143436" y="322730"/>
                </a:cubicBezTo>
                <a:cubicBezTo>
                  <a:pt x="149412" y="304801"/>
                  <a:pt x="152187" y="285463"/>
                  <a:pt x="161365" y="268942"/>
                </a:cubicBezTo>
                <a:cubicBezTo>
                  <a:pt x="182295" y="231268"/>
                  <a:pt x="233083" y="161365"/>
                  <a:pt x="233083" y="161365"/>
                </a:cubicBezTo>
                <a:cubicBezTo>
                  <a:pt x="275755" y="33346"/>
                  <a:pt x="247974" y="85239"/>
                  <a:pt x="304800" y="0"/>
                </a:cubicBezTo>
                <a:cubicBezTo>
                  <a:pt x="316002" y="112021"/>
                  <a:pt x="315903" y="169915"/>
                  <a:pt x="340659" y="268942"/>
                </a:cubicBezTo>
                <a:cubicBezTo>
                  <a:pt x="345243" y="287277"/>
                  <a:pt x="352612" y="304801"/>
                  <a:pt x="358588" y="322730"/>
                </a:cubicBezTo>
                <a:cubicBezTo>
                  <a:pt x="370449" y="405754"/>
                  <a:pt x="389425" y="529247"/>
                  <a:pt x="394447" y="609600"/>
                </a:cubicBezTo>
                <a:cubicBezTo>
                  <a:pt x="397057" y="651354"/>
                  <a:pt x="394447" y="693271"/>
                  <a:pt x="394447" y="735106"/>
                </a:cubicBez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pic>
        <p:nvPicPr>
          <p:cNvPr id="10" name="Picture 2" descr="ttps://www.morgan-motor.co.uk/mmc/shop/media/catalog/product/cache/1/image/9df78eab33525d08d6e5fb8d27136">
            <a:extLst>
              <a:ext uri="{FF2B5EF4-FFF2-40B4-BE49-F238E27FC236}">
                <a16:creationId xmlns:a16="http://schemas.microsoft.com/office/drawing/2014/main" id="{059E3595-0AAB-1648-9078-72D44F1A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71" b="10864"/>
          <a:stretch/>
        </p:blipFill>
        <p:spPr bwMode="auto">
          <a:xfrm>
            <a:off x="1199148" y="1088060"/>
            <a:ext cx="9897965" cy="5309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13F175B-27BB-B949-953E-4B4808946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360370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C32CA9-C4CF-7547-94EE-0EB5F6B4FFC7}"/>
              </a:ext>
            </a:extLst>
          </p:cNvPr>
          <p:cNvSpPr/>
          <p:nvPr/>
        </p:nvSpPr>
        <p:spPr>
          <a:xfrm>
            <a:off x="8301318" y="5558118"/>
            <a:ext cx="2949274" cy="116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03D8D1-436A-194D-845A-BD451D3814D4}"/>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WHAT WE HAVE LEARNED #5</a:t>
            </a:r>
            <a:endParaRPr lang="en-AU" sz="3200" spc="-60" dirty="0">
              <a:solidFill>
                <a:srgbClr val="00B1EB"/>
              </a:solidFill>
              <a:latin typeface="Arial Black" panose="020B0A04020102020204" pitchFamily="34" charset="0"/>
            </a:endParaRPr>
          </a:p>
        </p:txBody>
      </p:sp>
      <p:sp>
        <p:nvSpPr>
          <p:cNvPr id="6" name="TextBox 5">
            <a:extLst>
              <a:ext uri="{FF2B5EF4-FFF2-40B4-BE49-F238E27FC236}">
                <a16:creationId xmlns:a16="http://schemas.microsoft.com/office/drawing/2014/main" id="{0A3F433C-0D4D-C84A-8B56-AA8A014C605A}"/>
              </a:ext>
            </a:extLst>
          </p:cNvPr>
          <p:cNvSpPr txBox="1"/>
          <p:nvPr/>
        </p:nvSpPr>
        <p:spPr>
          <a:xfrm>
            <a:off x="6173548" y="4493184"/>
            <a:ext cx="3722013" cy="830997"/>
          </a:xfrm>
          <a:prstGeom prst="rect">
            <a:avLst/>
          </a:prstGeom>
          <a:noFill/>
          <a:ln>
            <a:noFill/>
          </a:ln>
        </p:spPr>
        <p:txBody>
          <a:bodyPr wrap="square" rtlCol="0">
            <a:spAutoFit/>
          </a:bodyPr>
          <a:lstStyle/>
          <a:p>
            <a:r>
              <a:rPr lang="en-US" sz="4800" dirty="0">
                <a:solidFill>
                  <a:schemeClr val="bg1"/>
                </a:solidFill>
                <a:latin typeface="Chalkduster" panose="03050602040202020205" pitchFamily="66" charset="77"/>
              </a:rPr>
              <a:t>almost</a:t>
            </a:r>
          </a:p>
        </p:txBody>
      </p:sp>
      <p:sp>
        <p:nvSpPr>
          <p:cNvPr id="8" name="Freeform 7">
            <a:extLst>
              <a:ext uri="{FF2B5EF4-FFF2-40B4-BE49-F238E27FC236}">
                <a16:creationId xmlns:a16="http://schemas.microsoft.com/office/drawing/2014/main" id="{44DB0780-88D8-5D43-AE57-E59E4A45E128}"/>
              </a:ext>
            </a:extLst>
          </p:cNvPr>
          <p:cNvSpPr/>
          <p:nvPr/>
        </p:nvSpPr>
        <p:spPr>
          <a:xfrm>
            <a:off x="7052153" y="4180985"/>
            <a:ext cx="302958" cy="491224"/>
          </a:xfrm>
          <a:custGeom>
            <a:avLst/>
            <a:gdLst>
              <a:gd name="connsiteX0" fmla="*/ 0 w 395607"/>
              <a:gd name="connsiteY0" fmla="*/ 627530 h 735106"/>
              <a:gd name="connsiteX1" fmla="*/ 0 w 395607"/>
              <a:gd name="connsiteY1" fmla="*/ 627530 h 735106"/>
              <a:gd name="connsiteX2" fmla="*/ 53788 w 395607"/>
              <a:gd name="connsiteY2" fmla="*/ 484094 h 735106"/>
              <a:gd name="connsiteX3" fmla="*/ 89647 w 395607"/>
              <a:gd name="connsiteY3" fmla="*/ 430306 h 735106"/>
              <a:gd name="connsiteX4" fmla="*/ 143436 w 395607"/>
              <a:gd name="connsiteY4" fmla="*/ 322730 h 735106"/>
              <a:gd name="connsiteX5" fmla="*/ 161365 w 395607"/>
              <a:gd name="connsiteY5" fmla="*/ 268942 h 735106"/>
              <a:gd name="connsiteX6" fmla="*/ 233083 w 395607"/>
              <a:gd name="connsiteY6" fmla="*/ 161365 h 735106"/>
              <a:gd name="connsiteX7" fmla="*/ 304800 w 395607"/>
              <a:gd name="connsiteY7" fmla="*/ 0 h 735106"/>
              <a:gd name="connsiteX8" fmla="*/ 340659 w 395607"/>
              <a:gd name="connsiteY8" fmla="*/ 268942 h 735106"/>
              <a:gd name="connsiteX9" fmla="*/ 358588 w 395607"/>
              <a:gd name="connsiteY9" fmla="*/ 322730 h 735106"/>
              <a:gd name="connsiteX10" fmla="*/ 394447 w 395607"/>
              <a:gd name="connsiteY10" fmla="*/ 609600 h 735106"/>
              <a:gd name="connsiteX11" fmla="*/ 394447 w 395607"/>
              <a:gd name="connsiteY11" fmla="*/ 735106 h 73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607" h="735106">
                <a:moveTo>
                  <a:pt x="0" y="627530"/>
                </a:moveTo>
                <a:lnTo>
                  <a:pt x="0" y="627530"/>
                </a:lnTo>
                <a:cubicBezTo>
                  <a:pt x="17929" y="579718"/>
                  <a:pt x="32658" y="530580"/>
                  <a:pt x="53788" y="484094"/>
                </a:cubicBezTo>
                <a:cubicBezTo>
                  <a:pt x="62705" y="464477"/>
                  <a:pt x="80010" y="449579"/>
                  <a:pt x="89647" y="430306"/>
                </a:cubicBezTo>
                <a:cubicBezTo>
                  <a:pt x="163879" y="281845"/>
                  <a:pt x="40669" y="476879"/>
                  <a:pt x="143436" y="322730"/>
                </a:cubicBezTo>
                <a:cubicBezTo>
                  <a:pt x="149412" y="304801"/>
                  <a:pt x="152187" y="285463"/>
                  <a:pt x="161365" y="268942"/>
                </a:cubicBezTo>
                <a:cubicBezTo>
                  <a:pt x="182295" y="231268"/>
                  <a:pt x="233083" y="161365"/>
                  <a:pt x="233083" y="161365"/>
                </a:cubicBezTo>
                <a:cubicBezTo>
                  <a:pt x="275755" y="33346"/>
                  <a:pt x="247974" y="85239"/>
                  <a:pt x="304800" y="0"/>
                </a:cubicBezTo>
                <a:cubicBezTo>
                  <a:pt x="316002" y="112021"/>
                  <a:pt x="315903" y="169915"/>
                  <a:pt x="340659" y="268942"/>
                </a:cubicBezTo>
                <a:cubicBezTo>
                  <a:pt x="345243" y="287277"/>
                  <a:pt x="352612" y="304801"/>
                  <a:pt x="358588" y="322730"/>
                </a:cubicBezTo>
                <a:cubicBezTo>
                  <a:pt x="370449" y="405754"/>
                  <a:pt x="389425" y="529247"/>
                  <a:pt x="394447" y="609600"/>
                </a:cubicBezTo>
                <a:cubicBezTo>
                  <a:pt x="397057" y="651354"/>
                  <a:pt x="394447" y="693271"/>
                  <a:pt x="394447" y="735106"/>
                </a:cubicBez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pic>
        <p:nvPicPr>
          <p:cNvPr id="9" name="Picture 8">
            <a:extLst>
              <a:ext uri="{FF2B5EF4-FFF2-40B4-BE49-F238E27FC236}">
                <a16:creationId xmlns:a16="http://schemas.microsoft.com/office/drawing/2014/main" id="{323192C3-DDD1-9248-A083-2C294E7ACD61}"/>
              </a:ext>
            </a:extLst>
          </p:cNvPr>
          <p:cNvPicPr>
            <a:picLocks noChangeAspect="1"/>
          </p:cNvPicPr>
          <p:nvPr/>
        </p:nvPicPr>
        <p:blipFill>
          <a:blip r:embed="rId2"/>
          <a:stretch>
            <a:fillRect/>
          </a:stretch>
        </p:blipFill>
        <p:spPr>
          <a:xfrm>
            <a:off x="1323109" y="1064936"/>
            <a:ext cx="9455728" cy="5316221"/>
          </a:xfrm>
          <a:prstGeom prst="rect">
            <a:avLst/>
          </a:prstGeom>
        </p:spPr>
      </p:pic>
      <p:pic>
        <p:nvPicPr>
          <p:cNvPr id="11" name="Picture 10">
            <a:extLst>
              <a:ext uri="{FF2B5EF4-FFF2-40B4-BE49-F238E27FC236}">
                <a16:creationId xmlns:a16="http://schemas.microsoft.com/office/drawing/2014/main" id="{D9987034-AFEE-1E4D-B488-266786DDF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3251489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C32CA9-C4CF-7547-94EE-0EB5F6B4FFC7}"/>
              </a:ext>
            </a:extLst>
          </p:cNvPr>
          <p:cNvSpPr/>
          <p:nvPr/>
        </p:nvSpPr>
        <p:spPr>
          <a:xfrm>
            <a:off x="8301318" y="5558118"/>
            <a:ext cx="2949274" cy="116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03D8D1-436A-194D-845A-BD451D3814D4}"/>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WHAT WE HAVE LEARNED #6</a:t>
            </a:r>
            <a:endParaRPr lang="en-AU" sz="3200" spc="-60" dirty="0">
              <a:solidFill>
                <a:srgbClr val="00B1EB"/>
              </a:solidFill>
              <a:latin typeface="Arial Black" panose="020B0A04020102020204" pitchFamily="34" charset="0"/>
            </a:endParaRPr>
          </a:p>
        </p:txBody>
      </p:sp>
      <p:sp>
        <p:nvSpPr>
          <p:cNvPr id="6" name="TextBox 5">
            <a:extLst>
              <a:ext uri="{FF2B5EF4-FFF2-40B4-BE49-F238E27FC236}">
                <a16:creationId xmlns:a16="http://schemas.microsoft.com/office/drawing/2014/main" id="{0A3F433C-0D4D-C84A-8B56-AA8A014C605A}"/>
              </a:ext>
            </a:extLst>
          </p:cNvPr>
          <p:cNvSpPr txBox="1"/>
          <p:nvPr/>
        </p:nvSpPr>
        <p:spPr>
          <a:xfrm>
            <a:off x="6173548" y="4493184"/>
            <a:ext cx="3722013" cy="830997"/>
          </a:xfrm>
          <a:prstGeom prst="rect">
            <a:avLst/>
          </a:prstGeom>
          <a:noFill/>
          <a:ln>
            <a:noFill/>
          </a:ln>
        </p:spPr>
        <p:txBody>
          <a:bodyPr wrap="square" rtlCol="0">
            <a:spAutoFit/>
          </a:bodyPr>
          <a:lstStyle/>
          <a:p>
            <a:r>
              <a:rPr lang="en-US" sz="4800" dirty="0">
                <a:solidFill>
                  <a:schemeClr val="bg1"/>
                </a:solidFill>
                <a:latin typeface="Chalkduster" panose="03050602040202020205" pitchFamily="66" charset="77"/>
              </a:rPr>
              <a:t>almost</a:t>
            </a:r>
          </a:p>
        </p:txBody>
      </p:sp>
      <p:sp>
        <p:nvSpPr>
          <p:cNvPr id="8" name="Freeform 7">
            <a:extLst>
              <a:ext uri="{FF2B5EF4-FFF2-40B4-BE49-F238E27FC236}">
                <a16:creationId xmlns:a16="http://schemas.microsoft.com/office/drawing/2014/main" id="{44DB0780-88D8-5D43-AE57-E59E4A45E128}"/>
              </a:ext>
            </a:extLst>
          </p:cNvPr>
          <p:cNvSpPr/>
          <p:nvPr/>
        </p:nvSpPr>
        <p:spPr>
          <a:xfrm>
            <a:off x="7052153" y="4180985"/>
            <a:ext cx="302958" cy="491224"/>
          </a:xfrm>
          <a:custGeom>
            <a:avLst/>
            <a:gdLst>
              <a:gd name="connsiteX0" fmla="*/ 0 w 395607"/>
              <a:gd name="connsiteY0" fmla="*/ 627530 h 735106"/>
              <a:gd name="connsiteX1" fmla="*/ 0 w 395607"/>
              <a:gd name="connsiteY1" fmla="*/ 627530 h 735106"/>
              <a:gd name="connsiteX2" fmla="*/ 53788 w 395607"/>
              <a:gd name="connsiteY2" fmla="*/ 484094 h 735106"/>
              <a:gd name="connsiteX3" fmla="*/ 89647 w 395607"/>
              <a:gd name="connsiteY3" fmla="*/ 430306 h 735106"/>
              <a:gd name="connsiteX4" fmla="*/ 143436 w 395607"/>
              <a:gd name="connsiteY4" fmla="*/ 322730 h 735106"/>
              <a:gd name="connsiteX5" fmla="*/ 161365 w 395607"/>
              <a:gd name="connsiteY5" fmla="*/ 268942 h 735106"/>
              <a:gd name="connsiteX6" fmla="*/ 233083 w 395607"/>
              <a:gd name="connsiteY6" fmla="*/ 161365 h 735106"/>
              <a:gd name="connsiteX7" fmla="*/ 304800 w 395607"/>
              <a:gd name="connsiteY7" fmla="*/ 0 h 735106"/>
              <a:gd name="connsiteX8" fmla="*/ 340659 w 395607"/>
              <a:gd name="connsiteY8" fmla="*/ 268942 h 735106"/>
              <a:gd name="connsiteX9" fmla="*/ 358588 w 395607"/>
              <a:gd name="connsiteY9" fmla="*/ 322730 h 735106"/>
              <a:gd name="connsiteX10" fmla="*/ 394447 w 395607"/>
              <a:gd name="connsiteY10" fmla="*/ 609600 h 735106"/>
              <a:gd name="connsiteX11" fmla="*/ 394447 w 395607"/>
              <a:gd name="connsiteY11" fmla="*/ 735106 h 73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607" h="735106">
                <a:moveTo>
                  <a:pt x="0" y="627530"/>
                </a:moveTo>
                <a:lnTo>
                  <a:pt x="0" y="627530"/>
                </a:lnTo>
                <a:cubicBezTo>
                  <a:pt x="17929" y="579718"/>
                  <a:pt x="32658" y="530580"/>
                  <a:pt x="53788" y="484094"/>
                </a:cubicBezTo>
                <a:cubicBezTo>
                  <a:pt x="62705" y="464477"/>
                  <a:pt x="80010" y="449579"/>
                  <a:pt x="89647" y="430306"/>
                </a:cubicBezTo>
                <a:cubicBezTo>
                  <a:pt x="163879" y="281845"/>
                  <a:pt x="40669" y="476879"/>
                  <a:pt x="143436" y="322730"/>
                </a:cubicBezTo>
                <a:cubicBezTo>
                  <a:pt x="149412" y="304801"/>
                  <a:pt x="152187" y="285463"/>
                  <a:pt x="161365" y="268942"/>
                </a:cubicBezTo>
                <a:cubicBezTo>
                  <a:pt x="182295" y="231268"/>
                  <a:pt x="233083" y="161365"/>
                  <a:pt x="233083" y="161365"/>
                </a:cubicBezTo>
                <a:cubicBezTo>
                  <a:pt x="275755" y="33346"/>
                  <a:pt x="247974" y="85239"/>
                  <a:pt x="304800" y="0"/>
                </a:cubicBezTo>
                <a:cubicBezTo>
                  <a:pt x="316002" y="112021"/>
                  <a:pt x="315903" y="169915"/>
                  <a:pt x="340659" y="268942"/>
                </a:cubicBezTo>
                <a:cubicBezTo>
                  <a:pt x="345243" y="287277"/>
                  <a:pt x="352612" y="304801"/>
                  <a:pt x="358588" y="322730"/>
                </a:cubicBezTo>
                <a:cubicBezTo>
                  <a:pt x="370449" y="405754"/>
                  <a:pt x="389425" y="529247"/>
                  <a:pt x="394447" y="609600"/>
                </a:cubicBezTo>
                <a:cubicBezTo>
                  <a:pt x="397057" y="651354"/>
                  <a:pt x="394447" y="693271"/>
                  <a:pt x="394447" y="735106"/>
                </a:cubicBezTo>
              </a:path>
            </a:pathLst>
          </a:cu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pic>
        <p:nvPicPr>
          <p:cNvPr id="9" name="Picture 8">
            <a:extLst>
              <a:ext uri="{FF2B5EF4-FFF2-40B4-BE49-F238E27FC236}">
                <a16:creationId xmlns:a16="http://schemas.microsoft.com/office/drawing/2014/main" id="{2A126B38-23EE-F845-B823-1BA156727DAB}"/>
              </a:ext>
            </a:extLst>
          </p:cNvPr>
          <p:cNvPicPr>
            <a:picLocks noChangeAspect="1"/>
          </p:cNvPicPr>
          <p:nvPr/>
        </p:nvPicPr>
        <p:blipFill rotWithShape="1">
          <a:blip r:embed="rId2"/>
          <a:srcRect t="25668" b="5296"/>
          <a:stretch/>
        </p:blipFill>
        <p:spPr>
          <a:xfrm>
            <a:off x="1282272" y="1094516"/>
            <a:ext cx="9884488" cy="5117705"/>
          </a:xfrm>
          <a:prstGeom prst="rect">
            <a:avLst/>
          </a:prstGeom>
        </p:spPr>
      </p:pic>
      <p:pic>
        <p:nvPicPr>
          <p:cNvPr id="10" name="Picture 9">
            <a:extLst>
              <a:ext uri="{FF2B5EF4-FFF2-40B4-BE49-F238E27FC236}">
                <a16:creationId xmlns:a16="http://schemas.microsoft.com/office/drawing/2014/main" id="{31FD1038-FABA-294E-B7F0-1109D7BDF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Tree>
    <p:extLst>
      <p:ext uri="{BB962C8B-B14F-4D97-AF65-F5344CB8AC3E}">
        <p14:creationId xmlns:p14="http://schemas.microsoft.com/office/powerpoint/2010/main" val="3152282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sp>
        <p:nvSpPr>
          <p:cNvPr id="4" name="TextBox 3">
            <a:extLst>
              <a:ext uri="{FF2B5EF4-FFF2-40B4-BE49-F238E27FC236}">
                <a16:creationId xmlns:a16="http://schemas.microsoft.com/office/drawing/2014/main" id="{77464FC7-28D7-DD40-A952-E05F2B178246}"/>
              </a:ext>
            </a:extLst>
          </p:cNvPr>
          <p:cNvSpPr txBox="1"/>
          <p:nvPr/>
        </p:nvSpPr>
        <p:spPr>
          <a:xfrm>
            <a:off x="2057729" y="2540102"/>
            <a:ext cx="8076870" cy="1077218"/>
          </a:xfrm>
          <a:prstGeom prst="rect">
            <a:avLst/>
          </a:prstGeom>
          <a:noFill/>
        </p:spPr>
        <p:txBody>
          <a:bodyPr wrap="square" rtlCol="0">
            <a:spAutoFit/>
          </a:bodyPr>
          <a:lstStyle/>
          <a:p>
            <a:pPr algn="ctr">
              <a:spcAft>
                <a:spcPts val="600"/>
              </a:spcAft>
            </a:pPr>
            <a:r>
              <a:rPr lang="en-AU" sz="3200" u="sng" spc="-60" dirty="0">
                <a:solidFill>
                  <a:srgbClr val="00B1EB"/>
                </a:solidFill>
                <a:latin typeface="Arial Black" panose="020B0A04020102020204" pitchFamily="34" charset="0"/>
              </a:rPr>
              <a:t>WHAT IS ‘THE VU BLOCK MODEL’ AND HOW DID WE GET THERE?</a:t>
            </a:r>
            <a:endParaRPr lang="en-AU" sz="3200" spc="-60" dirty="0">
              <a:solidFill>
                <a:srgbClr val="00B1EB"/>
              </a:solidFill>
              <a:latin typeface="Arial Black" panose="020B0A04020102020204" pitchFamily="34" charset="0"/>
            </a:endParaRPr>
          </a:p>
        </p:txBody>
      </p:sp>
    </p:spTree>
    <p:extLst>
      <p:ext uri="{BB962C8B-B14F-4D97-AF65-F5344CB8AC3E}">
        <p14:creationId xmlns:p14="http://schemas.microsoft.com/office/powerpoint/2010/main" val="2258126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VICTORIA UNIVERSTY FIRST YEAR MODEL</a:t>
            </a:r>
          </a:p>
        </p:txBody>
      </p:sp>
      <p:sp>
        <p:nvSpPr>
          <p:cNvPr id="3" name="Rectangle 2"/>
          <p:cNvSpPr/>
          <p:nvPr/>
        </p:nvSpPr>
        <p:spPr>
          <a:xfrm>
            <a:off x="8507186" y="5584371"/>
            <a:ext cx="2743406" cy="12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First Year Model explained in 60 secon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67" y="-9980"/>
            <a:ext cx="12225338" cy="6876753"/>
          </a:xfrm>
          <a:prstGeom prst="rect">
            <a:avLst/>
          </a:prstGeom>
          <a:noFill/>
          <a:ln>
            <a:noFill/>
          </a:ln>
        </p:spPr>
      </p:pic>
    </p:spTree>
    <p:extLst>
      <p:ext uri="{BB962C8B-B14F-4D97-AF65-F5344CB8AC3E}">
        <p14:creationId xmlns:p14="http://schemas.microsoft.com/office/powerpoint/2010/main" val="2130940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64FC7-28D7-DD40-A952-E05F2B178246}"/>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CUTTING THE GORDIAN KNOT</a:t>
            </a:r>
            <a:endParaRPr lang="en-AU" sz="3200" spc="-60" dirty="0">
              <a:solidFill>
                <a:srgbClr val="00B1EB"/>
              </a:solidFill>
              <a:latin typeface="Arial Black" panose="020B0A04020102020204" pitchFamily="34" charset="0"/>
            </a:endParaRPr>
          </a:p>
        </p:txBody>
      </p:sp>
      <p:pic>
        <p:nvPicPr>
          <p:cNvPr id="6" name="Picture 5">
            <a:extLst>
              <a:ext uri="{FF2B5EF4-FFF2-40B4-BE49-F238E27FC236}">
                <a16:creationId xmlns:a16="http://schemas.microsoft.com/office/drawing/2014/main" id="{61A87BDF-ECAE-1A43-BECF-AA21403A7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599" y="6353331"/>
            <a:ext cx="1070445" cy="376191"/>
          </a:xfrm>
          <a:prstGeom prst="rect">
            <a:avLst/>
          </a:prstGeom>
        </p:spPr>
      </p:pic>
      <p:pic>
        <p:nvPicPr>
          <p:cNvPr id="2" name="Picture 1">
            <a:extLst>
              <a:ext uri="{FF2B5EF4-FFF2-40B4-BE49-F238E27FC236}">
                <a16:creationId xmlns:a16="http://schemas.microsoft.com/office/drawing/2014/main" id="{8E982F9B-6501-9643-A259-D60F62F462F5}"/>
              </a:ext>
            </a:extLst>
          </p:cNvPr>
          <p:cNvPicPr>
            <a:picLocks noChangeAspect="1"/>
          </p:cNvPicPr>
          <p:nvPr/>
        </p:nvPicPr>
        <p:blipFill rotWithShape="1">
          <a:blip r:embed="rId3"/>
          <a:srcRect l="1363" r="1273"/>
          <a:stretch/>
        </p:blipFill>
        <p:spPr>
          <a:xfrm>
            <a:off x="1281697" y="1066800"/>
            <a:ext cx="9721062" cy="4756150"/>
          </a:xfrm>
          <a:prstGeom prst="rect">
            <a:avLst/>
          </a:prstGeom>
        </p:spPr>
      </p:pic>
    </p:spTree>
    <p:extLst>
      <p:ext uri="{BB962C8B-B14F-4D97-AF65-F5344CB8AC3E}">
        <p14:creationId xmlns:p14="http://schemas.microsoft.com/office/powerpoint/2010/main" val="2623335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8BA633-F3B7-1D41-A4C5-2330E30EF202}"/>
              </a:ext>
            </a:extLst>
          </p:cNvPr>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REVOLUTIONS ARE SLOW</a:t>
            </a:r>
            <a:endParaRPr lang="en-AU" sz="3200" spc="-60" dirty="0">
              <a:solidFill>
                <a:srgbClr val="00B1EB"/>
              </a:solidFill>
              <a:latin typeface="Arial Black" panose="020B0A04020102020204" pitchFamily="34" charset="0"/>
            </a:endParaRPr>
          </a:p>
        </p:txBody>
      </p:sp>
      <p:graphicFrame>
        <p:nvGraphicFramePr>
          <p:cNvPr id="2" name="Object 1">
            <a:extLst>
              <a:ext uri="{FF2B5EF4-FFF2-40B4-BE49-F238E27FC236}">
                <a16:creationId xmlns:a16="http://schemas.microsoft.com/office/drawing/2014/main" id="{3BBB0A22-9D63-3D46-AC97-EE2506F36C3E}"/>
              </a:ext>
            </a:extLst>
          </p:cNvPr>
          <p:cNvGraphicFramePr>
            <a:graphicFrameLocks noChangeAspect="1"/>
          </p:cNvGraphicFramePr>
          <p:nvPr/>
        </p:nvGraphicFramePr>
        <p:xfrm>
          <a:off x="1080993" y="698890"/>
          <a:ext cx="9031195" cy="5982882"/>
        </p:xfrm>
        <a:graphic>
          <a:graphicData uri="http://schemas.openxmlformats.org/presentationml/2006/ole">
            <mc:AlternateContent xmlns:mc="http://schemas.openxmlformats.org/markup-compatibility/2006">
              <mc:Choice xmlns:v="urn:schemas-microsoft-com:vml" Requires="v">
                <p:oleObj spid="_x0000_s1027" name="Document" r:id="rId3" imgW="10083800" imgH="6680200" progId="Word.Document.12">
                  <p:embed/>
                </p:oleObj>
              </mc:Choice>
              <mc:Fallback>
                <p:oleObj name="Document" r:id="rId3" imgW="10083800" imgH="6680200" progId="Word.Document.12">
                  <p:embed/>
                  <p:pic>
                    <p:nvPicPr>
                      <p:cNvPr id="2" name="Object 1">
                        <a:extLst>
                          <a:ext uri="{FF2B5EF4-FFF2-40B4-BE49-F238E27FC236}">
                            <a16:creationId xmlns:a16="http://schemas.microsoft.com/office/drawing/2014/main" id="{3BBB0A22-9D63-3D46-AC97-EE2506F36C3E}"/>
                          </a:ext>
                        </a:extLst>
                      </p:cNvPr>
                      <p:cNvPicPr/>
                      <p:nvPr/>
                    </p:nvPicPr>
                    <p:blipFill>
                      <a:blip r:embed="rId4"/>
                      <a:stretch>
                        <a:fillRect/>
                      </a:stretch>
                    </p:blipFill>
                    <p:spPr>
                      <a:xfrm>
                        <a:off x="1080993" y="698890"/>
                        <a:ext cx="9031195" cy="5982882"/>
                      </a:xfrm>
                      <a:prstGeom prst="rect">
                        <a:avLst/>
                      </a:prstGeom>
                    </p:spPr>
                  </p:pic>
                </p:oleObj>
              </mc:Fallback>
            </mc:AlternateContent>
          </a:graphicData>
        </a:graphic>
      </p:graphicFrame>
    </p:spTree>
    <p:extLst>
      <p:ext uri="{BB962C8B-B14F-4D97-AF65-F5344CB8AC3E}">
        <p14:creationId xmlns:p14="http://schemas.microsoft.com/office/powerpoint/2010/main" val="1467923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199148" y="406503"/>
            <a:ext cx="10051444" cy="584775"/>
          </a:xfrm>
          <a:prstGeom prst="rect">
            <a:avLst/>
          </a:prstGeom>
          <a:noFill/>
        </p:spPr>
        <p:txBody>
          <a:bodyPr wrap="square" rtlCol="0">
            <a:spAutoFit/>
          </a:bodyPr>
          <a:lstStyle/>
          <a:p>
            <a:pPr>
              <a:spcAft>
                <a:spcPts val="600"/>
              </a:spcAft>
            </a:pPr>
            <a:r>
              <a:rPr lang="en-AU" sz="3200" u="sng" spc="-60" dirty="0">
                <a:solidFill>
                  <a:srgbClr val="00B1EB"/>
                </a:solidFill>
                <a:latin typeface="Arial Black" panose="020B0A04020102020204" pitchFamily="34" charset="0"/>
              </a:rPr>
              <a:t>REVOLUTIONS ARE SLOW</a:t>
            </a:r>
            <a:endParaRPr lang="en-AU" sz="3200" spc="-60" dirty="0">
              <a:solidFill>
                <a:srgbClr val="00B1EB"/>
              </a:solidFill>
              <a:latin typeface="Arial Black" panose="020B0A040201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100" y="991278"/>
            <a:ext cx="6877896" cy="5552396"/>
          </a:xfrm>
          <a:prstGeom prst="rect">
            <a:avLst/>
          </a:prstGeom>
        </p:spPr>
      </p:pic>
    </p:spTree>
    <p:extLst>
      <p:ext uri="{BB962C8B-B14F-4D97-AF65-F5344CB8AC3E}">
        <p14:creationId xmlns:p14="http://schemas.microsoft.com/office/powerpoint/2010/main" val="684707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12304</TotalTime>
  <Words>1425</Words>
  <Application>Microsoft Macintosh PowerPoint</Application>
  <PresentationFormat>Widescreen</PresentationFormat>
  <Paragraphs>291</Paragraphs>
  <Slides>47</Slides>
  <Notes>2</Notes>
  <HiddenSlides>3</HiddenSlides>
  <MMClips>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64" baseType="lpstr">
      <vt:lpstr>MS Mincho</vt:lpstr>
      <vt:lpstr>Arial</vt:lpstr>
      <vt:lpstr>Arial Black</vt:lpstr>
      <vt:lpstr>Arial Narrow</vt:lpstr>
      <vt:lpstr>Calibri</vt:lpstr>
      <vt:lpstr>Chalkduster</vt:lpstr>
      <vt:lpstr>Futura Extra Black Condensed</vt:lpstr>
      <vt:lpstr>Futura LT Book</vt:lpstr>
      <vt:lpstr>Futura LT Condensed</vt:lpstr>
      <vt:lpstr>Helvetica</vt:lpstr>
      <vt:lpstr>Helvetica Light</vt:lpstr>
      <vt:lpstr>Helvetica Neue</vt:lpstr>
      <vt:lpstr>Mangal</vt:lpstr>
      <vt:lpstr>Open Sans</vt:lpstr>
      <vt:lpstr>Times New Roman</vt:lpstr>
      <vt:lpstr>Office Theme</vt:lpstr>
      <vt:lpstr>Microsoft Word Document</vt:lpstr>
      <vt:lpstr>THE VICTORIA UNIVERSITY BLOCK MODEL 6 lessons in cutting a Gordian knot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Westfield</dc:creator>
  <cp:lastModifiedBy>Ian Solomonides</cp:lastModifiedBy>
  <cp:revision>227</cp:revision>
  <cp:lastPrinted>2018-03-09T00:20:33Z</cp:lastPrinted>
  <dcterms:created xsi:type="dcterms:W3CDTF">2018-03-08T04:01:34Z</dcterms:created>
  <dcterms:modified xsi:type="dcterms:W3CDTF">2019-03-12T23:27:20Z</dcterms:modified>
</cp:coreProperties>
</file>