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54"/>
  </p:notesMasterIdLst>
  <p:sldIdLst>
    <p:sldId id="275" r:id="rId5"/>
    <p:sldId id="340" r:id="rId6"/>
    <p:sldId id="371" r:id="rId7"/>
    <p:sldId id="276" r:id="rId8"/>
    <p:sldId id="342" r:id="rId9"/>
    <p:sldId id="290" r:id="rId10"/>
    <p:sldId id="343" r:id="rId11"/>
    <p:sldId id="292" r:id="rId12"/>
    <p:sldId id="288" r:id="rId13"/>
    <p:sldId id="293" r:id="rId14"/>
    <p:sldId id="294" r:id="rId15"/>
    <p:sldId id="260" r:id="rId16"/>
    <p:sldId id="346" r:id="rId17"/>
    <p:sldId id="354" r:id="rId18"/>
    <p:sldId id="355" r:id="rId19"/>
    <p:sldId id="267" r:id="rId20"/>
    <p:sldId id="268" r:id="rId21"/>
    <p:sldId id="295" r:id="rId22"/>
    <p:sldId id="372" r:id="rId23"/>
    <p:sldId id="362" r:id="rId24"/>
    <p:sldId id="36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6" r:id="rId35"/>
    <p:sldId id="307" r:id="rId36"/>
    <p:sldId id="309" r:id="rId37"/>
    <p:sldId id="312" r:id="rId38"/>
    <p:sldId id="367" r:id="rId39"/>
    <p:sldId id="375" r:id="rId40"/>
    <p:sldId id="376" r:id="rId41"/>
    <p:sldId id="373" r:id="rId42"/>
    <p:sldId id="374" r:id="rId43"/>
    <p:sldId id="368" r:id="rId44"/>
    <p:sldId id="369" r:id="rId45"/>
    <p:sldId id="341" r:id="rId46"/>
    <p:sldId id="381" r:id="rId47"/>
    <p:sldId id="382" r:id="rId48"/>
    <p:sldId id="377" r:id="rId49"/>
    <p:sldId id="378" r:id="rId50"/>
    <p:sldId id="379" r:id="rId51"/>
    <p:sldId id="380" r:id="rId52"/>
    <p:sldId id="28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0106AE-08DD-423E-9713-C251F263FA4E}">
          <p14:sldIdLst>
            <p14:sldId id="275"/>
            <p14:sldId id="340"/>
          </p14:sldIdLst>
        </p14:section>
        <p14:section name="Introduction (5 mins)" id="{542174E4-1EF6-40E0-8B0B-949215EED92B}">
          <p14:sldIdLst>
            <p14:sldId id="371"/>
            <p14:sldId id="276"/>
            <p14:sldId id="342"/>
            <p14:sldId id="290"/>
            <p14:sldId id="343"/>
            <p14:sldId id="292"/>
            <p14:sldId id="288"/>
            <p14:sldId id="293"/>
          </p14:sldIdLst>
        </p14:section>
        <p14:section name="Student survey" id="{B33E791A-BDEA-42BD-983B-E5E20749079D}">
          <p14:sldIdLst>
            <p14:sldId id="294"/>
            <p14:sldId id="260"/>
            <p14:sldId id="346"/>
            <p14:sldId id="354"/>
            <p14:sldId id="355"/>
            <p14:sldId id="267"/>
            <p14:sldId id="268"/>
            <p14:sldId id="295"/>
            <p14:sldId id="372"/>
            <p14:sldId id="362"/>
            <p14:sldId id="365"/>
          </p14:sldIdLst>
        </p14:section>
        <p14:section name="Staff survey" id="{DD8956DA-C593-4DF9-83FB-4B194C8DFE41}">
          <p14:sldIdLst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307"/>
            <p14:sldId id="309"/>
            <p14:sldId id="312"/>
            <p14:sldId id="367"/>
            <p14:sldId id="375"/>
            <p14:sldId id="376"/>
            <p14:sldId id="373"/>
            <p14:sldId id="374"/>
            <p14:sldId id="368"/>
            <p14:sldId id="369"/>
          </p14:sldIdLst>
        </p14:section>
        <p14:section name="Conclusion" id="{1AE2FC5C-C360-4D38-B907-9CD6169265F7}">
          <p14:sldIdLst>
            <p14:sldId id="341"/>
            <p14:sldId id="381"/>
            <p14:sldId id="382"/>
          </p14:sldIdLst>
        </p14:section>
        <p14:section name="Unused slides" id="{2C88E718-E83A-481F-B2D3-17DA87220785}">
          <p14:sldIdLst>
            <p14:sldId id="377"/>
            <p14:sldId id="378"/>
            <p14:sldId id="379"/>
            <p14:sldId id="3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70AD47"/>
    <a:srgbClr val="33CC33"/>
    <a:srgbClr val="009900"/>
    <a:srgbClr val="F4BC78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75719" autoAdjust="0"/>
  </p:normalViewPr>
  <p:slideViewPr>
    <p:cSldViewPr snapToGrid="0">
      <p:cViewPr varScale="1">
        <p:scale>
          <a:sx n="85" d="100"/>
          <a:sy n="85" d="100"/>
        </p:scale>
        <p:origin x="1476" y="9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Chart%20in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Chart%202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Sheet1!$B$89</c:f>
              <c:strCache>
                <c:ptCount val="1"/>
                <c:pt idx="0">
                  <c:v>Non-cheating Group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Sheet1!$A$90:$A$96</c:f>
              <c:strCache>
                <c:ptCount val="7"/>
                <c:pt idx="0">
                  <c:v>Bought, sold or traded notes</c:v>
                </c:pt>
                <c:pt idx="1">
                  <c:v>Provided assignment (for any reason)</c:v>
                </c:pt>
                <c:pt idx="2">
                  <c:v>Obtained assignment (to submit)</c:v>
                </c:pt>
                <c:pt idx="3">
                  <c:v>Provided exam assistance</c:v>
                </c:pt>
                <c:pt idx="4">
                  <c:v>Received exam assistance</c:v>
                </c:pt>
                <c:pt idx="5">
                  <c:v>Taken exam for other </c:v>
                </c:pt>
                <c:pt idx="6">
                  <c:v>Other taken exam</c:v>
                </c:pt>
              </c:strCache>
            </c:strRef>
          </c:cat>
          <c:val>
            <c:numRef>
              <c:f>Sheet1!$B$90:$B$96</c:f>
              <c:numCache>
                <c:formatCode>General</c:formatCode>
                <c:ptCount val="7"/>
                <c:pt idx="0">
                  <c:v>54.099999999999994</c:v>
                </c:pt>
                <c:pt idx="1">
                  <c:v>96.300000000000011</c:v>
                </c:pt>
                <c:pt idx="2">
                  <c:v>98</c:v>
                </c:pt>
                <c:pt idx="3">
                  <c:v>98.3</c:v>
                </c:pt>
                <c:pt idx="4">
                  <c:v>94.8</c:v>
                </c:pt>
                <c:pt idx="5">
                  <c:v>98</c:v>
                </c:pt>
                <c:pt idx="6">
                  <c:v>98.3</c:v>
                </c:pt>
              </c:numCache>
            </c:numRef>
          </c:val>
        </c:ser>
        <c:ser>
          <c:idx val="1"/>
          <c:order val="1"/>
          <c:tx>
            <c:strRef>
              <c:f>Sheet1!$C$89</c:f>
              <c:strCache>
                <c:ptCount val="1"/>
                <c:pt idx="0">
                  <c:v>Cheating Group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Sheet1!$A$90:$A$96</c:f>
              <c:strCache>
                <c:ptCount val="7"/>
                <c:pt idx="0">
                  <c:v>Bought, sold or traded notes</c:v>
                </c:pt>
                <c:pt idx="1">
                  <c:v>Provided assignment (for any reason)</c:v>
                </c:pt>
                <c:pt idx="2">
                  <c:v>Obtained assignment (to submit)</c:v>
                </c:pt>
                <c:pt idx="3">
                  <c:v>Provided exam assistance</c:v>
                </c:pt>
                <c:pt idx="4">
                  <c:v>Received exam assistance</c:v>
                </c:pt>
                <c:pt idx="5">
                  <c:v>Taken exam for other </c:v>
                </c:pt>
                <c:pt idx="6">
                  <c:v>Other taken exam</c:v>
                </c:pt>
              </c:strCache>
            </c:strRef>
          </c:cat>
          <c:val>
            <c:numRef>
              <c:f>Sheet1!$C$90:$C$96</c:f>
              <c:numCache>
                <c:formatCode>General</c:formatCode>
                <c:ptCount val="7"/>
                <c:pt idx="0">
                  <c:v>48.3</c:v>
                </c:pt>
                <c:pt idx="1">
                  <c:v>85.000000000000014</c:v>
                </c:pt>
                <c:pt idx="2">
                  <c:v>91.7</c:v>
                </c:pt>
                <c:pt idx="3">
                  <c:v>70.599999999999994</c:v>
                </c:pt>
                <c:pt idx="4">
                  <c:v>76.3</c:v>
                </c:pt>
                <c:pt idx="5">
                  <c:v>93.7</c:v>
                </c:pt>
                <c:pt idx="6">
                  <c:v>94.6</c:v>
                </c:pt>
              </c:numCache>
            </c:numRef>
          </c:val>
        </c:ser>
        <c:ser>
          <c:idx val="2"/>
          <c:order val="2"/>
          <c:tx>
            <c:strRef>
              <c:f>Sheet1!$D$89</c:f>
              <c:strCache>
                <c:ptCount val="1"/>
                <c:pt idx="0">
                  <c:v>English Cheating sts</c:v>
                </c:pt>
              </c:strCache>
            </c:strRef>
          </c:tx>
          <c:spPr>
            <a:solidFill>
              <a:srgbClr val="CCDDEA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Sheet1!$A$90:$A$96</c:f>
              <c:strCache>
                <c:ptCount val="7"/>
                <c:pt idx="0">
                  <c:v>Bought, sold or traded notes</c:v>
                </c:pt>
                <c:pt idx="1">
                  <c:v>Provided assignment (for any reason)</c:v>
                </c:pt>
                <c:pt idx="2">
                  <c:v>Obtained assignment (to submit)</c:v>
                </c:pt>
                <c:pt idx="3">
                  <c:v>Provided exam assistance</c:v>
                </c:pt>
                <c:pt idx="4">
                  <c:v>Received exam assistance</c:v>
                </c:pt>
                <c:pt idx="5">
                  <c:v>Taken exam for other </c:v>
                </c:pt>
                <c:pt idx="6">
                  <c:v>Other taken exam</c:v>
                </c:pt>
              </c:strCache>
            </c:strRef>
          </c:cat>
          <c:val>
            <c:numRef>
              <c:f>Sheet1!$D$90:$D$96</c:f>
              <c:numCache>
                <c:formatCode>General</c:formatCode>
                <c:ptCount val="7"/>
                <c:pt idx="0">
                  <c:v>45.6</c:v>
                </c:pt>
                <c:pt idx="1">
                  <c:v>85</c:v>
                </c:pt>
                <c:pt idx="2">
                  <c:v>92</c:v>
                </c:pt>
                <c:pt idx="3">
                  <c:v>71.099999999999994</c:v>
                </c:pt>
                <c:pt idx="4">
                  <c:v>76.099999999999994</c:v>
                </c:pt>
                <c:pt idx="5">
                  <c:v>94.6</c:v>
                </c:pt>
                <c:pt idx="6">
                  <c:v>95.4</c:v>
                </c:pt>
              </c:numCache>
            </c:numRef>
          </c:val>
        </c:ser>
        <c:ser>
          <c:idx val="3"/>
          <c:order val="3"/>
          <c:tx>
            <c:strRef>
              <c:f>Sheet1!$E$89</c:f>
              <c:strCache>
                <c:ptCount val="1"/>
                <c:pt idx="0">
                  <c:v>LOTE Cheating sts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Sheet1!$A$90:$A$96</c:f>
              <c:strCache>
                <c:ptCount val="7"/>
                <c:pt idx="0">
                  <c:v>Bought, sold or traded notes</c:v>
                </c:pt>
                <c:pt idx="1">
                  <c:v>Provided assignment (for any reason)</c:v>
                </c:pt>
                <c:pt idx="2">
                  <c:v>Obtained assignment (to submit)</c:v>
                </c:pt>
                <c:pt idx="3">
                  <c:v>Provided exam assistance</c:v>
                </c:pt>
                <c:pt idx="4">
                  <c:v>Received exam assistance</c:v>
                </c:pt>
                <c:pt idx="5">
                  <c:v>Taken exam for other </c:v>
                </c:pt>
                <c:pt idx="6">
                  <c:v>Other taken exam</c:v>
                </c:pt>
              </c:strCache>
            </c:strRef>
          </c:cat>
          <c:val>
            <c:numRef>
              <c:f>Sheet1!$E$90:$E$96</c:f>
              <c:numCache>
                <c:formatCode>General</c:formatCode>
                <c:ptCount val="7"/>
                <c:pt idx="0">
                  <c:v>52.5</c:v>
                </c:pt>
                <c:pt idx="1">
                  <c:v>84.9</c:v>
                </c:pt>
                <c:pt idx="2">
                  <c:v>91.5</c:v>
                </c:pt>
                <c:pt idx="3">
                  <c:v>69.599999999999994</c:v>
                </c:pt>
                <c:pt idx="4">
                  <c:v>76.599999999999994</c:v>
                </c:pt>
                <c:pt idx="5">
                  <c:v>92.4</c:v>
                </c:pt>
                <c:pt idx="6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095256"/>
        <c:axId val="424823128"/>
      </c:barChart>
      <c:catAx>
        <c:axId val="49509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823128"/>
        <c:crosses val="autoZero"/>
        <c:auto val="1"/>
        <c:lblAlgn val="ctr"/>
        <c:lblOffset val="100"/>
        <c:noMultiLvlLbl val="0"/>
      </c:catAx>
      <c:valAx>
        <c:axId val="4248231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 dirty="0">
                    <a:solidFill>
                      <a:schemeClr val="bg1"/>
                    </a:solidFill>
                  </a:rPr>
                  <a:t>% of respondents who </a:t>
                </a:r>
                <a:r>
                  <a:rPr lang="en-AU" sz="1400" dirty="0" smtClean="0">
                    <a:solidFill>
                      <a:schemeClr val="bg1"/>
                    </a:solidFill>
                  </a:rPr>
                  <a:t>Strongly Agree </a:t>
                </a:r>
                <a:r>
                  <a:rPr lang="en-AU" sz="1400" dirty="0">
                    <a:solidFill>
                      <a:schemeClr val="bg1"/>
                    </a:solidFill>
                  </a:rPr>
                  <a:t>or Agree that behaviour is 'wrong'</a:t>
                </a:r>
              </a:p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AU" sz="140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09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Cheating Group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Sheet1!$A$21:$A$25</c:f>
              <c:strCache>
                <c:ptCount val="5"/>
                <c:pt idx="0">
                  <c:v>Not at all</c:v>
                </c:pt>
                <c:pt idx="1">
                  <c:v>Slightly</c:v>
                </c:pt>
                <c:pt idx="2">
                  <c:v>Moderately</c:v>
                </c:pt>
                <c:pt idx="3">
                  <c:v>Very</c:v>
                </c:pt>
                <c:pt idx="4">
                  <c:v>Extremely</c:v>
                </c:pt>
              </c:strCache>
            </c:strRef>
          </c:cat>
          <c:val>
            <c:numRef>
              <c:f>Sheet1!$B$21:$B$25</c:f>
              <c:numCache>
                <c:formatCode>General</c:formatCode>
                <c:ptCount val="5"/>
                <c:pt idx="0">
                  <c:v>29.7</c:v>
                </c:pt>
                <c:pt idx="1">
                  <c:v>30.5</c:v>
                </c:pt>
                <c:pt idx="2">
                  <c:v>24.2</c:v>
                </c:pt>
                <c:pt idx="3">
                  <c:v>10.6</c:v>
                </c:pt>
                <c:pt idx="4" formatCode="0.0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5E-8149-ACB1-8A5E5EAFF012}"/>
            </c:ext>
          </c:extLst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Non-cheating Group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Sheet1!$A$21:$A$25</c:f>
              <c:strCache>
                <c:ptCount val="5"/>
                <c:pt idx="0">
                  <c:v>Not at all</c:v>
                </c:pt>
                <c:pt idx="1">
                  <c:v>Slightly</c:v>
                </c:pt>
                <c:pt idx="2">
                  <c:v>Moderately</c:v>
                </c:pt>
                <c:pt idx="3">
                  <c:v>Very</c:v>
                </c:pt>
                <c:pt idx="4">
                  <c:v>Extremely</c:v>
                </c:pt>
              </c:strCache>
            </c:strRef>
          </c:cat>
          <c:val>
            <c:numRef>
              <c:f>Sheet1!$C$21:$C$25</c:f>
              <c:numCache>
                <c:formatCode>General</c:formatCode>
                <c:ptCount val="5"/>
                <c:pt idx="0">
                  <c:v>28.9</c:v>
                </c:pt>
                <c:pt idx="1">
                  <c:v>31.4</c:v>
                </c:pt>
                <c:pt idx="2" formatCode="0.0">
                  <c:v>23</c:v>
                </c:pt>
                <c:pt idx="3">
                  <c:v>10.9</c:v>
                </c:pt>
                <c:pt idx="4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5E-8149-ACB1-8A5E5EAFF012}"/>
            </c:ext>
          </c:extLst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Staff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strRef>
              <c:f>Sheet1!$A$21:$A$25</c:f>
              <c:strCache>
                <c:ptCount val="5"/>
                <c:pt idx="0">
                  <c:v>Not at all</c:v>
                </c:pt>
                <c:pt idx="1">
                  <c:v>Slightly</c:v>
                </c:pt>
                <c:pt idx="2">
                  <c:v>Moderately</c:v>
                </c:pt>
                <c:pt idx="3">
                  <c:v>Very</c:v>
                </c:pt>
                <c:pt idx="4">
                  <c:v>Extremely</c:v>
                </c:pt>
              </c:strCache>
            </c:strRef>
          </c:cat>
          <c:val>
            <c:numRef>
              <c:f>Sheet1!$D$21:$D$25</c:f>
              <c:numCache>
                <c:formatCode>General</c:formatCode>
                <c:ptCount val="5"/>
                <c:pt idx="0">
                  <c:v>3.1</c:v>
                </c:pt>
                <c:pt idx="1">
                  <c:v>20.5</c:v>
                </c:pt>
                <c:pt idx="2">
                  <c:v>30.5</c:v>
                </c:pt>
                <c:pt idx="3">
                  <c:v>24.8</c:v>
                </c:pt>
                <c:pt idx="4">
                  <c:v>21.2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5E-8149-ACB1-8A5E5EAFF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638744"/>
        <c:axId val="500639136"/>
      </c:lineChart>
      <c:catAx>
        <c:axId val="500638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AU" sz="1600" dirty="0" smtClean="0"/>
              </a:p>
              <a:p>
                <a:pPr>
                  <a:defRPr sz="1600"/>
                </a:pPr>
                <a:r>
                  <a:rPr lang="en-AU" sz="1600" dirty="0" smtClean="0"/>
                  <a:t>Level </a:t>
                </a:r>
                <a:r>
                  <a:rPr lang="en-AU" sz="1600" dirty="0"/>
                  <a:t>of concern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00639136"/>
        <c:crosses val="autoZero"/>
        <c:auto val="1"/>
        <c:lblAlgn val="ctr"/>
        <c:lblOffset val="100"/>
        <c:noMultiLvlLbl val="0"/>
      </c:catAx>
      <c:valAx>
        <c:axId val="50063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AU" sz="1600" dirty="0"/>
                  <a:t>% of </a:t>
                </a:r>
                <a:r>
                  <a:rPr lang="en-AU" sz="1600" dirty="0" smtClean="0"/>
                  <a:t>respondents</a:t>
                </a:r>
              </a:p>
              <a:p>
                <a:pPr>
                  <a:defRPr sz="1600"/>
                </a:pP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0063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PowerPoint]Sheet1'!$B$61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PowerPoint]Sheet1'!$A$62:$A$72</c:f>
              <c:strCache>
                <c:ptCount val="11"/>
                <c:pt idx="0">
                  <c:v>Dept. AI practices</c:v>
                </c:pt>
                <c:pt idx="1">
                  <c:v>AI policy &amp; processes</c:v>
                </c:pt>
                <c:pt idx="2">
                  <c:v>Moderation processes </c:v>
                </c:pt>
                <c:pt idx="3">
                  <c:v>Assessment policy </c:v>
                </c:pt>
                <c:pt idx="4">
                  <c:v>PD &amp; support</c:v>
                </c:pt>
                <c:pt idx="5">
                  <c:v>Class sizes</c:v>
                </c:pt>
                <c:pt idx="6">
                  <c:v>Staff-student contact time</c:v>
                </c:pt>
                <c:pt idx="7">
                  <c:v>Workload for teaching </c:v>
                </c:pt>
                <c:pt idx="8">
                  <c:v>Recognition and reward </c:v>
                </c:pt>
                <c:pt idx="9">
                  <c:v>Performance management </c:v>
                </c:pt>
                <c:pt idx="10">
                  <c:v>Teaching evaluations</c:v>
                </c:pt>
              </c:strCache>
            </c:strRef>
          </c:cat>
          <c:val>
            <c:numRef>
              <c:f>'[Chart in Microsoft PowerPoint]Sheet1'!$B$62:$B$72</c:f>
              <c:numCache>
                <c:formatCode>General</c:formatCode>
                <c:ptCount val="11"/>
                <c:pt idx="0">
                  <c:v>54.4</c:v>
                </c:pt>
                <c:pt idx="1">
                  <c:v>51.3</c:v>
                </c:pt>
                <c:pt idx="2">
                  <c:v>44.5</c:v>
                </c:pt>
                <c:pt idx="3">
                  <c:v>37.300000000000004</c:v>
                </c:pt>
                <c:pt idx="4">
                  <c:v>32.4</c:v>
                </c:pt>
                <c:pt idx="5">
                  <c:v>27.1</c:v>
                </c:pt>
                <c:pt idx="6">
                  <c:v>26</c:v>
                </c:pt>
                <c:pt idx="7">
                  <c:v>15.5</c:v>
                </c:pt>
                <c:pt idx="8">
                  <c:v>14.9</c:v>
                </c:pt>
                <c:pt idx="9">
                  <c:v>14.4</c:v>
                </c:pt>
                <c:pt idx="10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PowerPoint]Sheet1'!$C$61</c:f>
              <c:strCache>
                <c:ptCount val="1"/>
                <c:pt idx="0">
                  <c:v>Neutral/Not Sure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PowerPoint]Sheet1'!$A$62:$A$72</c:f>
              <c:strCache>
                <c:ptCount val="11"/>
                <c:pt idx="0">
                  <c:v>Dept. AI practices</c:v>
                </c:pt>
                <c:pt idx="1">
                  <c:v>AI policy &amp; processes</c:v>
                </c:pt>
                <c:pt idx="2">
                  <c:v>Moderation processes </c:v>
                </c:pt>
                <c:pt idx="3">
                  <c:v>Assessment policy </c:v>
                </c:pt>
                <c:pt idx="4">
                  <c:v>PD &amp; support</c:v>
                </c:pt>
                <c:pt idx="5">
                  <c:v>Class sizes</c:v>
                </c:pt>
                <c:pt idx="6">
                  <c:v>Staff-student contact time</c:v>
                </c:pt>
                <c:pt idx="7">
                  <c:v>Workload for teaching </c:v>
                </c:pt>
                <c:pt idx="8">
                  <c:v>Recognition and reward </c:v>
                </c:pt>
                <c:pt idx="9">
                  <c:v>Performance management </c:v>
                </c:pt>
                <c:pt idx="10">
                  <c:v>Teaching evaluations</c:v>
                </c:pt>
              </c:strCache>
            </c:strRef>
          </c:cat>
          <c:val>
            <c:numRef>
              <c:f>'[Chart in Microsoft PowerPoint]Sheet1'!$C$62:$C$72</c:f>
              <c:numCache>
                <c:formatCode>General</c:formatCode>
                <c:ptCount val="11"/>
                <c:pt idx="0">
                  <c:v>25.2</c:v>
                </c:pt>
                <c:pt idx="1">
                  <c:v>27.7</c:v>
                </c:pt>
                <c:pt idx="2">
                  <c:v>32</c:v>
                </c:pt>
                <c:pt idx="3">
                  <c:v>36.9</c:v>
                </c:pt>
                <c:pt idx="4">
                  <c:v>28.6</c:v>
                </c:pt>
                <c:pt idx="5">
                  <c:v>27.7</c:v>
                </c:pt>
                <c:pt idx="6">
                  <c:v>30.1</c:v>
                </c:pt>
                <c:pt idx="7">
                  <c:v>27</c:v>
                </c:pt>
                <c:pt idx="8">
                  <c:v>40.4</c:v>
                </c:pt>
                <c:pt idx="9">
                  <c:v>38.799999999999997</c:v>
                </c:pt>
                <c:pt idx="10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990448"/>
        <c:axId val="420990840"/>
      </c:barChart>
      <c:catAx>
        <c:axId val="42099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90840"/>
        <c:crosses val="autoZero"/>
        <c:auto val="1"/>
        <c:lblAlgn val="ctr"/>
        <c:lblOffset val="100"/>
        <c:noMultiLvlLbl val="0"/>
      </c:catAx>
      <c:valAx>
        <c:axId val="420990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9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'T&amp;L practices'!$I$104</c:f>
              <c:strCache>
                <c:ptCount val="1"/>
                <c:pt idx="0">
                  <c:v>Non-Cheating Group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'T&amp;L practices'!$H$105:$H$114</c:f>
              <c:strCache>
                <c:ptCount val="10"/>
                <c:pt idx="0">
                  <c:v>Opportunities to approach</c:v>
                </c:pt>
                <c:pt idx="1">
                  <c:v>Explain AI policy</c:v>
                </c:pt>
                <c:pt idx="2">
                  <c:v>Ensure understanding of assessment</c:v>
                </c:pt>
                <c:pt idx="3">
                  <c:v>Provide sufficient feedback</c:v>
                </c:pt>
                <c:pt idx="4">
                  <c:v>Teach scholarship</c:v>
                </c:pt>
                <c:pt idx="5">
                  <c:v>Monitor and penalise breaches</c:v>
                </c:pt>
                <c:pt idx="6">
                  <c:v>Teach referencing</c:v>
                </c:pt>
                <c:pt idx="7">
                  <c:v>Consistent grading</c:v>
                </c:pt>
                <c:pt idx="8">
                  <c:v>Lots of opportunities to cheat</c:v>
                </c:pt>
                <c:pt idx="9">
                  <c:v>Explain contract cheating</c:v>
                </c:pt>
              </c:strCache>
            </c:strRef>
          </c:cat>
          <c:val>
            <c:numRef>
              <c:f>'T&amp;L practices'!$I$105:$I$114</c:f>
              <c:numCache>
                <c:formatCode>General</c:formatCode>
                <c:ptCount val="10"/>
                <c:pt idx="0">
                  <c:v>84.1</c:v>
                </c:pt>
                <c:pt idx="1">
                  <c:v>81.599999999999994</c:v>
                </c:pt>
                <c:pt idx="2">
                  <c:v>70.2</c:v>
                </c:pt>
                <c:pt idx="3">
                  <c:v>56.3</c:v>
                </c:pt>
                <c:pt idx="4">
                  <c:v>49.900000000000006</c:v>
                </c:pt>
                <c:pt idx="5">
                  <c:v>44.400000000000006</c:v>
                </c:pt>
                <c:pt idx="6">
                  <c:v>43</c:v>
                </c:pt>
                <c:pt idx="7">
                  <c:v>37</c:v>
                </c:pt>
                <c:pt idx="8">
                  <c:v>28.5</c:v>
                </c:pt>
                <c:pt idx="9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'T&amp;L practices'!$J$104</c:f>
              <c:strCache>
                <c:ptCount val="1"/>
                <c:pt idx="0">
                  <c:v>Cheating Group</c:v>
                </c:pt>
              </c:strCache>
            </c:strRef>
          </c:tx>
          <c:spPr>
            <a:solidFill>
              <a:srgbClr val="E48312"/>
            </a:solidFill>
            <a:ln>
              <a:noFill/>
            </a:ln>
            <a:effectLst/>
          </c:spPr>
          <c:invertIfNegative val="0"/>
          <c:cat>
            <c:strRef>
              <c:f>'T&amp;L practices'!$H$105:$H$114</c:f>
              <c:strCache>
                <c:ptCount val="10"/>
                <c:pt idx="0">
                  <c:v>Opportunities to approach</c:v>
                </c:pt>
                <c:pt idx="1">
                  <c:v>Explain AI policy</c:v>
                </c:pt>
                <c:pt idx="2">
                  <c:v>Ensure understanding of assessment</c:v>
                </c:pt>
                <c:pt idx="3">
                  <c:v>Provide sufficient feedback</c:v>
                </c:pt>
                <c:pt idx="4">
                  <c:v>Teach scholarship</c:v>
                </c:pt>
                <c:pt idx="5">
                  <c:v>Monitor and penalise breaches</c:v>
                </c:pt>
                <c:pt idx="6">
                  <c:v>Teach referencing</c:v>
                </c:pt>
                <c:pt idx="7">
                  <c:v>Consistent grading</c:v>
                </c:pt>
                <c:pt idx="8">
                  <c:v>Lots of opportunities to cheat</c:v>
                </c:pt>
                <c:pt idx="9">
                  <c:v>Explain contract cheating</c:v>
                </c:pt>
              </c:strCache>
            </c:strRef>
          </c:cat>
          <c:val>
            <c:numRef>
              <c:f>'T&amp;L practices'!$J$105:$J$114</c:f>
              <c:numCache>
                <c:formatCode>General</c:formatCode>
                <c:ptCount val="10"/>
                <c:pt idx="0">
                  <c:v>72.599999999999994</c:v>
                </c:pt>
                <c:pt idx="1">
                  <c:v>76.2</c:v>
                </c:pt>
                <c:pt idx="2">
                  <c:v>54.9</c:v>
                </c:pt>
                <c:pt idx="3">
                  <c:v>44</c:v>
                </c:pt>
                <c:pt idx="4">
                  <c:v>38.700000000000003</c:v>
                </c:pt>
                <c:pt idx="5">
                  <c:v>39.6</c:v>
                </c:pt>
                <c:pt idx="6">
                  <c:v>40.200000000000003</c:v>
                </c:pt>
                <c:pt idx="7">
                  <c:v>36.5</c:v>
                </c:pt>
                <c:pt idx="8">
                  <c:v>42.2</c:v>
                </c:pt>
                <c:pt idx="9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399992"/>
        <c:axId val="501405656"/>
      </c:barChart>
      <c:catAx>
        <c:axId val="50139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405656"/>
        <c:crosses val="autoZero"/>
        <c:auto val="1"/>
        <c:lblAlgn val="ctr"/>
        <c:lblOffset val="100"/>
        <c:noMultiLvlLbl val="0"/>
      </c:catAx>
      <c:valAx>
        <c:axId val="5014056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% of respondents who</a:t>
                </a:r>
                <a:r>
                  <a:rPr lang="en-AU" sz="1400" baseline="0"/>
                  <a:t> </a:t>
                </a:r>
              </a:p>
              <a:p>
                <a:pPr>
                  <a:defRPr sz="1400"/>
                </a:pPr>
                <a:r>
                  <a:rPr lang="en-AU" sz="1400" baseline="0"/>
                  <a:t>Strongly AGreed or Agreed</a:t>
                </a:r>
              </a:p>
              <a:p>
                <a:pPr>
                  <a:defRPr sz="1400"/>
                </a:pPr>
                <a:endParaRPr lang="en-AU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399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'T&amp;L practices'!$I$104</c:f>
              <c:strCache>
                <c:ptCount val="1"/>
                <c:pt idx="0">
                  <c:v>Non-Cheating Group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'T&amp;L practices'!$H$105:$H$114</c:f>
              <c:strCache>
                <c:ptCount val="10"/>
                <c:pt idx="0">
                  <c:v>Opportunities to approach</c:v>
                </c:pt>
                <c:pt idx="1">
                  <c:v>Explain AI policy</c:v>
                </c:pt>
                <c:pt idx="2">
                  <c:v>Ensure understanding of assessment</c:v>
                </c:pt>
                <c:pt idx="3">
                  <c:v>Provide sufficient feedback</c:v>
                </c:pt>
                <c:pt idx="4">
                  <c:v>Teach scholarship</c:v>
                </c:pt>
                <c:pt idx="5">
                  <c:v>Monitor and penalise breaches</c:v>
                </c:pt>
                <c:pt idx="6">
                  <c:v>Teach referencing</c:v>
                </c:pt>
                <c:pt idx="7">
                  <c:v>Consistent grading</c:v>
                </c:pt>
                <c:pt idx="8">
                  <c:v>Lots of opportunities to cheat</c:v>
                </c:pt>
                <c:pt idx="9">
                  <c:v>Explain contract cheating</c:v>
                </c:pt>
              </c:strCache>
            </c:strRef>
          </c:cat>
          <c:val>
            <c:numRef>
              <c:f>'T&amp;L practices'!$I$105:$I$114</c:f>
              <c:numCache>
                <c:formatCode>General</c:formatCode>
                <c:ptCount val="10"/>
                <c:pt idx="0">
                  <c:v>84.1</c:v>
                </c:pt>
                <c:pt idx="1">
                  <c:v>81.599999999999994</c:v>
                </c:pt>
                <c:pt idx="2">
                  <c:v>70.2</c:v>
                </c:pt>
                <c:pt idx="3">
                  <c:v>56.3</c:v>
                </c:pt>
                <c:pt idx="4">
                  <c:v>49.900000000000006</c:v>
                </c:pt>
                <c:pt idx="5">
                  <c:v>44.400000000000006</c:v>
                </c:pt>
                <c:pt idx="6">
                  <c:v>43</c:v>
                </c:pt>
                <c:pt idx="7">
                  <c:v>37</c:v>
                </c:pt>
                <c:pt idx="8">
                  <c:v>28.5</c:v>
                </c:pt>
                <c:pt idx="9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'T&amp;L practices'!$J$104</c:f>
              <c:strCache>
                <c:ptCount val="1"/>
                <c:pt idx="0">
                  <c:v>Cheating Group</c:v>
                </c:pt>
              </c:strCache>
            </c:strRef>
          </c:tx>
          <c:spPr>
            <a:solidFill>
              <a:srgbClr val="E48312"/>
            </a:solidFill>
            <a:ln>
              <a:noFill/>
            </a:ln>
            <a:effectLst/>
          </c:spPr>
          <c:invertIfNegative val="0"/>
          <c:cat>
            <c:strRef>
              <c:f>'T&amp;L practices'!$H$105:$H$114</c:f>
              <c:strCache>
                <c:ptCount val="10"/>
                <c:pt idx="0">
                  <c:v>Opportunities to approach</c:v>
                </c:pt>
                <c:pt idx="1">
                  <c:v>Explain AI policy</c:v>
                </c:pt>
                <c:pt idx="2">
                  <c:v>Ensure understanding of assessment</c:v>
                </c:pt>
                <c:pt idx="3">
                  <c:v>Provide sufficient feedback</c:v>
                </c:pt>
                <c:pt idx="4">
                  <c:v>Teach scholarship</c:v>
                </c:pt>
                <c:pt idx="5">
                  <c:v>Monitor and penalise breaches</c:v>
                </c:pt>
                <c:pt idx="6">
                  <c:v>Teach referencing</c:v>
                </c:pt>
                <c:pt idx="7">
                  <c:v>Consistent grading</c:v>
                </c:pt>
                <c:pt idx="8">
                  <c:v>Lots of opportunities to cheat</c:v>
                </c:pt>
                <c:pt idx="9">
                  <c:v>Explain contract cheating</c:v>
                </c:pt>
              </c:strCache>
            </c:strRef>
          </c:cat>
          <c:val>
            <c:numRef>
              <c:f>'T&amp;L practices'!$J$105:$J$114</c:f>
              <c:numCache>
                <c:formatCode>General</c:formatCode>
                <c:ptCount val="10"/>
                <c:pt idx="0">
                  <c:v>72.599999999999994</c:v>
                </c:pt>
                <c:pt idx="1">
                  <c:v>76.2</c:v>
                </c:pt>
                <c:pt idx="2">
                  <c:v>54.9</c:v>
                </c:pt>
                <c:pt idx="3">
                  <c:v>44</c:v>
                </c:pt>
                <c:pt idx="4">
                  <c:v>38.700000000000003</c:v>
                </c:pt>
                <c:pt idx="5">
                  <c:v>39.6</c:v>
                </c:pt>
                <c:pt idx="6">
                  <c:v>40.200000000000003</c:v>
                </c:pt>
                <c:pt idx="7">
                  <c:v>36.5</c:v>
                </c:pt>
                <c:pt idx="8">
                  <c:v>42.2</c:v>
                </c:pt>
                <c:pt idx="9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402344"/>
        <c:axId val="501406832"/>
      </c:barChart>
      <c:lineChart>
        <c:grouping val="standard"/>
        <c:varyColors val="0"/>
        <c:ser>
          <c:idx val="2"/>
          <c:order val="2"/>
          <c:tx>
            <c:strRef>
              <c:f>'T&amp;L practices'!$K$104</c:f>
              <c:strCache>
                <c:ptCount val="1"/>
                <c:pt idx="0">
                  <c:v>Staff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strRef>
              <c:f>'T&amp;L practices'!$H$105:$H$114</c:f>
              <c:strCache>
                <c:ptCount val="10"/>
                <c:pt idx="0">
                  <c:v>Opportunities to approach</c:v>
                </c:pt>
                <c:pt idx="1">
                  <c:v>Explain AI policy</c:v>
                </c:pt>
                <c:pt idx="2">
                  <c:v>Ensure understanding of assessment</c:v>
                </c:pt>
                <c:pt idx="3">
                  <c:v>Provide sufficient feedback</c:v>
                </c:pt>
                <c:pt idx="4">
                  <c:v>Teach scholarship</c:v>
                </c:pt>
                <c:pt idx="5">
                  <c:v>Monitor and penalise breaches</c:v>
                </c:pt>
                <c:pt idx="6">
                  <c:v>Teach referencing</c:v>
                </c:pt>
                <c:pt idx="7">
                  <c:v>Consistent grading</c:v>
                </c:pt>
                <c:pt idx="8">
                  <c:v>Lots of opportunities to cheat</c:v>
                </c:pt>
                <c:pt idx="9">
                  <c:v>Explain contract cheating</c:v>
                </c:pt>
              </c:strCache>
            </c:strRef>
          </c:cat>
          <c:val>
            <c:numRef>
              <c:f>'T&amp;L practices'!$K$105:$K$114</c:f>
              <c:numCache>
                <c:formatCode>0.0</c:formatCode>
                <c:ptCount val="10"/>
                <c:pt idx="0">
                  <c:v>98.166259168704158</c:v>
                </c:pt>
                <c:pt idx="1">
                  <c:v>80.3</c:v>
                </c:pt>
                <c:pt idx="2">
                  <c:v>98.28850855745722</c:v>
                </c:pt>
                <c:pt idx="3">
                  <c:v>95.522388059701484</c:v>
                </c:pt>
                <c:pt idx="4">
                  <c:v>81.104294478527606</c:v>
                </c:pt>
                <c:pt idx="5">
                  <c:v>75.990099009900987</c:v>
                </c:pt>
                <c:pt idx="6">
                  <c:v>67.607361963190186</c:v>
                </c:pt>
                <c:pt idx="7">
                  <c:v>89.356435643564367</c:v>
                </c:pt>
                <c:pt idx="8">
                  <c:v>30.79754601226994</c:v>
                </c:pt>
                <c:pt idx="9">
                  <c:v>37.06467661691542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402344"/>
        <c:axId val="501406832"/>
      </c:lineChart>
      <c:catAx>
        <c:axId val="50140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406832"/>
        <c:crosses val="autoZero"/>
        <c:auto val="1"/>
        <c:lblAlgn val="ctr"/>
        <c:lblOffset val="100"/>
        <c:noMultiLvlLbl val="0"/>
      </c:catAx>
      <c:valAx>
        <c:axId val="5014068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% of respondents who</a:t>
                </a:r>
                <a:r>
                  <a:rPr lang="en-AU" sz="1400" baseline="0"/>
                  <a:t> </a:t>
                </a:r>
              </a:p>
              <a:p>
                <a:pPr>
                  <a:defRPr sz="1400"/>
                </a:pPr>
                <a:r>
                  <a:rPr lang="en-AU" sz="1400" baseline="0"/>
                  <a:t>Strongly AGreed or Agreed</a:t>
                </a:r>
              </a:p>
              <a:p>
                <a:pPr>
                  <a:defRPr sz="1400"/>
                </a:pPr>
                <a:endParaRPr lang="en-AU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40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PowerPoint]Sheet1'!$B$2</c:f>
              <c:strCache>
                <c:ptCount val="1"/>
                <c:pt idx="0">
                  <c:v>Non-Cheating Group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'[Chart 2 in Microsoft PowerPoint]Sheet1'!$A$3:$A$15</c:f>
              <c:strCache>
                <c:ptCount val="13"/>
                <c:pt idx="0">
                  <c:v>Short turnaround</c:v>
                </c:pt>
                <c:pt idx="1">
                  <c:v>Heavily weighted</c:v>
                </c:pt>
                <c:pt idx="2">
                  <c:v>Continuous</c:v>
                </c:pt>
                <c:pt idx="3">
                  <c:v>Research, analysis &amp; thinking</c:v>
                </c:pt>
                <c:pt idx="4">
                  <c:v>Task integrating core knowledge/skills</c:v>
                </c:pt>
                <c:pt idx="5">
                  <c:v>No right answer</c:v>
                </c:pt>
                <c:pt idx="6">
                  <c:v>Final part of nested task</c:v>
                </c:pt>
                <c:pt idx="7">
                  <c:v>Small nested task</c:v>
                </c:pt>
                <c:pt idx="8">
                  <c:v>Real world task</c:v>
                </c:pt>
                <c:pt idx="9">
                  <c:v>Completed in class</c:v>
                </c:pt>
                <c:pt idx="10">
                  <c:v>Personalised &amp; unique</c:v>
                </c:pt>
                <c:pt idx="11">
                  <c:v>Viva </c:v>
                </c:pt>
                <c:pt idx="12">
                  <c:v>Reflection on practicum</c:v>
                </c:pt>
              </c:strCache>
            </c:strRef>
          </c:cat>
          <c:val>
            <c:numRef>
              <c:f>'[Chart 2 in Microsoft PowerPoint]Sheet1'!$B$3:$B$15</c:f>
              <c:numCache>
                <c:formatCode>General</c:formatCode>
                <c:ptCount val="13"/>
                <c:pt idx="0">
                  <c:v>40.6</c:v>
                </c:pt>
                <c:pt idx="1">
                  <c:v>38.5</c:v>
                </c:pt>
                <c:pt idx="2">
                  <c:v>28</c:v>
                </c:pt>
                <c:pt idx="3">
                  <c:v>26</c:v>
                </c:pt>
                <c:pt idx="4">
                  <c:v>22.1</c:v>
                </c:pt>
                <c:pt idx="5">
                  <c:v>22</c:v>
                </c:pt>
                <c:pt idx="6">
                  <c:v>17.5</c:v>
                </c:pt>
                <c:pt idx="7">
                  <c:v>14.799999999999999</c:v>
                </c:pt>
                <c:pt idx="8">
                  <c:v>17.5</c:v>
                </c:pt>
                <c:pt idx="9">
                  <c:v>9.1</c:v>
                </c:pt>
                <c:pt idx="10">
                  <c:v>9.9</c:v>
                </c:pt>
                <c:pt idx="11">
                  <c:v>8.7000000000000011</c:v>
                </c:pt>
                <c:pt idx="12">
                  <c:v>7.9</c:v>
                </c:pt>
              </c:numCache>
            </c:numRef>
          </c:val>
        </c:ser>
        <c:ser>
          <c:idx val="1"/>
          <c:order val="1"/>
          <c:tx>
            <c:strRef>
              <c:f>'[Chart 2 in Microsoft PowerPoint]Sheet1'!$C$2</c:f>
              <c:strCache>
                <c:ptCount val="1"/>
                <c:pt idx="0">
                  <c:v>Cheating Group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2 in Microsoft PowerPoint]Sheet1'!$A$3:$A$15</c:f>
              <c:strCache>
                <c:ptCount val="13"/>
                <c:pt idx="0">
                  <c:v>Short turnaround</c:v>
                </c:pt>
                <c:pt idx="1">
                  <c:v>Heavily weighted</c:v>
                </c:pt>
                <c:pt idx="2">
                  <c:v>Continuous</c:v>
                </c:pt>
                <c:pt idx="3">
                  <c:v>Research, analysis &amp; thinking</c:v>
                </c:pt>
                <c:pt idx="4">
                  <c:v>Task integrating core knowledge/skills</c:v>
                </c:pt>
                <c:pt idx="5">
                  <c:v>No right answer</c:v>
                </c:pt>
                <c:pt idx="6">
                  <c:v>Final part of nested task</c:v>
                </c:pt>
                <c:pt idx="7">
                  <c:v>Small nested task</c:v>
                </c:pt>
                <c:pt idx="8">
                  <c:v>Real world task</c:v>
                </c:pt>
                <c:pt idx="9">
                  <c:v>Completed in class</c:v>
                </c:pt>
                <c:pt idx="10">
                  <c:v>Personalised &amp; unique</c:v>
                </c:pt>
                <c:pt idx="11">
                  <c:v>Viva </c:v>
                </c:pt>
                <c:pt idx="12">
                  <c:v>Reflection on practicum</c:v>
                </c:pt>
              </c:strCache>
            </c:strRef>
          </c:cat>
          <c:val>
            <c:numRef>
              <c:f>'[Chart 2 in Microsoft PowerPoint]Sheet1'!$C$3:$C$15</c:f>
              <c:numCache>
                <c:formatCode>General</c:formatCode>
                <c:ptCount val="13"/>
                <c:pt idx="0">
                  <c:v>55.5</c:v>
                </c:pt>
                <c:pt idx="1">
                  <c:v>50.9</c:v>
                </c:pt>
                <c:pt idx="2">
                  <c:v>43.3</c:v>
                </c:pt>
                <c:pt idx="3">
                  <c:v>37.699999999999996</c:v>
                </c:pt>
                <c:pt idx="4">
                  <c:v>33.200000000000003</c:v>
                </c:pt>
                <c:pt idx="5">
                  <c:v>30.8</c:v>
                </c:pt>
                <c:pt idx="6">
                  <c:v>27.2</c:v>
                </c:pt>
                <c:pt idx="7">
                  <c:v>24.5</c:v>
                </c:pt>
                <c:pt idx="8">
                  <c:v>24.2</c:v>
                </c:pt>
                <c:pt idx="9">
                  <c:v>20.5</c:v>
                </c:pt>
                <c:pt idx="10">
                  <c:v>17</c:v>
                </c:pt>
                <c:pt idx="11">
                  <c:v>15.100000000000001</c:v>
                </c:pt>
                <c:pt idx="12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991624"/>
        <c:axId val="420992016"/>
      </c:barChart>
      <c:lineChart>
        <c:grouping val="standard"/>
        <c:varyColors val="0"/>
        <c:ser>
          <c:idx val="2"/>
          <c:order val="2"/>
          <c:tx>
            <c:strRef>
              <c:f>'[Chart 2 in Microsoft PowerPoint]Sheet1'!$D$2</c:f>
              <c:strCache>
                <c:ptCount val="1"/>
                <c:pt idx="0">
                  <c:v>Moderately/Great deal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'[Chart 2 in Microsoft PowerPoint]Sheet1'!$A$3:$A$15</c:f>
              <c:strCache>
                <c:ptCount val="13"/>
                <c:pt idx="0">
                  <c:v>Short turnaround</c:v>
                </c:pt>
                <c:pt idx="1">
                  <c:v>Heavily weighted</c:v>
                </c:pt>
                <c:pt idx="2">
                  <c:v>Continuous</c:v>
                </c:pt>
                <c:pt idx="3">
                  <c:v>Research, analysis &amp; thinking</c:v>
                </c:pt>
                <c:pt idx="4">
                  <c:v>Task integrating core knowledge/skills</c:v>
                </c:pt>
                <c:pt idx="5">
                  <c:v>No right answer</c:v>
                </c:pt>
                <c:pt idx="6">
                  <c:v>Final part of nested task</c:v>
                </c:pt>
                <c:pt idx="7">
                  <c:v>Small nested task</c:v>
                </c:pt>
                <c:pt idx="8">
                  <c:v>Real world task</c:v>
                </c:pt>
                <c:pt idx="9">
                  <c:v>Completed in class</c:v>
                </c:pt>
                <c:pt idx="10">
                  <c:v>Personalised &amp; unique</c:v>
                </c:pt>
                <c:pt idx="11">
                  <c:v>Viva </c:v>
                </c:pt>
                <c:pt idx="12">
                  <c:v>Reflection on practicum</c:v>
                </c:pt>
              </c:strCache>
            </c:strRef>
          </c:cat>
          <c:val>
            <c:numRef>
              <c:f>'[Chart 2 in Microsoft PowerPoint]Sheet1'!$D$3:$D$15</c:f>
              <c:numCache>
                <c:formatCode>General</c:formatCode>
                <c:ptCount val="13"/>
                <c:pt idx="0">
                  <c:v>24.400000000000006</c:v>
                </c:pt>
                <c:pt idx="1">
                  <c:v>45.900000000000006</c:v>
                </c:pt>
                <c:pt idx="2">
                  <c:v>34</c:v>
                </c:pt>
                <c:pt idx="3">
                  <c:v>84.1</c:v>
                </c:pt>
                <c:pt idx="4">
                  <c:v>85.3</c:v>
                </c:pt>
                <c:pt idx="5">
                  <c:v>71.3</c:v>
                </c:pt>
                <c:pt idx="6">
                  <c:v>63.3</c:v>
                </c:pt>
                <c:pt idx="7">
                  <c:v>60.7</c:v>
                </c:pt>
                <c:pt idx="8">
                  <c:v>77.3</c:v>
                </c:pt>
                <c:pt idx="9">
                  <c:v>24.400000000000006</c:v>
                </c:pt>
                <c:pt idx="10">
                  <c:v>28.5</c:v>
                </c:pt>
                <c:pt idx="11">
                  <c:v>24.699999999999989</c:v>
                </c:pt>
                <c:pt idx="12">
                  <c:v>31.400000000000006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991624"/>
        <c:axId val="420992016"/>
      </c:lineChart>
      <c:catAx>
        <c:axId val="4209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92016"/>
        <c:crosses val="autoZero"/>
        <c:auto val="1"/>
        <c:lblAlgn val="ctr"/>
        <c:lblOffset val="100"/>
        <c:noMultiLvlLbl val="0"/>
      </c:catAx>
      <c:valAx>
        <c:axId val="4209920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9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Sheet1!$B$89</c:f>
              <c:strCache>
                <c:ptCount val="1"/>
                <c:pt idx="0">
                  <c:v>Non-cheating Group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Sheet1!$A$90:$A$96</c:f>
              <c:strCache>
                <c:ptCount val="7"/>
                <c:pt idx="0">
                  <c:v>Bought, sold or traded notes</c:v>
                </c:pt>
                <c:pt idx="1">
                  <c:v>Provided assignment (for any reason)</c:v>
                </c:pt>
                <c:pt idx="2">
                  <c:v>Obtained assignment (to submit)</c:v>
                </c:pt>
                <c:pt idx="3">
                  <c:v>Provided exam assistance</c:v>
                </c:pt>
                <c:pt idx="4">
                  <c:v>Received exam assistance</c:v>
                </c:pt>
                <c:pt idx="5">
                  <c:v>Taken exam for other </c:v>
                </c:pt>
                <c:pt idx="6">
                  <c:v>Other taken exam</c:v>
                </c:pt>
              </c:strCache>
            </c:strRef>
          </c:cat>
          <c:val>
            <c:numRef>
              <c:f>Sheet1!$B$90:$B$96</c:f>
              <c:numCache>
                <c:formatCode>General</c:formatCode>
                <c:ptCount val="7"/>
                <c:pt idx="0">
                  <c:v>54.099999999999994</c:v>
                </c:pt>
                <c:pt idx="1">
                  <c:v>96.300000000000011</c:v>
                </c:pt>
                <c:pt idx="2">
                  <c:v>98</c:v>
                </c:pt>
                <c:pt idx="3">
                  <c:v>98.3</c:v>
                </c:pt>
                <c:pt idx="4">
                  <c:v>94.8</c:v>
                </c:pt>
                <c:pt idx="5">
                  <c:v>98</c:v>
                </c:pt>
                <c:pt idx="6">
                  <c:v>98.3</c:v>
                </c:pt>
              </c:numCache>
            </c:numRef>
          </c:val>
        </c:ser>
        <c:ser>
          <c:idx val="1"/>
          <c:order val="1"/>
          <c:tx>
            <c:strRef>
              <c:f>Sheet1!$C$89</c:f>
              <c:strCache>
                <c:ptCount val="1"/>
                <c:pt idx="0">
                  <c:v>Cheating Group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Sheet1!$A$90:$A$96</c:f>
              <c:strCache>
                <c:ptCount val="7"/>
                <c:pt idx="0">
                  <c:v>Bought, sold or traded notes</c:v>
                </c:pt>
                <c:pt idx="1">
                  <c:v>Provided assignment (for any reason)</c:v>
                </c:pt>
                <c:pt idx="2">
                  <c:v>Obtained assignment (to submit)</c:v>
                </c:pt>
                <c:pt idx="3">
                  <c:v>Provided exam assistance</c:v>
                </c:pt>
                <c:pt idx="4">
                  <c:v>Received exam assistance</c:v>
                </c:pt>
                <c:pt idx="5">
                  <c:v>Taken exam for other </c:v>
                </c:pt>
                <c:pt idx="6">
                  <c:v>Other taken exam</c:v>
                </c:pt>
              </c:strCache>
            </c:strRef>
          </c:cat>
          <c:val>
            <c:numRef>
              <c:f>Sheet1!$C$90:$C$96</c:f>
              <c:numCache>
                <c:formatCode>General</c:formatCode>
                <c:ptCount val="7"/>
                <c:pt idx="0">
                  <c:v>48.3</c:v>
                </c:pt>
                <c:pt idx="1">
                  <c:v>85.000000000000014</c:v>
                </c:pt>
                <c:pt idx="2">
                  <c:v>91.7</c:v>
                </c:pt>
                <c:pt idx="3">
                  <c:v>70.599999999999994</c:v>
                </c:pt>
                <c:pt idx="4">
                  <c:v>76.3</c:v>
                </c:pt>
                <c:pt idx="5">
                  <c:v>93.7</c:v>
                </c:pt>
                <c:pt idx="6">
                  <c:v>94.6</c:v>
                </c:pt>
              </c:numCache>
            </c:numRef>
          </c:val>
        </c:ser>
        <c:ser>
          <c:idx val="2"/>
          <c:order val="2"/>
          <c:tx>
            <c:strRef>
              <c:f>Sheet1!$D$89</c:f>
              <c:strCache>
                <c:ptCount val="1"/>
                <c:pt idx="0">
                  <c:v>English Cheating sts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Sheet1!$A$90:$A$96</c:f>
              <c:strCache>
                <c:ptCount val="7"/>
                <c:pt idx="0">
                  <c:v>Bought, sold or traded notes</c:v>
                </c:pt>
                <c:pt idx="1">
                  <c:v>Provided assignment (for any reason)</c:v>
                </c:pt>
                <c:pt idx="2">
                  <c:v>Obtained assignment (to submit)</c:v>
                </c:pt>
                <c:pt idx="3">
                  <c:v>Provided exam assistance</c:v>
                </c:pt>
                <c:pt idx="4">
                  <c:v>Received exam assistance</c:v>
                </c:pt>
                <c:pt idx="5">
                  <c:v>Taken exam for other </c:v>
                </c:pt>
                <c:pt idx="6">
                  <c:v>Other taken exam</c:v>
                </c:pt>
              </c:strCache>
            </c:strRef>
          </c:cat>
          <c:val>
            <c:numRef>
              <c:f>Sheet1!$D$90:$D$96</c:f>
              <c:numCache>
                <c:formatCode>General</c:formatCode>
                <c:ptCount val="7"/>
                <c:pt idx="0">
                  <c:v>45.6</c:v>
                </c:pt>
                <c:pt idx="1">
                  <c:v>85</c:v>
                </c:pt>
                <c:pt idx="2">
                  <c:v>92</c:v>
                </c:pt>
                <c:pt idx="3">
                  <c:v>71.099999999999994</c:v>
                </c:pt>
                <c:pt idx="4">
                  <c:v>76.099999999999994</c:v>
                </c:pt>
                <c:pt idx="5">
                  <c:v>94.6</c:v>
                </c:pt>
                <c:pt idx="6">
                  <c:v>95.4</c:v>
                </c:pt>
              </c:numCache>
            </c:numRef>
          </c:val>
        </c:ser>
        <c:ser>
          <c:idx val="3"/>
          <c:order val="3"/>
          <c:tx>
            <c:strRef>
              <c:f>Sheet1!$E$89</c:f>
              <c:strCache>
                <c:ptCount val="1"/>
                <c:pt idx="0">
                  <c:v>LOTE Cheating sts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Sheet1!$A$90:$A$96</c:f>
              <c:strCache>
                <c:ptCount val="7"/>
                <c:pt idx="0">
                  <c:v>Bought, sold or traded notes</c:v>
                </c:pt>
                <c:pt idx="1">
                  <c:v>Provided assignment (for any reason)</c:v>
                </c:pt>
                <c:pt idx="2">
                  <c:v>Obtained assignment (to submit)</c:v>
                </c:pt>
                <c:pt idx="3">
                  <c:v>Provided exam assistance</c:v>
                </c:pt>
                <c:pt idx="4">
                  <c:v>Received exam assistance</c:v>
                </c:pt>
                <c:pt idx="5">
                  <c:v>Taken exam for other </c:v>
                </c:pt>
                <c:pt idx="6">
                  <c:v>Other taken exam</c:v>
                </c:pt>
              </c:strCache>
            </c:strRef>
          </c:cat>
          <c:val>
            <c:numRef>
              <c:f>Sheet1!$E$90:$E$96</c:f>
              <c:numCache>
                <c:formatCode>General</c:formatCode>
                <c:ptCount val="7"/>
                <c:pt idx="0">
                  <c:v>52.5</c:v>
                </c:pt>
                <c:pt idx="1">
                  <c:v>84.9</c:v>
                </c:pt>
                <c:pt idx="2">
                  <c:v>91.5</c:v>
                </c:pt>
                <c:pt idx="3">
                  <c:v>69.599999999999994</c:v>
                </c:pt>
                <c:pt idx="4">
                  <c:v>76.599999999999994</c:v>
                </c:pt>
                <c:pt idx="5">
                  <c:v>92.4</c:v>
                </c:pt>
                <c:pt idx="6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091728"/>
        <c:axId val="426798784"/>
      </c:barChart>
      <c:catAx>
        <c:axId val="49509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98784"/>
        <c:crosses val="autoZero"/>
        <c:auto val="1"/>
        <c:lblAlgn val="ctr"/>
        <c:lblOffset val="100"/>
        <c:noMultiLvlLbl val="0"/>
      </c:catAx>
      <c:valAx>
        <c:axId val="4267987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 dirty="0"/>
                  <a:t>% of respondents who </a:t>
                </a:r>
                <a:r>
                  <a:rPr lang="en-AU" sz="1400" dirty="0" smtClean="0"/>
                  <a:t>Strongly Agree </a:t>
                </a:r>
                <a:r>
                  <a:rPr lang="en-AU" sz="1400" dirty="0"/>
                  <a:t>or Agree that behaviour is 'wrong'</a:t>
                </a:r>
              </a:p>
              <a:p>
                <a:pPr>
                  <a:defRPr sz="1400"/>
                </a:pPr>
                <a:endParaRPr lang="en-AU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09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'T&amp;L practices'!$I$104</c:f>
              <c:strCache>
                <c:ptCount val="1"/>
                <c:pt idx="0">
                  <c:v>Non-Cheating Group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'T&amp;L practices'!$H$105:$H$114</c:f>
              <c:strCache>
                <c:ptCount val="10"/>
                <c:pt idx="0">
                  <c:v>Opportunities to approach</c:v>
                </c:pt>
                <c:pt idx="1">
                  <c:v>Explain AI policy</c:v>
                </c:pt>
                <c:pt idx="2">
                  <c:v>Ensure understanding of assessment</c:v>
                </c:pt>
                <c:pt idx="3">
                  <c:v>Provide sufficient feedback</c:v>
                </c:pt>
                <c:pt idx="4">
                  <c:v>Teach scholarship</c:v>
                </c:pt>
                <c:pt idx="5">
                  <c:v>Monitor and penalise breaches</c:v>
                </c:pt>
                <c:pt idx="6">
                  <c:v>Teach referencing</c:v>
                </c:pt>
                <c:pt idx="7">
                  <c:v>Consistent grading</c:v>
                </c:pt>
                <c:pt idx="8">
                  <c:v>Lots of opportunities to cheat</c:v>
                </c:pt>
                <c:pt idx="9">
                  <c:v>Explain contract cheating</c:v>
                </c:pt>
              </c:strCache>
            </c:strRef>
          </c:cat>
          <c:val>
            <c:numRef>
              <c:f>'T&amp;L practices'!$I$105:$I$114</c:f>
              <c:numCache>
                <c:formatCode>General</c:formatCode>
                <c:ptCount val="10"/>
                <c:pt idx="0">
                  <c:v>84.1</c:v>
                </c:pt>
                <c:pt idx="1">
                  <c:v>81.599999999999994</c:v>
                </c:pt>
                <c:pt idx="2">
                  <c:v>70.2</c:v>
                </c:pt>
                <c:pt idx="3">
                  <c:v>56.3</c:v>
                </c:pt>
                <c:pt idx="4">
                  <c:v>49.900000000000006</c:v>
                </c:pt>
                <c:pt idx="5">
                  <c:v>44.400000000000006</c:v>
                </c:pt>
                <c:pt idx="6">
                  <c:v>43</c:v>
                </c:pt>
                <c:pt idx="7">
                  <c:v>37</c:v>
                </c:pt>
                <c:pt idx="8">
                  <c:v>28.5</c:v>
                </c:pt>
                <c:pt idx="9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'T&amp;L practices'!$J$104</c:f>
              <c:strCache>
                <c:ptCount val="1"/>
                <c:pt idx="0">
                  <c:v>Cheating Group</c:v>
                </c:pt>
              </c:strCache>
            </c:strRef>
          </c:tx>
          <c:spPr>
            <a:solidFill>
              <a:srgbClr val="E48312"/>
            </a:solidFill>
            <a:ln>
              <a:noFill/>
            </a:ln>
            <a:effectLst/>
          </c:spPr>
          <c:invertIfNegative val="0"/>
          <c:cat>
            <c:strRef>
              <c:f>'T&amp;L practices'!$H$105:$H$114</c:f>
              <c:strCache>
                <c:ptCount val="10"/>
                <c:pt idx="0">
                  <c:v>Opportunities to approach</c:v>
                </c:pt>
                <c:pt idx="1">
                  <c:v>Explain AI policy</c:v>
                </c:pt>
                <c:pt idx="2">
                  <c:v>Ensure understanding of assessment</c:v>
                </c:pt>
                <c:pt idx="3">
                  <c:v>Provide sufficient feedback</c:v>
                </c:pt>
                <c:pt idx="4">
                  <c:v>Teach scholarship</c:v>
                </c:pt>
                <c:pt idx="5">
                  <c:v>Monitor and penalise breaches</c:v>
                </c:pt>
                <c:pt idx="6">
                  <c:v>Teach referencing</c:v>
                </c:pt>
                <c:pt idx="7">
                  <c:v>Consistent grading</c:v>
                </c:pt>
                <c:pt idx="8">
                  <c:v>Lots of opportunities to cheat</c:v>
                </c:pt>
                <c:pt idx="9">
                  <c:v>Explain contract cheating</c:v>
                </c:pt>
              </c:strCache>
            </c:strRef>
          </c:cat>
          <c:val>
            <c:numRef>
              <c:f>'T&amp;L practices'!$J$105:$J$114</c:f>
              <c:numCache>
                <c:formatCode>General</c:formatCode>
                <c:ptCount val="10"/>
                <c:pt idx="0">
                  <c:v>72.599999999999994</c:v>
                </c:pt>
                <c:pt idx="1">
                  <c:v>76.2</c:v>
                </c:pt>
                <c:pt idx="2">
                  <c:v>54.9</c:v>
                </c:pt>
                <c:pt idx="3">
                  <c:v>44</c:v>
                </c:pt>
                <c:pt idx="4">
                  <c:v>38.700000000000003</c:v>
                </c:pt>
                <c:pt idx="5">
                  <c:v>39.6</c:v>
                </c:pt>
                <c:pt idx="6">
                  <c:v>40.200000000000003</c:v>
                </c:pt>
                <c:pt idx="7">
                  <c:v>36.5</c:v>
                </c:pt>
                <c:pt idx="8">
                  <c:v>42.2</c:v>
                </c:pt>
                <c:pt idx="9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382272"/>
        <c:axId val="497382664"/>
      </c:barChart>
      <c:catAx>
        <c:axId val="4973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82664"/>
        <c:crosses val="autoZero"/>
        <c:auto val="1"/>
        <c:lblAlgn val="ctr"/>
        <c:lblOffset val="100"/>
        <c:noMultiLvlLbl val="0"/>
      </c:catAx>
      <c:valAx>
        <c:axId val="4973826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% of respondents who</a:t>
                </a:r>
                <a:r>
                  <a:rPr lang="en-AU" sz="1400" baseline="0"/>
                  <a:t> </a:t>
                </a:r>
              </a:p>
              <a:p>
                <a:pPr>
                  <a:defRPr sz="1400"/>
                </a:pPr>
                <a:r>
                  <a:rPr lang="en-AU" sz="1400" baseline="0"/>
                  <a:t>Strongly AGreed or Agreed</a:t>
                </a:r>
              </a:p>
              <a:p>
                <a:pPr>
                  <a:defRPr sz="1400"/>
                </a:pPr>
                <a:endParaRPr lang="en-AU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8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Media/Communication Studies</c:v>
                </c:pt>
                <c:pt idx="1">
                  <c:v>Architecture and Buildings</c:v>
                </c:pt>
                <c:pt idx="2">
                  <c:v>Creative Arts/Performance</c:v>
                </c:pt>
                <c:pt idx="3">
                  <c:v>Earth &amp; Environmental Sciences</c:v>
                </c:pt>
                <c:pt idx="4">
                  <c:v>Mathematics</c:v>
                </c:pt>
                <c:pt idx="5">
                  <c:v>Information Technology</c:v>
                </c:pt>
                <c:pt idx="6">
                  <c:v>Law</c:v>
                </c:pt>
                <c:pt idx="7">
                  <c:v>Engineering</c:v>
                </c:pt>
                <c:pt idx="8">
                  <c:v>Other</c:v>
                </c:pt>
                <c:pt idx="9">
                  <c:v>Arts/Humanities</c:v>
                </c:pt>
                <c:pt idx="10">
                  <c:v>Science</c:v>
                </c:pt>
                <c:pt idx="11">
                  <c:v>Business and Commerce</c:v>
                </c:pt>
                <c:pt idx="12">
                  <c:v>Education</c:v>
                </c:pt>
                <c:pt idx="13">
                  <c:v>Health Sciences</c:v>
                </c:pt>
              </c:strCache>
            </c:strRef>
          </c:cat>
          <c:val>
            <c:numRef>
              <c:f>Sheet1!$B$2:$B$15</c:f>
              <c:numCache>
                <c:formatCode>###0.0</c:formatCode>
                <c:ptCount val="14"/>
                <c:pt idx="0">
                  <c:v>1.263157894736842</c:v>
                </c:pt>
                <c:pt idx="1">
                  <c:v>1.6842105263157894</c:v>
                </c:pt>
                <c:pt idx="2">
                  <c:v>1.6842105263157894</c:v>
                </c:pt>
                <c:pt idx="3">
                  <c:v>2.4210526315789473</c:v>
                </c:pt>
                <c:pt idx="4">
                  <c:v>2.4210526315789473</c:v>
                </c:pt>
                <c:pt idx="5">
                  <c:v>2.736842105263158</c:v>
                </c:pt>
                <c:pt idx="6">
                  <c:v>5.6842105263157894</c:v>
                </c:pt>
                <c:pt idx="7">
                  <c:v>6</c:v>
                </c:pt>
                <c:pt idx="8">
                  <c:v>7.7894736842105265</c:v>
                </c:pt>
                <c:pt idx="9">
                  <c:v>10</c:v>
                </c:pt>
                <c:pt idx="10">
                  <c:v>10.210526315789474</c:v>
                </c:pt>
                <c:pt idx="11">
                  <c:v>13.368421052631579</c:v>
                </c:pt>
                <c:pt idx="12">
                  <c:v>13.684210526315791</c:v>
                </c:pt>
                <c:pt idx="13">
                  <c:v>21.052631578947366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989272"/>
        <c:axId val="420989664"/>
      </c:barChart>
      <c:catAx>
        <c:axId val="42098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89664"/>
        <c:crossesAt val="0"/>
        <c:auto val="1"/>
        <c:lblAlgn val="ctr"/>
        <c:lblOffset val="100"/>
        <c:noMultiLvlLbl val="0"/>
      </c:catAx>
      <c:valAx>
        <c:axId val="42098966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Percentage</a:t>
                </a:r>
                <a:r>
                  <a:rPr lang="en-AU" sz="1600" baseline="0" dirty="0"/>
                  <a:t> of </a:t>
                </a:r>
                <a:r>
                  <a:rPr lang="en-AU" sz="1600" baseline="0" dirty="0" smtClean="0"/>
                  <a:t>respondents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8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Cheating Group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Sheet1!$A$5:$A$15</c:f>
              <c:strCache>
                <c:ptCount val="11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</c:strCache>
            </c:strRef>
          </c:cat>
          <c:val>
            <c:numRef>
              <c:f>Sheet1!$C$5:$C$15</c:f>
              <c:numCache>
                <c:formatCode>General</c:formatCode>
                <c:ptCount val="11"/>
                <c:pt idx="0">
                  <c:v>0.1</c:v>
                </c:pt>
                <c:pt idx="1">
                  <c:v>6.6</c:v>
                </c:pt>
                <c:pt idx="2">
                  <c:v>6.6</c:v>
                </c:pt>
                <c:pt idx="3">
                  <c:v>9.1999999999999993</c:v>
                </c:pt>
                <c:pt idx="4">
                  <c:v>10.5</c:v>
                </c:pt>
                <c:pt idx="5">
                  <c:v>8.1</c:v>
                </c:pt>
                <c:pt idx="6">
                  <c:v>11.2</c:v>
                </c:pt>
                <c:pt idx="7">
                  <c:v>10.5</c:v>
                </c:pt>
                <c:pt idx="8">
                  <c:v>14.6</c:v>
                </c:pt>
                <c:pt idx="9">
                  <c:v>13.8</c:v>
                </c:pt>
                <c:pt idx="10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Non-cheating Group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Sheet1!$A$5:$A$15</c:f>
              <c:strCache>
                <c:ptCount val="11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</c:strCache>
            </c:strRef>
          </c:cat>
          <c:val>
            <c:numRef>
              <c:f>Sheet1!$B$5:$B$15</c:f>
              <c:numCache>
                <c:formatCode>General</c:formatCode>
                <c:ptCount val="11"/>
                <c:pt idx="0">
                  <c:v>1.2</c:v>
                </c:pt>
                <c:pt idx="1">
                  <c:v>23.1</c:v>
                </c:pt>
                <c:pt idx="2" formatCode="0.0">
                  <c:v>19</c:v>
                </c:pt>
                <c:pt idx="3">
                  <c:v>17.600000000000001</c:v>
                </c:pt>
                <c:pt idx="4">
                  <c:v>11.7</c:v>
                </c:pt>
                <c:pt idx="5">
                  <c:v>7.7</c:v>
                </c:pt>
                <c:pt idx="6">
                  <c:v>6.1</c:v>
                </c:pt>
                <c:pt idx="7">
                  <c:v>5.4</c:v>
                </c:pt>
                <c:pt idx="8">
                  <c:v>4.5</c:v>
                </c:pt>
                <c:pt idx="9">
                  <c:v>2.4</c:v>
                </c:pt>
                <c:pt idx="10">
                  <c:v>1.3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Staff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Sheet1!$A$5:$A$15</c:f>
              <c:strCache>
                <c:ptCount val="11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</c:strCache>
            </c:strRef>
          </c:cat>
          <c:val>
            <c:numRef>
              <c:f>Sheet1!$D$5:$D$15</c:f>
              <c:numCache>
                <c:formatCode>General</c:formatCode>
                <c:ptCount val="11"/>
                <c:pt idx="0">
                  <c:v>0.9</c:v>
                </c:pt>
                <c:pt idx="1">
                  <c:v>42.2</c:v>
                </c:pt>
                <c:pt idx="2">
                  <c:v>21.6</c:v>
                </c:pt>
                <c:pt idx="3">
                  <c:v>15.8</c:v>
                </c:pt>
                <c:pt idx="4" formatCode="0.0">
                  <c:v>7</c:v>
                </c:pt>
                <c:pt idx="5">
                  <c:v>4.3</c:v>
                </c:pt>
                <c:pt idx="6">
                  <c:v>2.8</c:v>
                </c:pt>
                <c:pt idx="7">
                  <c:v>2.7</c:v>
                </c:pt>
                <c:pt idx="8">
                  <c:v>1.7</c:v>
                </c:pt>
                <c:pt idx="9">
                  <c:v>0.6</c:v>
                </c:pt>
                <c:pt idx="10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094864"/>
        <c:axId val="497383840"/>
      </c:lineChart>
      <c:catAx>
        <c:axId val="495094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AU" sz="1600" b="0" dirty="0" smtClean="0">
                  <a:solidFill>
                    <a:schemeClr val="bg1"/>
                  </a:solidFill>
                </a:endParaRPr>
              </a:p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r>
                  <a:rPr lang="en-AU" sz="1600" b="0" dirty="0" smtClean="0">
                    <a:solidFill>
                      <a:schemeClr val="bg1"/>
                    </a:solidFill>
                  </a:rPr>
                  <a:t>Estimated % </a:t>
                </a:r>
                <a:r>
                  <a:rPr lang="en-AU" sz="1600" b="0" baseline="0" dirty="0" smtClean="0">
                    <a:solidFill>
                      <a:schemeClr val="bg1"/>
                    </a:solidFill>
                  </a:rPr>
                  <a:t>of </a:t>
                </a:r>
                <a:r>
                  <a:rPr lang="en-AU" sz="1600" b="0" baseline="0" dirty="0">
                    <a:solidFill>
                      <a:schemeClr val="bg1"/>
                    </a:solidFill>
                  </a:rPr>
                  <a:t>students engaged in behaviours</a:t>
                </a:r>
                <a:endParaRPr lang="en-AU" sz="1600" b="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7383840"/>
        <c:crosses val="autoZero"/>
        <c:auto val="1"/>
        <c:lblAlgn val="ctr"/>
        <c:lblOffset val="100"/>
        <c:noMultiLvlLbl val="0"/>
      </c:catAx>
      <c:valAx>
        <c:axId val="4973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AU" sz="1600" b="0" dirty="0" smtClean="0">
                    <a:solidFill>
                      <a:schemeClr val="bg1"/>
                    </a:solidFill>
                  </a:rPr>
                  <a:t>% of respondents</a:t>
                </a:r>
              </a:p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en-AU" sz="1600" b="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509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Cheating Group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Sheet1!$A$5:$A$15</c:f>
              <c:strCache>
                <c:ptCount val="11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</c:strCache>
            </c:strRef>
          </c:cat>
          <c:val>
            <c:numRef>
              <c:f>Sheet1!$C$5:$C$15</c:f>
              <c:numCache>
                <c:formatCode>General</c:formatCode>
                <c:ptCount val="11"/>
                <c:pt idx="0">
                  <c:v>0.1</c:v>
                </c:pt>
                <c:pt idx="1">
                  <c:v>6.6</c:v>
                </c:pt>
                <c:pt idx="2">
                  <c:v>6.6</c:v>
                </c:pt>
                <c:pt idx="3">
                  <c:v>9.1999999999999993</c:v>
                </c:pt>
                <c:pt idx="4">
                  <c:v>10.5</c:v>
                </c:pt>
                <c:pt idx="5">
                  <c:v>8.1</c:v>
                </c:pt>
                <c:pt idx="6">
                  <c:v>11.2</c:v>
                </c:pt>
                <c:pt idx="7">
                  <c:v>10.5</c:v>
                </c:pt>
                <c:pt idx="8">
                  <c:v>14.6</c:v>
                </c:pt>
                <c:pt idx="9">
                  <c:v>13.8</c:v>
                </c:pt>
                <c:pt idx="10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Non-cheating Group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Sheet1!$A$5:$A$15</c:f>
              <c:strCache>
                <c:ptCount val="11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</c:strCache>
            </c:strRef>
          </c:cat>
          <c:val>
            <c:numRef>
              <c:f>Sheet1!$B$5:$B$15</c:f>
              <c:numCache>
                <c:formatCode>General</c:formatCode>
                <c:ptCount val="11"/>
                <c:pt idx="0">
                  <c:v>1.2</c:v>
                </c:pt>
                <c:pt idx="1">
                  <c:v>23.1</c:v>
                </c:pt>
                <c:pt idx="2" formatCode="0.0">
                  <c:v>19</c:v>
                </c:pt>
                <c:pt idx="3">
                  <c:v>17.600000000000001</c:v>
                </c:pt>
                <c:pt idx="4">
                  <c:v>11.7</c:v>
                </c:pt>
                <c:pt idx="5">
                  <c:v>7.7</c:v>
                </c:pt>
                <c:pt idx="6">
                  <c:v>6.1</c:v>
                </c:pt>
                <c:pt idx="7">
                  <c:v>5.4</c:v>
                </c:pt>
                <c:pt idx="8">
                  <c:v>4.5</c:v>
                </c:pt>
                <c:pt idx="9">
                  <c:v>2.4</c:v>
                </c:pt>
                <c:pt idx="10">
                  <c:v>1.3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Staff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Sheet1!$A$5:$A$15</c:f>
              <c:strCache>
                <c:ptCount val="11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</c:strCache>
            </c:strRef>
          </c:cat>
          <c:val>
            <c:numRef>
              <c:f>Sheet1!$D$5:$D$15</c:f>
              <c:numCache>
                <c:formatCode>General</c:formatCode>
                <c:ptCount val="11"/>
                <c:pt idx="0">
                  <c:v>0.9</c:v>
                </c:pt>
                <c:pt idx="1">
                  <c:v>42.2</c:v>
                </c:pt>
                <c:pt idx="2">
                  <c:v>21.6</c:v>
                </c:pt>
                <c:pt idx="3">
                  <c:v>15.8</c:v>
                </c:pt>
                <c:pt idx="4" formatCode="0.0">
                  <c:v>7</c:v>
                </c:pt>
                <c:pt idx="5">
                  <c:v>4.3</c:v>
                </c:pt>
                <c:pt idx="6">
                  <c:v>2.8</c:v>
                </c:pt>
                <c:pt idx="7">
                  <c:v>2.7</c:v>
                </c:pt>
                <c:pt idx="8">
                  <c:v>1.7</c:v>
                </c:pt>
                <c:pt idx="9">
                  <c:v>0.6</c:v>
                </c:pt>
                <c:pt idx="10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037904"/>
        <c:axId val="497038296"/>
      </c:lineChart>
      <c:catAx>
        <c:axId val="497037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AU" sz="1600" b="0" dirty="0" smtClean="0">
                  <a:solidFill>
                    <a:schemeClr val="bg1"/>
                  </a:solidFill>
                </a:endParaRPr>
              </a:p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r>
                  <a:rPr lang="en-AU" sz="1600" b="0" dirty="0" smtClean="0">
                    <a:solidFill>
                      <a:schemeClr val="bg1"/>
                    </a:solidFill>
                  </a:rPr>
                  <a:t>Estimated % </a:t>
                </a:r>
                <a:r>
                  <a:rPr lang="en-AU" sz="1600" b="0" baseline="0" dirty="0" smtClean="0">
                    <a:solidFill>
                      <a:schemeClr val="bg1"/>
                    </a:solidFill>
                  </a:rPr>
                  <a:t>of </a:t>
                </a:r>
                <a:r>
                  <a:rPr lang="en-AU" sz="1600" b="0" baseline="0" dirty="0">
                    <a:solidFill>
                      <a:schemeClr val="bg1"/>
                    </a:solidFill>
                  </a:rPr>
                  <a:t>students engaged in behaviours</a:t>
                </a:r>
                <a:endParaRPr lang="en-AU" sz="1600" b="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7038296"/>
        <c:crosses val="autoZero"/>
        <c:auto val="1"/>
        <c:lblAlgn val="ctr"/>
        <c:lblOffset val="100"/>
        <c:noMultiLvlLbl val="0"/>
      </c:catAx>
      <c:valAx>
        <c:axId val="49703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AU" sz="1600" b="0" dirty="0" smtClean="0">
                    <a:solidFill>
                      <a:schemeClr val="bg1"/>
                    </a:solidFill>
                  </a:rPr>
                  <a:t>% of respondents</a:t>
                </a:r>
              </a:p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en-AU" sz="1600" b="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703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Cheating Group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Sheet1!$A$5:$A$15</c:f>
              <c:strCache>
                <c:ptCount val="11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</c:strCache>
            </c:strRef>
          </c:cat>
          <c:val>
            <c:numRef>
              <c:f>Sheet1!$C$5:$C$15</c:f>
              <c:numCache>
                <c:formatCode>General</c:formatCode>
                <c:ptCount val="11"/>
                <c:pt idx="0">
                  <c:v>0.1</c:v>
                </c:pt>
                <c:pt idx="1">
                  <c:v>6.6</c:v>
                </c:pt>
                <c:pt idx="2">
                  <c:v>6.6</c:v>
                </c:pt>
                <c:pt idx="3">
                  <c:v>9.1999999999999993</c:v>
                </c:pt>
                <c:pt idx="4">
                  <c:v>10.5</c:v>
                </c:pt>
                <c:pt idx="5">
                  <c:v>8.1</c:v>
                </c:pt>
                <c:pt idx="6">
                  <c:v>11.2</c:v>
                </c:pt>
                <c:pt idx="7">
                  <c:v>10.5</c:v>
                </c:pt>
                <c:pt idx="8">
                  <c:v>14.6</c:v>
                </c:pt>
                <c:pt idx="9">
                  <c:v>13.8</c:v>
                </c:pt>
                <c:pt idx="10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Non-cheating Group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Sheet1!$A$5:$A$15</c:f>
              <c:strCache>
                <c:ptCount val="11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</c:strCache>
            </c:strRef>
          </c:cat>
          <c:val>
            <c:numRef>
              <c:f>Sheet1!$B$5:$B$15</c:f>
              <c:numCache>
                <c:formatCode>General</c:formatCode>
                <c:ptCount val="11"/>
                <c:pt idx="0">
                  <c:v>1.2</c:v>
                </c:pt>
                <c:pt idx="1">
                  <c:v>23.1</c:v>
                </c:pt>
                <c:pt idx="2" formatCode="0.0">
                  <c:v>19</c:v>
                </c:pt>
                <c:pt idx="3">
                  <c:v>17.600000000000001</c:v>
                </c:pt>
                <c:pt idx="4">
                  <c:v>11.7</c:v>
                </c:pt>
                <c:pt idx="5">
                  <c:v>7.7</c:v>
                </c:pt>
                <c:pt idx="6">
                  <c:v>6.1</c:v>
                </c:pt>
                <c:pt idx="7">
                  <c:v>5.4</c:v>
                </c:pt>
                <c:pt idx="8">
                  <c:v>4.5</c:v>
                </c:pt>
                <c:pt idx="9">
                  <c:v>2.4</c:v>
                </c:pt>
                <c:pt idx="10">
                  <c:v>1.3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Staff</c:v>
                </c:pt>
              </c:strCache>
            </c:strRef>
          </c:tx>
          <c:spPr>
            <a:ln w="31750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strRef>
              <c:f>Sheet1!$A$5:$A$15</c:f>
              <c:strCache>
                <c:ptCount val="11"/>
                <c:pt idx="0">
                  <c:v>0</c:v>
                </c:pt>
                <c:pt idx="1">
                  <c:v>1-10</c:v>
                </c:pt>
                <c:pt idx="2">
                  <c:v>11-20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</c:strCache>
            </c:strRef>
          </c:cat>
          <c:val>
            <c:numRef>
              <c:f>Sheet1!$D$5:$D$15</c:f>
              <c:numCache>
                <c:formatCode>General</c:formatCode>
                <c:ptCount val="11"/>
                <c:pt idx="0">
                  <c:v>0.9</c:v>
                </c:pt>
                <c:pt idx="1">
                  <c:v>42.2</c:v>
                </c:pt>
                <c:pt idx="2">
                  <c:v>21.6</c:v>
                </c:pt>
                <c:pt idx="3">
                  <c:v>15.8</c:v>
                </c:pt>
                <c:pt idx="4" formatCode="0.0">
                  <c:v>7</c:v>
                </c:pt>
                <c:pt idx="5">
                  <c:v>4.3</c:v>
                </c:pt>
                <c:pt idx="6">
                  <c:v>2.8</c:v>
                </c:pt>
                <c:pt idx="7">
                  <c:v>2.7</c:v>
                </c:pt>
                <c:pt idx="8">
                  <c:v>1.7</c:v>
                </c:pt>
                <c:pt idx="9">
                  <c:v>0.6</c:v>
                </c:pt>
                <c:pt idx="10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039080"/>
        <c:axId val="497039472"/>
      </c:lineChart>
      <c:catAx>
        <c:axId val="497039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AU" sz="1600" b="0" dirty="0" smtClean="0"/>
              </a:p>
              <a:p>
                <a:pPr>
                  <a:defRPr sz="1600" b="0"/>
                </a:pPr>
                <a:r>
                  <a:rPr lang="en-AU" sz="1600" b="0" dirty="0" smtClean="0"/>
                  <a:t>Estimated % </a:t>
                </a:r>
                <a:r>
                  <a:rPr lang="en-AU" sz="1600" b="0" baseline="0" dirty="0" smtClean="0"/>
                  <a:t>of </a:t>
                </a:r>
                <a:r>
                  <a:rPr lang="en-AU" sz="1600" b="0" baseline="0" dirty="0"/>
                  <a:t>students engaged in behaviours</a:t>
                </a:r>
                <a:endParaRPr lang="en-AU" sz="16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7039472"/>
        <c:crosses val="autoZero"/>
        <c:auto val="1"/>
        <c:lblAlgn val="ctr"/>
        <c:lblOffset val="100"/>
        <c:noMultiLvlLbl val="0"/>
      </c:catAx>
      <c:valAx>
        <c:axId val="49703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AU" sz="1600" b="0" dirty="0" smtClean="0"/>
                  <a:t>% of respondents</a:t>
                </a:r>
              </a:p>
              <a:p>
                <a:pPr>
                  <a:defRPr sz="1600" b="0"/>
                </a:pPr>
                <a:endParaRPr lang="en-AU" sz="16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703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Cheating Group</c:v>
                </c:pt>
              </c:strCache>
            </c:strRef>
          </c:tx>
          <c:spPr>
            <a:ln w="28575" cap="rnd">
              <a:solidFill>
                <a:srgbClr val="E48312"/>
              </a:solidFill>
              <a:round/>
            </a:ln>
            <a:effectLst/>
          </c:spPr>
          <c:marker>
            <c:symbol val="none"/>
          </c:marker>
          <c:cat>
            <c:strRef>
              <c:f>Sheet1!$A$21:$A$25</c:f>
              <c:strCache>
                <c:ptCount val="5"/>
                <c:pt idx="0">
                  <c:v>Not at all</c:v>
                </c:pt>
                <c:pt idx="1">
                  <c:v>Slightly</c:v>
                </c:pt>
                <c:pt idx="2">
                  <c:v>Moderately</c:v>
                </c:pt>
                <c:pt idx="3">
                  <c:v>Very</c:v>
                </c:pt>
                <c:pt idx="4">
                  <c:v>Extremely</c:v>
                </c:pt>
              </c:strCache>
            </c:strRef>
          </c:cat>
          <c:val>
            <c:numRef>
              <c:f>Sheet1!$B$21:$B$25</c:f>
              <c:numCache>
                <c:formatCode>General</c:formatCode>
                <c:ptCount val="5"/>
                <c:pt idx="0">
                  <c:v>29.7</c:v>
                </c:pt>
                <c:pt idx="1">
                  <c:v>30.5</c:v>
                </c:pt>
                <c:pt idx="2">
                  <c:v>24.2</c:v>
                </c:pt>
                <c:pt idx="3">
                  <c:v>10.6</c:v>
                </c:pt>
                <c:pt idx="4" formatCode="0.0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5E-8149-ACB1-8A5E5EAFF012}"/>
            </c:ext>
          </c:extLst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Non-cheating Group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Sheet1!$A$21:$A$25</c:f>
              <c:strCache>
                <c:ptCount val="5"/>
                <c:pt idx="0">
                  <c:v>Not at all</c:v>
                </c:pt>
                <c:pt idx="1">
                  <c:v>Slightly</c:v>
                </c:pt>
                <c:pt idx="2">
                  <c:v>Moderately</c:v>
                </c:pt>
                <c:pt idx="3">
                  <c:v>Very</c:v>
                </c:pt>
                <c:pt idx="4">
                  <c:v>Extremely</c:v>
                </c:pt>
              </c:strCache>
            </c:strRef>
          </c:cat>
          <c:val>
            <c:numRef>
              <c:f>Sheet1!$C$21:$C$25</c:f>
              <c:numCache>
                <c:formatCode>General</c:formatCode>
                <c:ptCount val="5"/>
                <c:pt idx="0">
                  <c:v>28.9</c:v>
                </c:pt>
                <c:pt idx="1">
                  <c:v>31.4</c:v>
                </c:pt>
                <c:pt idx="2" formatCode="0.0">
                  <c:v>23</c:v>
                </c:pt>
                <c:pt idx="3">
                  <c:v>10.9</c:v>
                </c:pt>
                <c:pt idx="4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5E-8149-ACB1-8A5E5EAFF012}"/>
            </c:ext>
          </c:extLst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Staff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Sheet1!$A$21:$A$25</c:f>
              <c:strCache>
                <c:ptCount val="5"/>
                <c:pt idx="0">
                  <c:v>Not at all</c:v>
                </c:pt>
                <c:pt idx="1">
                  <c:v>Slightly</c:v>
                </c:pt>
                <c:pt idx="2">
                  <c:v>Moderately</c:v>
                </c:pt>
                <c:pt idx="3">
                  <c:v>Very</c:v>
                </c:pt>
                <c:pt idx="4">
                  <c:v>Extremely</c:v>
                </c:pt>
              </c:strCache>
            </c:strRef>
          </c:cat>
          <c:val>
            <c:numRef>
              <c:f>Sheet1!$D$21:$D$25</c:f>
              <c:numCache>
                <c:formatCode>General</c:formatCode>
                <c:ptCount val="5"/>
                <c:pt idx="0">
                  <c:v>3.1</c:v>
                </c:pt>
                <c:pt idx="1">
                  <c:v>20.5</c:v>
                </c:pt>
                <c:pt idx="2">
                  <c:v>30.5</c:v>
                </c:pt>
                <c:pt idx="3">
                  <c:v>24.8</c:v>
                </c:pt>
                <c:pt idx="4">
                  <c:v>21.2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5E-8149-ACB1-8A5E5EAFF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040256"/>
        <c:axId val="497040648"/>
      </c:lineChart>
      <c:catAx>
        <c:axId val="49704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AU" sz="1600" dirty="0" smtClean="0">
                  <a:solidFill>
                    <a:schemeClr val="bg1"/>
                  </a:solidFill>
                </a:endParaRPr>
              </a:p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AU" sz="1600" dirty="0" smtClean="0">
                    <a:solidFill>
                      <a:schemeClr val="bg1"/>
                    </a:solidFill>
                  </a:rPr>
                  <a:t>Level </a:t>
                </a:r>
                <a:r>
                  <a:rPr lang="en-AU" sz="1600" dirty="0">
                    <a:solidFill>
                      <a:schemeClr val="bg1"/>
                    </a:solidFill>
                  </a:rPr>
                  <a:t>of concern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7040648"/>
        <c:crosses val="autoZero"/>
        <c:auto val="1"/>
        <c:lblAlgn val="ctr"/>
        <c:lblOffset val="100"/>
        <c:noMultiLvlLbl val="0"/>
      </c:catAx>
      <c:valAx>
        <c:axId val="49704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AU" sz="1600" dirty="0">
                    <a:solidFill>
                      <a:schemeClr val="bg1"/>
                    </a:solidFill>
                  </a:rPr>
                  <a:t>% of </a:t>
                </a:r>
                <a:r>
                  <a:rPr lang="en-AU" sz="1600" dirty="0" smtClean="0">
                    <a:solidFill>
                      <a:schemeClr val="bg1"/>
                    </a:solidFill>
                  </a:rPr>
                  <a:t>respondents</a:t>
                </a:r>
              </a:p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AU" sz="160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70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Cheating Group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Sheet1!$A$21:$A$25</c:f>
              <c:strCache>
                <c:ptCount val="5"/>
                <c:pt idx="0">
                  <c:v>Not at all</c:v>
                </c:pt>
                <c:pt idx="1">
                  <c:v>Slightly</c:v>
                </c:pt>
                <c:pt idx="2">
                  <c:v>Moderately</c:v>
                </c:pt>
                <c:pt idx="3">
                  <c:v>Very</c:v>
                </c:pt>
                <c:pt idx="4">
                  <c:v>Extremely</c:v>
                </c:pt>
              </c:strCache>
            </c:strRef>
          </c:cat>
          <c:val>
            <c:numRef>
              <c:f>Sheet1!$B$21:$B$25</c:f>
              <c:numCache>
                <c:formatCode>General</c:formatCode>
                <c:ptCount val="5"/>
                <c:pt idx="0">
                  <c:v>29.7</c:v>
                </c:pt>
                <c:pt idx="1">
                  <c:v>30.5</c:v>
                </c:pt>
                <c:pt idx="2">
                  <c:v>24.2</c:v>
                </c:pt>
                <c:pt idx="3">
                  <c:v>10.6</c:v>
                </c:pt>
                <c:pt idx="4" formatCode="0.0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5E-8149-ACB1-8A5E5EAFF012}"/>
            </c:ext>
          </c:extLst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Non-cheating Group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Sheet1!$A$21:$A$25</c:f>
              <c:strCache>
                <c:ptCount val="5"/>
                <c:pt idx="0">
                  <c:v>Not at all</c:v>
                </c:pt>
                <c:pt idx="1">
                  <c:v>Slightly</c:v>
                </c:pt>
                <c:pt idx="2">
                  <c:v>Moderately</c:v>
                </c:pt>
                <c:pt idx="3">
                  <c:v>Very</c:v>
                </c:pt>
                <c:pt idx="4">
                  <c:v>Extremely</c:v>
                </c:pt>
              </c:strCache>
            </c:strRef>
          </c:cat>
          <c:val>
            <c:numRef>
              <c:f>Sheet1!$C$21:$C$25</c:f>
              <c:numCache>
                <c:formatCode>General</c:formatCode>
                <c:ptCount val="5"/>
                <c:pt idx="0">
                  <c:v>28.9</c:v>
                </c:pt>
                <c:pt idx="1">
                  <c:v>31.4</c:v>
                </c:pt>
                <c:pt idx="2" formatCode="0.0">
                  <c:v>23</c:v>
                </c:pt>
                <c:pt idx="3">
                  <c:v>10.9</c:v>
                </c:pt>
                <c:pt idx="4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5E-8149-ACB1-8A5E5EAFF012}"/>
            </c:ext>
          </c:extLst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Staff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Sheet1!$A$21:$A$25</c:f>
              <c:strCache>
                <c:ptCount val="5"/>
                <c:pt idx="0">
                  <c:v>Not at all</c:v>
                </c:pt>
                <c:pt idx="1">
                  <c:v>Slightly</c:v>
                </c:pt>
                <c:pt idx="2">
                  <c:v>Moderately</c:v>
                </c:pt>
                <c:pt idx="3">
                  <c:v>Very</c:v>
                </c:pt>
                <c:pt idx="4">
                  <c:v>Extremely</c:v>
                </c:pt>
              </c:strCache>
            </c:strRef>
          </c:cat>
          <c:val>
            <c:numRef>
              <c:f>Sheet1!$D$21:$D$25</c:f>
              <c:numCache>
                <c:formatCode>General</c:formatCode>
                <c:ptCount val="5"/>
                <c:pt idx="0">
                  <c:v>3.1</c:v>
                </c:pt>
                <c:pt idx="1">
                  <c:v>20.5</c:v>
                </c:pt>
                <c:pt idx="2">
                  <c:v>30.5</c:v>
                </c:pt>
                <c:pt idx="3">
                  <c:v>24.8</c:v>
                </c:pt>
                <c:pt idx="4">
                  <c:v>21.2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5E-8149-ACB1-8A5E5EAFF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637568"/>
        <c:axId val="500637960"/>
      </c:lineChart>
      <c:catAx>
        <c:axId val="500637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AU" sz="1600" dirty="0" smtClean="0">
                  <a:solidFill>
                    <a:schemeClr val="bg1"/>
                  </a:solidFill>
                </a:endParaRPr>
              </a:p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AU" sz="1600" dirty="0" smtClean="0">
                    <a:solidFill>
                      <a:schemeClr val="bg1"/>
                    </a:solidFill>
                  </a:rPr>
                  <a:t>Level </a:t>
                </a:r>
                <a:r>
                  <a:rPr lang="en-AU" sz="1600" dirty="0">
                    <a:solidFill>
                      <a:schemeClr val="bg1"/>
                    </a:solidFill>
                  </a:rPr>
                  <a:t>of concern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00637960"/>
        <c:crosses val="autoZero"/>
        <c:auto val="1"/>
        <c:lblAlgn val="ctr"/>
        <c:lblOffset val="100"/>
        <c:noMultiLvlLbl val="0"/>
      </c:catAx>
      <c:valAx>
        <c:axId val="50063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AU" sz="1600" dirty="0">
                    <a:solidFill>
                      <a:schemeClr val="bg1"/>
                    </a:solidFill>
                  </a:rPr>
                  <a:t>% of </a:t>
                </a:r>
                <a:r>
                  <a:rPr lang="en-AU" sz="1600" dirty="0" smtClean="0">
                    <a:solidFill>
                      <a:schemeClr val="bg1"/>
                    </a:solidFill>
                  </a:rPr>
                  <a:t>respondents</a:t>
                </a:r>
              </a:p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AU" sz="160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0063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945BA-1C50-0947-898E-068211A86CC0}" type="doc">
      <dgm:prSet loTypeId="urn:microsoft.com/office/officeart/2008/layout/VerticalCurvedList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C1A8696-EACA-3A41-999A-974399BF09DE}">
      <dgm:prSet phldrT="[Text]"/>
      <dgm:spPr/>
      <dgm:t>
        <a:bodyPr/>
        <a:lstStyle/>
        <a:p>
          <a:r>
            <a:rPr lang="en-US" dirty="0" err="1" smtClean="0"/>
            <a:t>Commercialisation</a:t>
          </a:r>
          <a:r>
            <a:rPr lang="en-US" dirty="0" smtClean="0"/>
            <a:t>, marketization and competition</a:t>
          </a:r>
          <a:endParaRPr lang="en-US" dirty="0"/>
        </a:p>
      </dgm:t>
    </dgm:pt>
    <dgm:pt modelId="{32A456A3-CCBF-8B4C-B26B-AC3CEEB04A47}" type="parTrans" cxnId="{DB8CE9DF-B132-6B4D-A560-C60021E02E0A}">
      <dgm:prSet/>
      <dgm:spPr/>
      <dgm:t>
        <a:bodyPr/>
        <a:lstStyle/>
        <a:p>
          <a:endParaRPr lang="en-US"/>
        </a:p>
      </dgm:t>
    </dgm:pt>
    <dgm:pt modelId="{A50AFFAF-3EDA-CF48-8211-D4133EB79C3C}" type="sibTrans" cxnId="{DB8CE9DF-B132-6B4D-A560-C60021E02E0A}">
      <dgm:prSet/>
      <dgm:spPr/>
      <dgm:t>
        <a:bodyPr/>
        <a:lstStyle/>
        <a:p>
          <a:endParaRPr lang="en-US"/>
        </a:p>
      </dgm:t>
    </dgm:pt>
    <dgm:pt modelId="{2495ED03-E8E8-FC47-9E9D-8C6A428809A1}">
      <dgm:prSet phldrT="[Text]"/>
      <dgm:spPr/>
      <dgm:t>
        <a:bodyPr/>
        <a:lstStyle/>
        <a:p>
          <a:r>
            <a:rPr lang="en-US" dirty="0" err="1" smtClean="0"/>
            <a:t>Massification</a:t>
          </a:r>
          <a:r>
            <a:rPr lang="en-US" dirty="0" smtClean="0"/>
            <a:t>, </a:t>
          </a:r>
          <a:r>
            <a:rPr lang="en-US" dirty="0" err="1" smtClean="0"/>
            <a:t>internationalisation</a:t>
          </a:r>
          <a:r>
            <a:rPr lang="en-US" dirty="0" smtClean="0"/>
            <a:t>, and diversification</a:t>
          </a:r>
          <a:endParaRPr lang="en-US" dirty="0"/>
        </a:p>
      </dgm:t>
    </dgm:pt>
    <dgm:pt modelId="{A0DDB6E3-81D9-464B-B61B-071D343B8039}" type="parTrans" cxnId="{D8C7F2CB-C0F8-A349-96C5-5F6DF2192244}">
      <dgm:prSet/>
      <dgm:spPr/>
      <dgm:t>
        <a:bodyPr/>
        <a:lstStyle/>
        <a:p>
          <a:endParaRPr lang="en-US"/>
        </a:p>
      </dgm:t>
    </dgm:pt>
    <dgm:pt modelId="{84C27D5F-9551-7B48-A7E3-F11C9F52822F}" type="sibTrans" cxnId="{D8C7F2CB-C0F8-A349-96C5-5F6DF2192244}">
      <dgm:prSet/>
      <dgm:spPr/>
      <dgm:t>
        <a:bodyPr/>
        <a:lstStyle/>
        <a:p>
          <a:endParaRPr lang="en-US"/>
        </a:p>
      </dgm:t>
    </dgm:pt>
    <dgm:pt modelId="{41DFA59B-D4EB-6149-A4ED-D6501729ED7A}">
      <dgm:prSet phldrT="[Text]"/>
      <dgm:spPr/>
      <dgm:t>
        <a:bodyPr/>
        <a:lstStyle/>
        <a:p>
          <a:r>
            <a:rPr lang="en-US" dirty="0" smtClean="0"/>
            <a:t>Corruption in wider society</a:t>
          </a:r>
          <a:endParaRPr lang="en-US" dirty="0"/>
        </a:p>
      </dgm:t>
    </dgm:pt>
    <dgm:pt modelId="{4D24A917-9695-4A41-9CCF-D4D57863D0D9}" type="parTrans" cxnId="{04E043D7-40C3-4A4E-BB17-5101C189B992}">
      <dgm:prSet/>
      <dgm:spPr/>
      <dgm:t>
        <a:bodyPr/>
        <a:lstStyle/>
        <a:p>
          <a:endParaRPr lang="en-US"/>
        </a:p>
      </dgm:t>
    </dgm:pt>
    <dgm:pt modelId="{2DE3D115-B113-BA4E-97DA-5F3EC752EA31}" type="sibTrans" cxnId="{04E043D7-40C3-4A4E-BB17-5101C189B992}">
      <dgm:prSet/>
      <dgm:spPr/>
      <dgm:t>
        <a:bodyPr/>
        <a:lstStyle/>
        <a:p>
          <a:endParaRPr lang="en-US"/>
        </a:p>
      </dgm:t>
    </dgm:pt>
    <dgm:pt modelId="{D3A8FE82-204A-41C2-9CCD-37379699B982}">
      <dgm:prSet phldrT="[Text]"/>
      <dgm:spPr/>
      <dgm:t>
        <a:bodyPr/>
        <a:lstStyle/>
        <a:p>
          <a:r>
            <a:rPr lang="en-US" dirty="0" smtClean="0"/>
            <a:t>Digital disruption, changing social norms/values</a:t>
          </a:r>
          <a:endParaRPr lang="en-US" dirty="0"/>
        </a:p>
      </dgm:t>
    </dgm:pt>
    <dgm:pt modelId="{AE43877B-E9B5-49B4-A8A6-0F3DE9DB933D}" type="parTrans" cxnId="{8B1B4884-72D2-4D4C-A27A-74E1E65B3416}">
      <dgm:prSet/>
      <dgm:spPr/>
      <dgm:t>
        <a:bodyPr/>
        <a:lstStyle/>
        <a:p>
          <a:endParaRPr lang="en-AU"/>
        </a:p>
      </dgm:t>
    </dgm:pt>
    <dgm:pt modelId="{0091C2CE-5918-4C5C-952A-9512364EF22B}" type="sibTrans" cxnId="{8B1B4884-72D2-4D4C-A27A-74E1E65B3416}">
      <dgm:prSet/>
      <dgm:spPr/>
      <dgm:t>
        <a:bodyPr/>
        <a:lstStyle/>
        <a:p>
          <a:endParaRPr lang="en-AU"/>
        </a:p>
      </dgm:t>
    </dgm:pt>
    <dgm:pt modelId="{D71D29EB-5048-664E-A5E0-8C6F6119C91F}">
      <dgm:prSet phldrT="[Text]"/>
      <dgm:spPr/>
      <dgm:t>
        <a:bodyPr/>
        <a:lstStyle/>
        <a:p>
          <a:r>
            <a:rPr lang="en-US" dirty="0" smtClean="0"/>
            <a:t>Employability focus, learning seen as ‘transaction’</a:t>
          </a:r>
          <a:endParaRPr lang="en-US" dirty="0"/>
        </a:p>
      </dgm:t>
    </dgm:pt>
    <dgm:pt modelId="{7FC4412D-170E-9A48-997B-7AB8721119DB}" type="sibTrans" cxnId="{FBDB0D96-342E-F642-94DE-03CAFFA13822}">
      <dgm:prSet/>
      <dgm:spPr/>
      <dgm:t>
        <a:bodyPr/>
        <a:lstStyle/>
        <a:p>
          <a:endParaRPr lang="en-US"/>
        </a:p>
      </dgm:t>
    </dgm:pt>
    <dgm:pt modelId="{645B294B-F52C-874E-9A67-697DD08D9F27}" type="parTrans" cxnId="{FBDB0D96-342E-F642-94DE-03CAFFA13822}">
      <dgm:prSet/>
      <dgm:spPr/>
      <dgm:t>
        <a:bodyPr/>
        <a:lstStyle/>
        <a:p>
          <a:endParaRPr lang="en-US"/>
        </a:p>
      </dgm:t>
    </dgm:pt>
    <dgm:pt modelId="{982BBB79-82EC-44C8-8C22-11775DE65417}">
      <dgm:prSet phldrT="[Text]"/>
      <dgm:spPr/>
      <dgm:t>
        <a:bodyPr/>
        <a:lstStyle/>
        <a:p>
          <a:r>
            <a:rPr lang="en-US" dirty="0" smtClean="0"/>
            <a:t>Pressure to perform: metrics, measurement</a:t>
          </a:r>
          <a:endParaRPr lang="en-US" dirty="0"/>
        </a:p>
      </dgm:t>
    </dgm:pt>
    <dgm:pt modelId="{03945A69-AB46-4072-860A-74044475061A}" type="parTrans" cxnId="{EF036EFF-989B-4E83-B6E8-5713AE126949}">
      <dgm:prSet/>
      <dgm:spPr/>
      <dgm:t>
        <a:bodyPr/>
        <a:lstStyle/>
        <a:p>
          <a:endParaRPr lang="en-AU"/>
        </a:p>
      </dgm:t>
    </dgm:pt>
    <dgm:pt modelId="{C4279892-43A4-47A2-99FE-A7438582D4A4}" type="sibTrans" cxnId="{EF036EFF-989B-4E83-B6E8-5713AE126949}">
      <dgm:prSet/>
      <dgm:spPr/>
      <dgm:t>
        <a:bodyPr/>
        <a:lstStyle/>
        <a:p>
          <a:endParaRPr lang="en-AU"/>
        </a:p>
      </dgm:t>
    </dgm:pt>
    <dgm:pt modelId="{4B9AF746-870F-4865-BEE5-A941FC783D73}">
      <dgm:prSet phldrT="[Text]"/>
      <dgm:spPr/>
      <dgm:t>
        <a:bodyPr/>
        <a:lstStyle/>
        <a:p>
          <a:r>
            <a:rPr lang="en-US" dirty="0" smtClean="0"/>
            <a:t>Precarious job markets, </a:t>
          </a:r>
          <a:r>
            <a:rPr lang="en-US" dirty="0" err="1" smtClean="0"/>
            <a:t>casualisation</a:t>
          </a:r>
          <a:endParaRPr lang="en-US" dirty="0"/>
        </a:p>
      </dgm:t>
    </dgm:pt>
    <dgm:pt modelId="{E59E6436-4EEE-4DF8-995D-9F3728E0CDAD}" type="parTrans" cxnId="{019EE49B-BA1A-479B-9C3A-812BC2A19507}">
      <dgm:prSet/>
      <dgm:spPr/>
      <dgm:t>
        <a:bodyPr/>
        <a:lstStyle/>
        <a:p>
          <a:endParaRPr lang="en-AU"/>
        </a:p>
      </dgm:t>
    </dgm:pt>
    <dgm:pt modelId="{89494806-7273-42A4-9CD1-0AF158D00DEF}" type="sibTrans" cxnId="{019EE49B-BA1A-479B-9C3A-812BC2A19507}">
      <dgm:prSet/>
      <dgm:spPr/>
      <dgm:t>
        <a:bodyPr/>
        <a:lstStyle/>
        <a:p>
          <a:endParaRPr lang="en-AU"/>
        </a:p>
      </dgm:t>
    </dgm:pt>
    <dgm:pt modelId="{C0A795F0-B451-D545-8DD3-6D416598C8FA}" type="pres">
      <dgm:prSet presAssocID="{EAC945BA-1C50-0947-898E-068211A86C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541E1952-5D7F-7340-83FA-700E12EBFE6A}" type="pres">
      <dgm:prSet presAssocID="{EAC945BA-1C50-0947-898E-068211A86CC0}" presName="Name1" presStyleCnt="0"/>
      <dgm:spPr/>
      <dgm:t>
        <a:bodyPr/>
        <a:lstStyle/>
        <a:p>
          <a:endParaRPr lang="en-AU"/>
        </a:p>
      </dgm:t>
    </dgm:pt>
    <dgm:pt modelId="{B7D36553-FB1D-A248-93C2-BF6DF239854D}" type="pres">
      <dgm:prSet presAssocID="{EAC945BA-1C50-0947-898E-068211A86CC0}" presName="cycle" presStyleCnt="0"/>
      <dgm:spPr/>
      <dgm:t>
        <a:bodyPr/>
        <a:lstStyle/>
        <a:p>
          <a:endParaRPr lang="en-AU"/>
        </a:p>
      </dgm:t>
    </dgm:pt>
    <dgm:pt modelId="{D70441B9-E1DD-BD4A-BEB6-CE418068C491}" type="pres">
      <dgm:prSet presAssocID="{EAC945BA-1C50-0947-898E-068211A86CC0}" presName="srcNode" presStyleLbl="node1" presStyleIdx="0" presStyleCnt="7"/>
      <dgm:spPr/>
      <dgm:t>
        <a:bodyPr/>
        <a:lstStyle/>
        <a:p>
          <a:endParaRPr lang="en-AU"/>
        </a:p>
      </dgm:t>
    </dgm:pt>
    <dgm:pt modelId="{C057E3F7-F2AF-7647-89D0-0EAB3FA2A46C}" type="pres">
      <dgm:prSet presAssocID="{EAC945BA-1C50-0947-898E-068211A86CC0}" presName="conn" presStyleLbl="parChTrans1D2" presStyleIdx="0" presStyleCnt="1"/>
      <dgm:spPr/>
      <dgm:t>
        <a:bodyPr/>
        <a:lstStyle/>
        <a:p>
          <a:endParaRPr lang="en-AU"/>
        </a:p>
      </dgm:t>
    </dgm:pt>
    <dgm:pt modelId="{73BE1129-DBE4-8C4E-8E7B-74DAC4423508}" type="pres">
      <dgm:prSet presAssocID="{EAC945BA-1C50-0947-898E-068211A86CC0}" presName="extraNode" presStyleLbl="node1" presStyleIdx="0" presStyleCnt="7"/>
      <dgm:spPr/>
      <dgm:t>
        <a:bodyPr/>
        <a:lstStyle/>
        <a:p>
          <a:endParaRPr lang="en-AU"/>
        </a:p>
      </dgm:t>
    </dgm:pt>
    <dgm:pt modelId="{D72B06D9-B330-3A4D-BC48-0723779904BE}" type="pres">
      <dgm:prSet presAssocID="{EAC945BA-1C50-0947-898E-068211A86CC0}" presName="dstNode" presStyleLbl="node1" presStyleIdx="0" presStyleCnt="7"/>
      <dgm:spPr/>
      <dgm:t>
        <a:bodyPr/>
        <a:lstStyle/>
        <a:p>
          <a:endParaRPr lang="en-AU"/>
        </a:p>
      </dgm:t>
    </dgm:pt>
    <dgm:pt modelId="{85818E13-B57D-7E4C-BEE8-DD7D18721CE4}" type="pres">
      <dgm:prSet presAssocID="{FC1A8696-EACA-3A41-999A-974399BF09D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70BFF8C-A9F5-8542-A0CD-A7914714E148}" type="pres">
      <dgm:prSet presAssocID="{FC1A8696-EACA-3A41-999A-974399BF09DE}" presName="accent_1" presStyleCnt="0"/>
      <dgm:spPr/>
      <dgm:t>
        <a:bodyPr/>
        <a:lstStyle/>
        <a:p>
          <a:endParaRPr lang="en-AU"/>
        </a:p>
      </dgm:t>
    </dgm:pt>
    <dgm:pt modelId="{F11DC21B-6A4B-C749-87AE-C4B8F48B5A20}" type="pres">
      <dgm:prSet presAssocID="{FC1A8696-EACA-3A41-999A-974399BF09DE}" presName="accentRepeatNode" presStyleLbl="solidFgAcc1" presStyleIdx="0" presStyleCnt="7"/>
      <dgm:spPr/>
      <dgm:t>
        <a:bodyPr/>
        <a:lstStyle/>
        <a:p>
          <a:endParaRPr lang="en-AU"/>
        </a:p>
      </dgm:t>
    </dgm:pt>
    <dgm:pt modelId="{3FCBC004-72DA-0347-B62D-90B006B4F557}" type="pres">
      <dgm:prSet presAssocID="{2495ED03-E8E8-FC47-9E9D-8C6A428809A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C3D2DEA-B59A-CF4C-B1AB-871C49392AF2}" type="pres">
      <dgm:prSet presAssocID="{2495ED03-E8E8-FC47-9E9D-8C6A428809A1}" presName="accent_2" presStyleCnt="0"/>
      <dgm:spPr/>
      <dgm:t>
        <a:bodyPr/>
        <a:lstStyle/>
        <a:p>
          <a:endParaRPr lang="en-AU"/>
        </a:p>
      </dgm:t>
    </dgm:pt>
    <dgm:pt modelId="{1102C6AE-DD19-594A-9C36-C4B995BDC8DA}" type="pres">
      <dgm:prSet presAssocID="{2495ED03-E8E8-FC47-9E9D-8C6A428809A1}" presName="accentRepeatNode" presStyleLbl="solidFgAcc1" presStyleIdx="1" presStyleCnt="7"/>
      <dgm:spPr/>
      <dgm:t>
        <a:bodyPr/>
        <a:lstStyle/>
        <a:p>
          <a:endParaRPr lang="en-AU"/>
        </a:p>
      </dgm:t>
    </dgm:pt>
    <dgm:pt modelId="{663C8B69-C140-4137-AE63-5DE2AAD991BF}" type="pres">
      <dgm:prSet presAssocID="{D3A8FE82-204A-41C2-9CCD-37379699B98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1497EEC-5841-4586-922B-0166419D829E}" type="pres">
      <dgm:prSet presAssocID="{D3A8FE82-204A-41C2-9CCD-37379699B982}" presName="accent_3" presStyleCnt="0"/>
      <dgm:spPr/>
      <dgm:t>
        <a:bodyPr/>
        <a:lstStyle/>
        <a:p>
          <a:endParaRPr lang="en-AU"/>
        </a:p>
      </dgm:t>
    </dgm:pt>
    <dgm:pt modelId="{2D73DF60-0A06-489C-8145-8CD1243BD1DA}" type="pres">
      <dgm:prSet presAssocID="{D3A8FE82-204A-41C2-9CCD-37379699B982}" presName="accentRepeatNode" presStyleLbl="solidFgAcc1" presStyleIdx="2" presStyleCnt="7"/>
      <dgm:spPr/>
      <dgm:t>
        <a:bodyPr/>
        <a:lstStyle/>
        <a:p>
          <a:endParaRPr lang="en-AU"/>
        </a:p>
      </dgm:t>
    </dgm:pt>
    <dgm:pt modelId="{F4D6B7C6-A881-4A17-8C57-4889649F9157}" type="pres">
      <dgm:prSet presAssocID="{982BBB79-82EC-44C8-8C22-11775DE6541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3665B3-9805-427D-B946-FF153FCDCB2B}" type="pres">
      <dgm:prSet presAssocID="{982BBB79-82EC-44C8-8C22-11775DE65417}" presName="accent_4" presStyleCnt="0"/>
      <dgm:spPr/>
      <dgm:t>
        <a:bodyPr/>
        <a:lstStyle/>
        <a:p>
          <a:endParaRPr lang="en-AU"/>
        </a:p>
      </dgm:t>
    </dgm:pt>
    <dgm:pt modelId="{53BA238E-7AEB-4833-A633-DDA54D3FF91B}" type="pres">
      <dgm:prSet presAssocID="{982BBB79-82EC-44C8-8C22-11775DE65417}" presName="accentRepeatNode" presStyleLbl="solidFgAcc1" presStyleIdx="3" presStyleCnt="7"/>
      <dgm:spPr/>
      <dgm:t>
        <a:bodyPr/>
        <a:lstStyle/>
        <a:p>
          <a:endParaRPr lang="en-AU"/>
        </a:p>
      </dgm:t>
    </dgm:pt>
    <dgm:pt modelId="{59168DD6-764C-44D5-BF34-7F80C7D644E9}" type="pres">
      <dgm:prSet presAssocID="{4B9AF746-870F-4865-BEE5-A941FC783D7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A08EF3-16CF-4FF5-8A79-319931DB264C}" type="pres">
      <dgm:prSet presAssocID="{4B9AF746-870F-4865-BEE5-A941FC783D73}" presName="accent_5" presStyleCnt="0"/>
      <dgm:spPr/>
      <dgm:t>
        <a:bodyPr/>
        <a:lstStyle/>
        <a:p>
          <a:endParaRPr lang="en-AU"/>
        </a:p>
      </dgm:t>
    </dgm:pt>
    <dgm:pt modelId="{ABD757AC-4893-42EA-88A9-BCCEE79997C7}" type="pres">
      <dgm:prSet presAssocID="{4B9AF746-870F-4865-BEE5-A941FC783D73}" presName="accentRepeatNode" presStyleLbl="solidFgAcc1" presStyleIdx="4" presStyleCnt="7"/>
      <dgm:spPr/>
      <dgm:t>
        <a:bodyPr/>
        <a:lstStyle/>
        <a:p>
          <a:endParaRPr lang="en-AU"/>
        </a:p>
      </dgm:t>
    </dgm:pt>
    <dgm:pt modelId="{A59737B9-441C-4F82-964E-E7403E9C52E4}" type="pres">
      <dgm:prSet presAssocID="{41DFA59B-D4EB-6149-A4ED-D6501729ED7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B94281C-3A91-4ADC-B368-0FEA31324231}" type="pres">
      <dgm:prSet presAssocID="{41DFA59B-D4EB-6149-A4ED-D6501729ED7A}" presName="accent_6" presStyleCnt="0"/>
      <dgm:spPr/>
      <dgm:t>
        <a:bodyPr/>
        <a:lstStyle/>
        <a:p>
          <a:endParaRPr lang="en-AU"/>
        </a:p>
      </dgm:t>
    </dgm:pt>
    <dgm:pt modelId="{92175AA4-417B-EB42-B942-F6D63ADF8C05}" type="pres">
      <dgm:prSet presAssocID="{41DFA59B-D4EB-6149-A4ED-D6501729ED7A}" presName="accentRepeatNode" presStyleLbl="solidFgAcc1" presStyleIdx="5" presStyleCnt="7"/>
      <dgm:spPr/>
      <dgm:t>
        <a:bodyPr/>
        <a:lstStyle/>
        <a:p>
          <a:endParaRPr lang="en-AU"/>
        </a:p>
      </dgm:t>
    </dgm:pt>
    <dgm:pt modelId="{041742C0-678D-2248-B6CE-9F8817EDED83}" type="pres">
      <dgm:prSet presAssocID="{D71D29EB-5048-664E-A5E0-8C6F6119C91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7C47138-7482-5545-ABF3-CC155DBF795D}" type="pres">
      <dgm:prSet presAssocID="{D71D29EB-5048-664E-A5E0-8C6F6119C91F}" presName="accent_7" presStyleCnt="0"/>
      <dgm:spPr/>
      <dgm:t>
        <a:bodyPr/>
        <a:lstStyle/>
        <a:p>
          <a:endParaRPr lang="en-AU"/>
        </a:p>
      </dgm:t>
    </dgm:pt>
    <dgm:pt modelId="{F71761EF-0BD9-DC48-AED4-5D7E058D397C}" type="pres">
      <dgm:prSet presAssocID="{D71D29EB-5048-664E-A5E0-8C6F6119C91F}" presName="accentRepeatNode" presStyleLbl="solidFgAcc1" presStyleIdx="6" presStyleCnt="7"/>
      <dgm:spPr/>
      <dgm:t>
        <a:bodyPr/>
        <a:lstStyle/>
        <a:p>
          <a:endParaRPr lang="en-AU"/>
        </a:p>
      </dgm:t>
    </dgm:pt>
  </dgm:ptLst>
  <dgm:cxnLst>
    <dgm:cxn modelId="{DB8CE9DF-B132-6B4D-A560-C60021E02E0A}" srcId="{EAC945BA-1C50-0947-898E-068211A86CC0}" destId="{FC1A8696-EACA-3A41-999A-974399BF09DE}" srcOrd="0" destOrd="0" parTransId="{32A456A3-CCBF-8B4C-B26B-AC3CEEB04A47}" sibTransId="{A50AFFAF-3EDA-CF48-8211-D4133EB79C3C}"/>
    <dgm:cxn modelId="{881EA304-7B5F-4D19-A6DB-4D16A71A00FB}" type="presOf" srcId="{D71D29EB-5048-664E-A5E0-8C6F6119C91F}" destId="{041742C0-678D-2248-B6CE-9F8817EDED83}" srcOrd="0" destOrd="0" presId="urn:microsoft.com/office/officeart/2008/layout/VerticalCurvedList"/>
    <dgm:cxn modelId="{8B1B4884-72D2-4D4C-A27A-74E1E65B3416}" srcId="{EAC945BA-1C50-0947-898E-068211A86CC0}" destId="{D3A8FE82-204A-41C2-9CCD-37379699B982}" srcOrd="2" destOrd="0" parTransId="{AE43877B-E9B5-49B4-A8A6-0F3DE9DB933D}" sibTransId="{0091C2CE-5918-4C5C-952A-9512364EF22B}"/>
    <dgm:cxn modelId="{C3B25968-EDA1-4280-8C53-8DABDD709355}" type="presOf" srcId="{982BBB79-82EC-44C8-8C22-11775DE65417}" destId="{F4D6B7C6-A881-4A17-8C57-4889649F9157}" srcOrd="0" destOrd="0" presId="urn:microsoft.com/office/officeart/2008/layout/VerticalCurvedList"/>
    <dgm:cxn modelId="{FBDB0D96-342E-F642-94DE-03CAFFA13822}" srcId="{EAC945BA-1C50-0947-898E-068211A86CC0}" destId="{D71D29EB-5048-664E-A5E0-8C6F6119C91F}" srcOrd="6" destOrd="0" parTransId="{645B294B-F52C-874E-9A67-697DD08D9F27}" sibTransId="{7FC4412D-170E-9A48-997B-7AB8721119DB}"/>
    <dgm:cxn modelId="{D8C7F2CB-C0F8-A349-96C5-5F6DF2192244}" srcId="{EAC945BA-1C50-0947-898E-068211A86CC0}" destId="{2495ED03-E8E8-FC47-9E9D-8C6A428809A1}" srcOrd="1" destOrd="0" parTransId="{A0DDB6E3-81D9-464B-B61B-071D343B8039}" sibTransId="{84C27D5F-9551-7B48-A7E3-F11C9F52822F}"/>
    <dgm:cxn modelId="{04E043D7-40C3-4A4E-BB17-5101C189B992}" srcId="{EAC945BA-1C50-0947-898E-068211A86CC0}" destId="{41DFA59B-D4EB-6149-A4ED-D6501729ED7A}" srcOrd="5" destOrd="0" parTransId="{4D24A917-9695-4A41-9CCF-D4D57863D0D9}" sibTransId="{2DE3D115-B113-BA4E-97DA-5F3EC752EA31}"/>
    <dgm:cxn modelId="{A53735E0-3F4F-4E84-97A4-02126ABB6A97}" type="presOf" srcId="{4B9AF746-870F-4865-BEE5-A941FC783D73}" destId="{59168DD6-764C-44D5-BF34-7F80C7D644E9}" srcOrd="0" destOrd="0" presId="urn:microsoft.com/office/officeart/2008/layout/VerticalCurvedList"/>
    <dgm:cxn modelId="{542ED111-E9C2-478E-A732-48DA188A9C3F}" type="presOf" srcId="{D3A8FE82-204A-41C2-9CCD-37379699B982}" destId="{663C8B69-C140-4137-AE63-5DE2AAD991BF}" srcOrd="0" destOrd="0" presId="urn:microsoft.com/office/officeart/2008/layout/VerticalCurvedList"/>
    <dgm:cxn modelId="{C0CEF75A-C21D-4816-B2CE-53B5B2E4E33E}" type="presOf" srcId="{41DFA59B-D4EB-6149-A4ED-D6501729ED7A}" destId="{A59737B9-441C-4F82-964E-E7403E9C52E4}" srcOrd="0" destOrd="0" presId="urn:microsoft.com/office/officeart/2008/layout/VerticalCurvedList"/>
    <dgm:cxn modelId="{EF036EFF-989B-4E83-B6E8-5713AE126949}" srcId="{EAC945BA-1C50-0947-898E-068211A86CC0}" destId="{982BBB79-82EC-44C8-8C22-11775DE65417}" srcOrd="3" destOrd="0" parTransId="{03945A69-AB46-4072-860A-74044475061A}" sibTransId="{C4279892-43A4-47A2-99FE-A7438582D4A4}"/>
    <dgm:cxn modelId="{D2317935-1432-43E5-9A75-9A23894B1082}" type="presOf" srcId="{EAC945BA-1C50-0947-898E-068211A86CC0}" destId="{C0A795F0-B451-D545-8DD3-6D416598C8FA}" srcOrd="0" destOrd="0" presId="urn:microsoft.com/office/officeart/2008/layout/VerticalCurvedList"/>
    <dgm:cxn modelId="{06781000-F88A-4F0F-9676-5DF61438821C}" type="presOf" srcId="{FC1A8696-EACA-3A41-999A-974399BF09DE}" destId="{85818E13-B57D-7E4C-BEE8-DD7D18721CE4}" srcOrd="0" destOrd="0" presId="urn:microsoft.com/office/officeart/2008/layout/VerticalCurvedList"/>
    <dgm:cxn modelId="{703CB8E3-329C-408F-8654-FFC31CB153E9}" type="presOf" srcId="{2495ED03-E8E8-FC47-9E9D-8C6A428809A1}" destId="{3FCBC004-72DA-0347-B62D-90B006B4F557}" srcOrd="0" destOrd="0" presId="urn:microsoft.com/office/officeart/2008/layout/VerticalCurvedList"/>
    <dgm:cxn modelId="{019EE49B-BA1A-479B-9C3A-812BC2A19507}" srcId="{EAC945BA-1C50-0947-898E-068211A86CC0}" destId="{4B9AF746-870F-4865-BEE5-A941FC783D73}" srcOrd="4" destOrd="0" parTransId="{E59E6436-4EEE-4DF8-995D-9F3728E0CDAD}" sibTransId="{89494806-7273-42A4-9CD1-0AF158D00DEF}"/>
    <dgm:cxn modelId="{5F082D34-3B6B-4C8E-812A-E7F551B391F1}" type="presOf" srcId="{A50AFFAF-3EDA-CF48-8211-D4133EB79C3C}" destId="{C057E3F7-F2AF-7647-89D0-0EAB3FA2A46C}" srcOrd="0" destOrd="0" presId="urn:microsoft.com/office/officeart/2008/layout/VerticalCurvedList"/>
    <dgm:cxn modelId="{FA94950E-63E1-4ECC-A5E2-F0FCE888553F}" type="presParOf" srcId="{C0A795F0-B451-D545-8DD3-6D416598C8FA}" destId="{541E1952-5D7F-7340-83FA-700E12EBFE6A}" srcOrd="0" destOrd="0" presId="urn:microsoft.com/office/officeart/2008/layout/VerticalCurvedList"/>
    <dgm:cxn modelId="{155D4EE1-AEBF-4D85-9A1D-B212669168AC}" type="presParOf" srcId="{541E1952-5D7F-7340-83FA-700E12EBFE6A}" destId="{B7D36553-FB1D-A248-93C2-BF6DF239854D}" srcOrd="0" destOrd="0" presId="urn:microsoft.com/office/officeart/2008/layout/VerticalCurvedList"/>
    <dgm:cxn modelId="{346631C9-F468-4BB1-9373-14D861D7DB0F}" type="presParOf" srcId="{B7D36553-FB1D-A248-93C2-BF6DF239854D}" destId="{D70441B9-E1DD-BD4A-BEB6-CE418068C491}" srcOrd="0" destOrd="0" presId="urn:microsoft.com/office/officeart/2008/layout/VerticalCurvedList"/>
    <dgm:cxn modelId="{716447CF-3041-4CC2-84F7-89007CBC5025}" type="presParOf" srcId="{B7D36553-FB1D-A248-93C2-BF6DF239854D}" destId="{C057E3F7-F2AF-7647-89D0-0EAB3FA2A46C}" srcOrd="1" destOrd="0" presId="urn:microsoft.com/office/officeart/2008/layout/VerticalCurvedList"/>
    <dgm:cxn modelId="{BB8A5D91-7E1D-422D-AD66-C9A7AD1FA8E4}" type="presParOf" srcId="{B7D36553-FB1D-A248-93C2-BF6DF239854D}" destId="{73BE1129-DBE4-8C4E-8E7B-74DAC4423508}" srcOrd="2" destOrd="0" presId="urn:microsoft.com/office/officeart/2008/layout/VerticalCurvedList"/>
    <dgm:cxn modelId="{4571F2F9-0AAA-496D-B765-432CDCF840F0}" type="presParOf" srcId="{B7D36553-FB1D-A248-93C2-BF6DF239854D}" destId="{D72B06D9-B330-3A4D-BC48-0723779904BE}" srcOrd="3" destOrd="0" presId="urn:microsoft.com/office/officeart/2008/layout/VerticalCurvedList"/>
    <dgm:cxn modelId="{90BCC124-EAB9-4596-B092-38A8B21D8735}" type="presParOf" srcId="{541E1952-5D7F-7340-83FA-700E12EBFE6A}" destId="{85818E13-B57D-7E4C-BEE8-DD7D18721CE4}" srcOrd="1" destOrd="0" presId="urn:microsoft.com/office/officeart/2008/layout/VerticalCurvedList"/>
    <dgm:cxn modelId="{D747EDD5-AF89-43BF-9A89-8C000A17AC28}" type="presParOf" srcId="{541E1952-5D7F-7340-83FA-700E12EBFE6A}" destId="{870BFF8C-A9F5-8542-A0CD-A7914714E148}" srcOrd="2" destOrd="0" presId="urn:microsoft.com/office/officeart/2008/layout/VerticalCurvedList"/>
    <dgm:cxn modelId="{829B8283-8D46-491C-8182-AA9FF760BCEE}" type="presParOf" srcId="{870BFF8C-A9F5-8542-A0CD-A7914714E148}" destId="{F11DC21B-6A4B-C749-87AE-C4B8F48B5A20}" srcOrd="0" destOrd="0" presId="urn:microsoft.com/office/officeart/2008/layout/VerticalCurvedList"/>
    <dgm:cxn modelId="{99F75CC1-B337-4A51-B275-5102386E8A08}" type="presParOf" srcId="{541E1952-5D7F-7340-83FA-700E12EBFE6A}" destId="{3FCBC004-72DA-0347-B62D-90B006B4F557}" srcOrd="3" destOrd="0" presId="urn:microsoft.com/office/officeart/2008/layout/VerticalCurvedList"/>
    <dgm:cxn modelId="{1FCB5457-4634-4686-A279-06E9D4E4465D}" type="presParOf" srcId="{541E1952-5D7F-7340-83FA-700E12EBFE6A}" destId="{1C3D2DEA-B59A-CF4C-B1AB-871C49392AF2}" srcOrd="4" destOrd="0" presId="urn:microsoft.com/office/officeart/2008/layout/VerticalCurvedList"/>
    <dgm:cxn modelId="{FEB10B3C-53ED-4253-98B6-B7F7DBF725D4}" type="presParOf" srcId="{1C3D2DEA-B59A-CF4C-B1AB-871C49392AF2}" destId="{1102C6AE-DD19-594A-9C36-C4B995BDC8DA}" srcOrd="0" destOrd="0" presId="urn:microsoft.com/office/officeart/2008/layout/VerticalCurvedList"/>
    <dgm:cxn modelId="{9A051470-5C10-47AC-9C78-F13529F41CDF}" type="presParOf" srcId="{541E1952-5D7F-7340-83FA-700E12EBFE6A}" destId="{663C8B69-C140-4137-AE63-5DE2AAD991BF}" srcOrd="5" destOrd="0" presId="urn:microsoft.com/office/officeart/2008/layout/VerticalCurvedList"/>
    <dgm:cxn modelId="{7A4DBB5A-7132-45B8-8C48-87BD1AFD2F85}" type="presParOf" srcId="{541E1952-5D7F-7340-83FA-700E12EBFE6A}" destId="{C1497EEC-5841-4586-922B-0166419D829E}" srcOrd="6" destOrd="0" presId="urn:microsoft.com/office/officeart/2008/layout/VerticalCurvedList"/>
    <dgm:cxn modelId="{07680D4F-3F12-4A46-8144-BCD470AF7337}" type="presParOf" srcId="{C1497EEC-5841-4586-922B-0166419D829E}" destId="{2D73DF60-0A06-489C-8145-8CD1243BD1DA}" srcOrd="0" destOrd="0" presId="urn:microsoft.com/office/officeart/2008/layout/VerticalCurvedList"/>
    <dgm:cxn modelId="{DA682B9C-7E09-45F3-BD97-49AD18558939}" type="presParOf" srcId="{541E1952-5D7F-7340-83FA-700E12EBFE6A}" destId="{F4D6B7C6-A881-4A17-8C57-4889649F9157}" srcOrd="7" destOrd="0" presId="urn:microsoft.com/office/officeart/2008/layout/VerticalCurvedList"/>
    <dgm:cxn modelId="{CCFF5AB3-7FAB-4740-AEDD-69DF08B3E3C2}" type="presParOf" srcId="{541E1952-5D7F-7340-83FA-700E12EBFE6A}" destId="{1E3665B3-9805-427D-B946-FF153FCDCB2B}" srcOrd="8" destOrd="0" presId="urn:microsoft.com/office/officeart/2008/layout/VerticalCurvedList"/>
    <dgm:cxn modelId="{8C08136A-1789-41C5-9A6D-926EF3FEC135}" type="presParOf" srcId="{1E3665B3-9805-427D-B946-FF153FCDCB2B}" destId="{53BA238E-7AEB-4833-A633-DDA54D3FF91B}" srcOrd="0" destOrd="0" presId="urn:microsoft.com/office/officeart/2008/layout/VerticalCurvedList"/>
    <dgm:cxn modelId="{0A236622-7BF8-4BCB-9B00-5344EB746B33}" type="presParOf" srcId="{541E1952-5D7F-7340-83FA-700E12EBFE6A}" destId="{59168DD6-764C-44D5-BF34-7F80C7D644E9}" srcOrd="9" destOrd="0" presId="urn:microsoft.com/office/officeart/2008/layout/VerticalCurvedList"/>
    <dgm:cxn modelId="{FFCE9D57-379D-4CFC-9DB8-A23E1BC15815}" type="presParOf" srcId="{541E1952-5D7F-7340-83FA-700E12EBFE6A}" destId="{BAA08EF3-16CF-4FF5-8A79-319931DB264C}" srcOrd="10" destOrd="0" presId="urn:microsoft.com/office/officeart/2008/layout/VerticalCurvedList"/>
    <dgm:cxn modelId="{19F4450E-4E8F-46EE-8B6C-F572A0651AE7}" type="presParOf" srcId="{BAA08EF3-16CF-4FF5-8A79-319931DB264C}" destId="{ABD757AC-4893-42EA-88A9-BCCEE79997C7}" srcOrd="0" destOrd="0" presId="urn:microsoft.com/office/officeart/2008/layout/VerticalCurvedList"/>
    <dgm:cxn modelId="{12FBF05E-E590-4779-95BC-2E01D658D052}" type="presParOf" srcId="{541E1952-5D7F-7340-83FA-700E12EBFE6A}" destId="{A59737B9-441C-4F82-964E-E7403E9C52E4}" srcOrd="11" destOrd="0" presId="urn:microsoft.com/office/officeart/2008/layout/VerticalCurvedList"/>
    <dgm:cxn modelId="{25065ED3-A305-4500-ADEF-6603D0DB6AC2}" type="presParOf" srcId="{541E1952-5D7F-7340-83FA-700E12EBFE6A}" destId="{0B94281C-3A91-4ADC-B368-0FEA31324231}" srcOrd="12" destOrd="0" presId="urn:microsoft.com/office/officeart/2008/layout/VerticalCurvedList"/>
    <dgm:cxn modelId="{F3E3DE6A-5A92-4531-9D31-046F4E0C0B88}" type="presParOf" srcId="{0B94281C-3A91-4ADC-B368-0FEA31324231}" destId="{92175AA4-417B-EB42-B942-F6D63ADF8C05}" srcOrd="0" destOrd="0" presId="urn:microsoft.com/office/officeart/2008/layout/VerticalCurvedList"/>
    <dgm:cxn modelId="{C1720C66-E0B5-4B02-8F85-46B7F7F01CD1}" type="presParOf" srcId="{541E1952-5D7F-7340-83FA-700E12EBFE6A}" destId="{041742C0-678D-2248-B6CE-9F8817EDED83}" srcOrd="13" destOrd="0" presId="urn:microsoft.com/office/officeart/2008/layout/VerticalCurvedList"/>
    <dgm:cxn modelId="{8923E0DE-BCB5-42A4-B182-DF418F447D45}" type="presParOf" srcId="{541E1952-5D7F-7340-83FA-700E12EBFE6A}" destId="{37C47138-7482-5545-ABF3-CC155DBF795D}" srcOrd="14" destOrd="0" presId="urn:microsoft.com/office/officeart/2008/layout/VerticalCurvedList"/>
    <dgm:cxn modelId="{6233FB8F-5748-4959-ADB1-F12EDACB6242}" type="presParOf" srcId="{37C47138-7482-5545-ABF3-CC155DBF795D}" destId="{F71761EF-0BD9-DC48-AED4-5D7E058D39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C1C7C-168A-4C07-B399-1BB264EE7408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863F-8F60-46F7-B4A6-AE9C0CDB8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17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20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8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10 mins total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06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57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63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731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23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111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18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42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19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32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07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06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322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10 mins total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893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23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14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24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03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25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13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26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23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27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12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28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10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29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90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30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2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96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31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37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32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75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33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0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34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47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496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9973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436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10 mins total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9096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39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27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5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5907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41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697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726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43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721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44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794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</a:t>
            </a:r>
            <a:r>
              <a:rPr lang="en-AU" baseline="0" dirty="0" smtClean="0"/>
              <a:t> mins total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863F-8F60-46F7-B4A6-AE9C0CDB833A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7981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46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35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47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94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48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8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49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08264-1125-47B6-8D4A-332FFDBBEAE1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52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6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E558-D87F-4662-B8CD-334FB60CB4E1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6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1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9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41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6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3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1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9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3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29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3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36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36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22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4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00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55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03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32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2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3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62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16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06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45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0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782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45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41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54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99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85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50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73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18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55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86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35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48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23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6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4ACB-AC0C-47BC-A372-C4FF2FB985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1222-0C45-4E9F-BFB0-A05957C0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62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5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02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0.xml"/><Relationship Id="rId5" Type="http://schemas.openxmlformats.org/officeDocument/2006/relationships/image" Target="../media/image4.png"/><Relationship Id="rId4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atingandassessment.edu.au/resources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onia.Saddiqui@unisa.edu.au" TargetMode="External"/><Relationship Id="rId5" Type="http://schemas.openxmlformats.org/officeDocument/2006/relationships/hyperlink" Target="mailto:Rowena.harper@unisa.edu.au" TargetMode="External"/><Relationship Id="rId4" Type="http://schemas.openxmlformats.org/officeDocument/2006/relationships/hyperlink" Target="mailto:tracey.Bretag@unisa.edu.au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059" y="727214"/>
            <a:ext cx="3789988" cy="1146471"/>
          </a:xfrm>
          <a:prstGeom prst="rect">
            <a:avLst/>
          </a:prstGeom>
        </p:spPr>
      </p:pic>
      <p:sp>
        <p:nvSpPr>
          <p:cNvPr id="10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193" y="1821152"/>
            <a:ext cx="5587661" cy="160760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900" dirty="0" smtClean="0">
                <a:solidFill>
                  <a:schemeClr val="bg1"/>
                </a:solidFill>
              </a:rPr>
              <a:t>Contract cheating in Higher Education</a:t>
            </a: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/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AU" sz="2800" dirty="0" smtClean="0">
                <a:solidFill>
                  <a:schemeClr val="bg1"/>
                </a:solidFill>
              </a:rPr>
              <a:t>Findings </a:t>
            </a:r>
            <a:r>
              <a:rPr lang="en-AU" sz="2800" dirty="0">
                <a:solidFill>
                  <a:schemeClr val="bg1"/>
                </a:solidFill>
              </a:rPr>
              <a:t>from a Survey of Australian Students and Staff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852" y="4428493"/>
            <a:ext cx="4487045" cy="1646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3193" y="4788726"/>
            <a:ext cx="37328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+mj-lt"/>
              </a:rPr>
              <a:t>Project Co-Leaders</a:t>
            </a:r>
          </a:p>
          <a:p>
            <a:r>
              <a:rPr lang="en-US" dirty="0" smtClean="0">
                <a:solidFill>
                  <a:prstClr val="white"/>
                </a:solidFill>
                <a:latin typeface="+mj-lt"/>
              </a:rPr>
              <a:t>Associate Professor Tracey Bretag and </a:t>
            </a:r>
          </a:p>
          <a:p>
            <a:r>
              <a:rPr lang="en-US" dirty="0" err="1" smtClean="0">
                <a:solidFill>
                  <a:prstClr val="white"/>
                </a:solidFill>
                <a:latin typeface="+mj-lt"/>
              </a:rPr>
              <a:t>Dr</a:t>
            </a:r>
            <a:r>
              <a:rPr lang="en-US" dirty="0" smtClean="0">
                <a:solidFill>
                  <a:prstClr val="white"/>
                </a:solidFill>
                <a:latin typeface="+mj-lt"/>
              </a:rPr>
              <a:t> Rowena Harper</a:t>
            </a:r>
            <a:endParaRPr lang="en-AU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193" y="60125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This Strategic Priority Project (SP16-5283) is supported by the Australian Government </a:t>
            </a:r>
            <a:r>
              <a:rPr lang="en-AU" sz="1200" dirty="0" smtClean="0">
                <a:solidFill>
                  <a:schemeClr val="bg1"/>
                </a:solidFill>
              </a:rPr>
              <a:t>Department </a:t>
            </a:r>
            <a:r>
              <a:rPr lang="en-AU" sz="1200" dirty="0">
                <a:solidFill>
                  <a:schemeClr val="bg1"/>
                </a:solidFill>
              </a:rPr>
              <a:t>of Education and Training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2020281"/>
            <a:ext cx="10515600" cy="44255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9808" lvl="1" indent="-457200">
              <a:buClr>
                <a:srgbClr val="E48312"/>
              </a:buClr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820875"/>
            <a:ext cx="10515600" cy="88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Seven outsourcing behaviours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05560"/>
              </p:ext>
            </p:extLst>
          </p:nvPr>
        </p:nvGraphicFramePr>
        <p:xfrm>
          <a:off x="236644" y="2020281"/>
          <a:ext cx="1169868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240"/>
                <a:gridCol w="1671240"/>
                <a:gridCol w="1671240"/>
                <a:gridCol w="1671240"/>
                <a:gridCol w="1671240"/>
                <a:gridCol w="1671240"/>
                <a:gridCol w="1671240"/>
              </a:tblGrid>
              <a:tr h="1606588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 smtClean="0"/>
                        <a:t>Buying, selling or trading notes</a:t>
                      </a:r>
                      <a:endParaRPr lang="en-AU" sz="2000" b="0" dirty="0"/>
                    </a:p>
                  </a:txBody>
                  <a:tcPr anchor="ctr">
                    <a:solidFill>
                      <a:srgbClr val="F4BC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 smtClean="0"/>
                        <a:t>Providing a completed assignment (for any reason)</a:t>
                      </a:r>
                      <a:endParaRPr lang="en-AU" sz="2000" b="0" dirty="0"/>
                    </a:p>
                  </a:txBody>
                  <a:tcPr anchor="ctr">
                    <a:solidFill>
                      <a:srgbClr val="F4BC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 smtClean="0"/>
                        <a:t>Obtaining a completed assignment (to submit as one’s own)</a:t>
                      </a:r>
                      <a:endParaRPr lang="en-A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 smtClean="0"/>
                        <a:t>Providing exam assistance</a:t>
                      </a:r>
                      <a:endParaRPr lang="en-A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 smtClean="0"/>
                        <a:t>Receiving exam assistance</a:t>
                      </a:r>
                      <a:endParaRPr lang="en-A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 smtClean="0"/>
                        <a:t>Taking</a:t>
                      </a:r>
                      <a:r>
                        <a:rPr lang="en-AU" sz="2000" b="0" baseline="0" dirty="0" smtClean="0"/>
                        <a:t> an exam for another</a:t>
                      </a:r>
                      <a:endParaRPr lang="en-A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 smtClean="0"/>
                        <a:t>Arranging for another to take one’s exam</a:t>
                      </a:r>
                      <a:endParaRPr lang="en-AU" sz="20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34" y="4075282"/>
            <a:ext cx="778494" cy="9654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924" y="4075282"/>
            <a:ext cx="938865" cy="93886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2334128" y="4539199"/>
            <a:ext cx="1248937" cy="18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93828" y="4544714"/>
            <a:ext cx="34411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83065" y="4539199"/>
            <a:ext cx="3537779" cy="5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2138" y="4533685"/>
            <a:ext cx="1312124" cy="5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4796" y="5321297"/>
            <a:ext cx="2960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1"/>
                </a:solidFill>
              </a:rPr>
              <a:t>Sharing behaviours</a:t>
            </a:r>
            <a:endParaRPr lang="en-AU" sz="28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7560" y="5321297"/>
            <a:ext cx="315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1"/>
                </a:solidFill>
              </a:rPr>
              <a:t>Cheating behaviours</a:t>
            </a:r>
            <a:endParaRPr lang="en-A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Student survey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 analysis of key findings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7702" y="722131"/>
            <a:ext cx="10156596" cy="998800"/>
          </a:xfrm>
        </p:spPr>
        <p:txBody>
          <a:bodyPr/>
          <a:lstStyle/>
          <a:p>
            <a:pPr algn="ctr"/>
            <a:r>
              <a:rPr lang="en-US" dirty="0" smtClean="0"/>
              <a:t>Respondents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73109"/>
            <a:ext cx="10515600" cy="42064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N </a:t>
            </a:r>
            <a:r>
              <a:rPr lang="en-US" sz="3600" dirty="0"/>
              <a:t>= </a:t>
            </a:r>
            <a:r>
              <a:rPr lang="en-US" sz="3600" dirty="0" smtClean="0"/>
              <a:t>14,086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2600" dirty="0" smtClean="0"/>
              <a:t>Eight </a:t>
            </a:r>
            <a:r>
              <a:rPr lang="en-US" sz="2600" dirty="0"/>
              <a:t>universities from six states </a:t>
            </a:r>
            <a:r>
              <a:rPr lang="en-US" sz="2600" dirty="0" smtClean="0"/>
              <a:t>– NSW</a:t>
            </a:r>
            <a:r>
              <a:rPr lang="en-US" sz="2600" dirty="0"/>
              <a:t>, VIC, QLD, TAS, SA, </a:t>
            </a:r>
            <a:r>
              <a:rPr lang="en-US" sz="2600" dirty="0" smtClean="0"/>
              <a:t>WA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2600" b="1" dirty="0" smtClean="0"/>
              <a:t>57% Female</a:t>
            </a:r>
            <a:r>
              <a:rPr lang="en-US" sz="2600" dirty="0" smtClean="0"/>
              <a:t>,</a:t>
            </a:r>
            <a:r>
              <a:rPr lang="en-US" sz="2600" b="1" dirty="0" smtClean="0"/>
              <a:t> </a:t>
            </a:r>
            <a:r>
              <a:rPr lang="en-US" sz="2600" dirty="0" smtClean="0"/>
              <a:t>41% Male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2600" dirty="0" smtClean="0"/>
              <a:t>29% 17-20 years old, </a:t>
            </a:r>
            <a:r>
              <a:rPr lang="en-US" sz="2600" b="1" dirty="0" smtClean="0"/>
              <a:t>37% 21-25</a:t>
            </a:r>
            <a:r>
              <a:rPr lang="en-US" sz="2600" dirty="0" smtClean="0"/>
              <a:t>,</a:t>
            </a:r>
            <a:r>
              <a:rPr lang="en-US" sz="2600" b="1" dirty="0" smtClean="0"/>
              <a:t> </a:t>
            </a:r>
            <a:r>
              <a:rPr lang="en-US" sz="2600" dirty="0" smtClean="0"/>
              <a:t>12% 26-30, 12% over 30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2600" b="1" dirty="0" smtClean="0"/>
              <a:t>69% Undergraduates</a:t>
            </a:r>
            <a:r>
              <a:rPr lang="en-US" sz="2600" dirty="0" smtClean="0"/>
              <a:t>,</a:t>
            </a:r>
            <a:r>
              <a:rPr lang="en-US" sz="2600" b="1" dirty="0" smtClean="0"/>
              <a:t> </a:t>
            </a:r>
            <a:r>
              <a:rPr lang="en-US" sz="2600" dirty="0" smtClean="0"/>
              <a:t>21% Postgraduate Coursework, 9% Postgraduate Research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2600" b="1" dirty="0" smtClean="0"/>
              <a:t>85% Domestic</a:t>
            </a:r>
            <a:r>
              <a:rPr lang="en-US" sz="2600" dirty="0" smtClean="0"/>
              <a:t>, 15% International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2600" b="1" dirty="0" smtClean="0"/>
              <a:t>65% Internal students</a:t>
            </a:r>
            <a:r>
              <a:rPr lang="en-US" sz="2600" dirty="0" smtClean="0"/>
              <a:t>,</a:t>
            </a:r>
            <a:r>
              <a:rPr lang="en-US" sz="2600" b="1" dirty="0" smtClean="0"/>
              <a:t> </a:t>
            </a:r>
            <a:r>
              <a:rPr lang="en-US" sz="2600" dirty="0" smtClean="0"/>
              <a:t>26% Blended mode, 9% External (online only)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2600" b="1" dirty="0" smtClean="0"/>
              <a:t>79% English speaking</a:t>
            </a:r>
            <a:r>
              <a:rPr lang="en-US" sz="2600" dirty="0" smtClean="0"/>
              <a:t>, 21% Language Other than English (LOTE)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2600" dirty="0" smtClean="0"/>
              <a:t>50% Group of Eight, 50% non-Group of Eight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0121" y="641080"/>
            <a:ext cx="10071755" cy="1064787"/>
          </a:xfrm>
        </p:spPr>
        <p:txBody>
          <a:bodyPr/>
          <a:lstStyle/>
          <a:p>
            <a:pPr algn="ctr"/>
            <a:r>
              <a:rPr lang="en-US" dirty="0" smtClean="0"/>
              <a:t>Prevalence of outsourcing </a:t>
            </a:r>
            <a:r>
              <a:rPr lang="en-US" dirty="0" err="1" smtClean="0"/>
              <a:t>behaviours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83905"/>
              </p:ext>
            </p:extLst>
          </p:nvPr>
        </p:nvGraphicFramePr>
        <p:xfrm>
          <a:off x="610166" y="2177719"/>
          <a:ext cx="8533834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851"/>
                <a:gridCol w="6211055"/>
                <a:gridCol w="987928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Sharing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Bought, sold or traded</a:t>
                      </a:r>
                      <a:r>
                        <a:rPr lang="en-AU" sz="2400" baseline="0" dirty="0" smtClean="0"/>
                        <a:t> notes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15.3%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2400" dirty="0" smtClean="0"/>
                        <a:t>Provided completed assignment (for any reason)</a:t>
                      </a:r>
                      <a:endParaRPr lang="en-A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27.2%</a:t>
                      </a:r>
                      <a:endParaRPr lang="en-A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/>
                        <a:t>Cheating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Obtained assignment (to submit)</a:t>
                      </a:r>
                      <a:endParaRPr lang="en-A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2.2%</a:t>
                      </a:r>
                      <a:endParaRPr lang="en-A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Provided exam</a:t>
                      </a:r>
                      <a:r>
                        <a:rPr lang="en-AU" sz="2400" baseline="0" dirty="0" smtClean="0"/>
                        <a:t> assistance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3.1%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Received exam</a:t>
                      </a:r>
                      <a:r>
                        <a:rPr lang="en-AU" sz="2400" baseline="0" dirty="0" smtClean="0"/>
                        <a:t> assistance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2.4%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Took exam for another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0.5%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Arranged for another to take exam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0.2%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248696" y="2517059"/>
            <a:ext cx="8170607" cy="7669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" name="Group 2"/>
          <p:cNvGrpSpPr/>
          <p:nvPr/>
        </p:nvGrpSpPr>
        <p:grpSpPr>
          <a:xfrm>
            <a:off x="9220200" y="3032103"/>
            <a:ext cx="2504768" cy="2400657"/>
            <a:chOff x="9220200" y="3032103"/>
            <a:chExt cx="2504768" cy="2400657"/>
          </a:xfrm>
        </p:grpSpPr>
        <p:sp>
          <p:nvSpPr>
            <p:cNvPr id="6" name="Right Brace 5"/>
            <p:cNvSpPr/>
            <p:nvPr/>
          </p:nvSpPr>
          <p:spPr>
            <a:xfrm>
              <a:off x="9220200" y="3086746"/>
              <a:ext cx="412135" cy="229137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19303" y="3032103"/>
              <a:ext cx="230566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 smtClean="0"/>
                <a:t>‘Cheating’ group</a:t>
              </a:r>
              <a:endParaRPr lang="en-AU" sz="2800" b="1" dirty="0"/>
            </a:p>
            <a:p>
              <a:pPr algn="ctr">
                <a:spcBef>
                  <a:spcPts val="1200"/>
                </a:spcBef>
              </a:pPr>
              <a:r>
                <a:rPr lang="en-AU" sz="2800" b="1" dirty="0" smtClean="0"/>
                <a:t>6% of students </a:t>
              </a:r>
              <a:r>
                <a:rPr lang="en-AU" sz="2800" dirty="0" smtClean="0"/>
                <a:t>(n=814)</a:t>
              </a:r>
              <a:endParaRPr lang="en-A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82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0122" y="623419"/>
            <a:ext cx="10071755" cy="1064787"/>
          </a:xfrm>
        </p:spPr>
        <p:txBody>
          <a:bodyPr/>
          <a:lstStyle/>
          <a:p>
            <a:pPr algn="ctr"/>
            <a:r>
              <a:rPr lang="en-US" dirty="0" smtClean="0"/>
              <a:t>Nature of cheating </a:t>
            </a:r>
            <a:r>
              <a:rPr lang="en-US" dirty="0" err="1" smtClean="0"/>
              <a:t>behaviours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278"/>
              </p:ext>
            </p:extLst>
          </p:nvPr>
        </p:nvGraphicFramePr>
        <p:xfrm>
          <a:off x="-2" y="2"/>
          <a:ext cx="12192005" cy="635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5"/>
                <a:gridCol w="1741715"/>
                <a:gridCol w="1741715"/>
                <a:gridCol w="1741715"/>
                <a:gridCol w="1741715"/>
                <a:gridCol w="1741715"/>
                <a:gridCol w="1741715"/>
              </a:tblGrid>
              <a:tr h="82165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Obtained assignment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submit)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Provided exam assistance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Received exam assistance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Taken exam for other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Arranged for other to take exam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349">
                <a:tc gridSpan="2"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 smtClean="0">
                          <a:latin typeface="+mn-lt"/>
                        </a:rPr>
                        <a:t>% of Cheating Group who reported engaging</a:t>
                      </a:r>
                      <a:r>
                        <a:rPr lang="en-AU" sz="1600" b="1" baseline="0" dirty="0" smtClean="0">
                          <a:latin typeface="+mn-lt"/>
                        </a:rPr>
                        <a:t> in each behaviour</a:t>
                      </a:r>
                      <a:endParaRPr lang="en-AU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7.9%    </a:t>
                      </a:r>
                      <a:endParaRPr lang="en-US" sz="20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961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who submitted as own work </a:t>
                      </a:r>
                      <a:endParaRPr lang="en-AU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68.5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8951">
                <a:tc rowSpan="5"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Provider/ receiver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 or former student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60.2</a:t>
                      </a:r>
                      <a:r>
                        <a:rPr lang="en-A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66.7</a:t>
                      </a:r>
                      <a:r>
                        <a:rPr lang="en-A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78.9</a:t>
                      </a:r>
                      <a:r>
                        <a:rPr lang="en-A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A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A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8951">
                <a:tc vMerge="1"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Friend or family member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69.6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52.8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71.6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7771">
                <a:tc vMerge="1"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File-sharing website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7771">
                <a:tc vMerge="1"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Professional service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10.4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6.7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18.8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8951">
                <a:tc vMerge="1"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Partner or 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girl/boy friend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16.7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15.6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5188"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Money exchanged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13.3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16.7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5209347" y="694153"/>
            <a:ext cx="3500846" cy="7669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3419734" y="4109215"/>
            <a:ext cx="1870723" cy="7669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10321277" y="4109215"/>
            <a:ext cx="1870723" cy="7669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/>
          <p:cNvSpPr/>
          <p:nvPr/>
        </p:nvSpPr>
        <p:spPr>
          <a:xfrm>
            <a:off x="3419734" y="5581634"/>
            <a:ext cx="1870723" cy="7669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/>
          <p:cNvSpPr/>
          <p:nvPr/>
        </p:nvSpPr>
        <p:spPr>
          <a:xfrm>
            <a:off x="8710193" y="5581634"/>
            <a:ext cx="3481807" cy="7669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3419734" y="2142396"/>
            <a:ext cx="8772266" cy="75631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2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2677" y="521526"/>
            <a:ext cx="8887326" cy="1112170"/>
          </a:xfrm>
        </p:spPr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haring behaviours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63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10765"/>
              </p:ext>
            </p:extLst>
          </p:nvPr>
        </p:nvGraphicFramePr>
        <p:xfrm>
          <a:off x="0" y="3"/>
          <a:ext cx="12192000" cy="632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663342">
                <a:tc rowSpan="2" gridSpan="2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Bought, sold or traded notes</a:t>
                      </a:r>
                      <a:endParaRPr lang="en-AU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Provided assignment (for any reason)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342">
                <a:tc gridSpan="2" vMerge="1">
                  <a:txBody>
                    <a:bodyPr/>
                    <a:lstStyle/>
                    <a:p>
                      <a:pPr algn="r"/>
                      <a:endParaRPr lang="en-A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Cheating Group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Non-Cheating Group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Cheating Group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Non-Cheating Group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5687">
                <a:tc gridSpan="2"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each group who reported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engaging in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endParaRPr lang="en-AU" sz="1600" b="1" dirty="0" smtClean="0"/>
                    </a:p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28.1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14.5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52.1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25.6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342"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Provider/ receiver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 or former student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74.2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74.3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342"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Friend or family member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46.3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51.6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68.4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67.4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342"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File-sharing website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21.3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342"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Professional service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25.8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11.5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16.1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342"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Partner or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girl/boy friend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8.4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19.6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14.9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342"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Money exchanged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6.4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900071" y="1360787"/>
            <a:ext cx="4391853" cy="93954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7924180" y="1355853"/>
            <a:ext cx="4391853" cy="93954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3900071" y="3519785"/>
            <a:ext cx="4391853" cy="93954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3900070" y="4144053"/>
            <a:ext cx="4391853" cy="93954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7924179" y="4135941"/>
            <a:ext cx="4391853" cy="93954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7924180" y="5522839"/>
            <a:ext cx="4391853" cy="93954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9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4363" y="695105"/>
            <a:ext cx="9934074" cy="10520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Cheating Group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63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22144"/>
              </p:ext>
            </p:extLst>
          </p:nvPr>
        </p:nvGraphicFramePr>
        <p:xfrm>
          <a:off x="520702" y="1825621"/>
          <a:ext cx="11201397" cy="4523051"/>
        </p:xfrm>
        <a:graphic>
          <a:graphicData uri="http://schemas.openxmlformats.org/drawingml/2006/table">
            <a:tbl>
              <a:tblPr firstRow="1" firstCol="1" bandRow="1"/>
              <a:tblGrid>
                <a:gridCol w="2882898"/>
                <a:gridCol w="1484354"/>
                <a:gridCol w="1246146"/>
                <a:gridCol w="2463800"/>
                <a:gridCol w="1612900"/>
                <a:gridCol w="1511299"/>
              </a:tblGrid>
              <a:tr h="8674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respondents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 = 14,086)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Cheating group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814)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respondents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 = 14,086)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Cheating group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814)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institution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57.4%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of 8 (Go8) </a:t>
                      </a: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Non-Go8 </a:t>
                      </a: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Discipline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 of study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Sciences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</a:t>
                      </a: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and Commerce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Blended</a:t>
                      </a: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(online only)</a:t>
                      </a: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 spoken at home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Domicile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Domestic </a:t>
                      </a: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 other than English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</a:t>
                      </a:r>
                    </a:p>
                  </a:txBody>
                  <a:tcPr marL="68580" marR="68580" marT="0" marB="0">
                    <a:lnL w="76200" cap="flat" cmpd="dbl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4876800" y="3435345"/>
            <a:ext cx="1219200" cy="36195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0318750" y="4124571"/>
            <a:ext cx="1219200" cy="36195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4876800" y="5968990"/>
            <a:ext cx="1219200" cy="36195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10318750" y="3073390"/>
            <a:ext cx="1219200" cy="36195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10318750" y="5975617"/>
            <a:ext cx="1219200" cy="36195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4876800" y="4883145"/>
            <a:ext cx="1219200" cy="36195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0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440149"/>
              </p:ext>
            </p:extLst>
          </p:nvPr>
        </p:nvGraphicFramePr>
        <p:xfrm>
          <a:off x="236644" y="1874519"/>
          <a:ext cx="11728933" cy="439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Attitudes towards outsourcing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56459"/>
            <a:ext cx="10515600" cy="39863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296859"/>
              </p:ext>
            </p:extLst>
          </p:nvPr>
        </p:nvGraphicFramePr>
        <p:xfrm>
          <a:off x="236644" y="1874519"/>
          <a:ext cx="11728933" cy="439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47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06379" y="1996530"/>
            <a:ext cx="10515600" cy="4458797"/>
          </a:xfrm>
        </p:spPr>
        <p:txBody>
          <a:bodyPr>
            <a:normAutofit/>
          </a:bodyPr>
          <a:lstStyle/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 smtClean="0"/>
              <a:t>I </a:t>
            </a:r>
            <a:r>
              <a:rPr lang="en-AU" dirty="0"/>
              <a:t>have </a:t>
            </a:r>
            <a:r>
              <a:rPr lang="en-AU" b="1" dirty="0">
                <a:solidFill>
                  <a:schemeClr val="accent1"/>
                </a:solidFill>
              </a:rPr>
              <a:t>opportunities to approach </a:t>
            </a:r>
            <a:r>
              <a:rPr lang="en-AU" dirty="0"/>
              <a:t>my lecturers and tutors for assistance </a:t>
            </a:r>
            <a:endParaRPr lang="en-AU" dirty="0" smtClean="0"/>
          </a:p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lecturers and tutors ensure </a:t>
            </a:r>
            <a:r>
              <a:rPr lang="en-A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AU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understand what </a:t>
            </a:r>
            <a:r>
              <a:rPr lang="en-AU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required in </a:t>
            </a:r>
            <a:r>
              <a:rPr lang="en-AU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assignments</a:t>
            </a:r>
          </a:p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/>
              <a:t>There are lots of </a:t>
            </a:r>
            <a:r>
              <a:rPr lang="en-AU" b="1" dirty="0">
                <a:solidFill>
                  <a:schemeClr val="accent1"/>
                </a:solidFill>
              </a:rPr>
              <a:t>opportunities to cheat </a:t>
            </a:r>
            <a:r>
              <a:rPr lang="en-AU" dirty="0"/>
              <a:t>in my </a:t>
            </a:r>
            <a:r>
              <a:rPr lang="en-AU" dirty="0" smtClean="0"/>
              <a:t>subjects</a:t>
            </a:r>
            <a:endParaRPr lang="en-AU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/>
              <a:t>My lecturers and tutors have </a:t>
            </a:r>
            <a:r>
              <a:rPr lang="en-AU" b="1" dirty="0">
                <a:solidFill>
                  <a:schemeClr val="accent1"/>
                </a:solidFill>
              </a:rPr>
              <a:t>explained my institution’s academic integrity policy</a:t>
            </a:r>
            <a:r>
              <a:rPr lang="en-AU" dirty="0"/>
              <a:t>, and the consequences for breaching </a:t>
            </a:r>
            <a:r>
              <a:rPr lang="en-AU" dirty="0" smtClean="0"/>
              <a:t>it</a:t>
            </a:r>
            <a:endParaRPr lang="en-AU" dirty="0"/>
          </a:p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/>
              <a:t>My lecturers and tutors spend class time </a:t>
            </a:r>
            <a:r>
              <a:rPr lang="en-AU" b="1" dirty="0">
                <a:solidFill>
                  <a:schemeClr val="accent1"/>
                </a:solidFill>
              </a:rPr>
              <a:t>teaching me how to reference </a:t>
            </a:r>
            <a:endParaRPr lang="en-AU" b="1" dirty="0" smtClean="0">
              <a:solidFill>
                <a:schemeClr val="accent1"/>
              </a:solidFill>
            </a:endParaRPr>
          </a:p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 smtClean="0"/>
              <a:t>My </a:t>
            </a:r>
            <a:r>
              <a:rPr lang="en-AU" dirty="0"/>
              <a:t>lecturers and tutors spend class time </a:t>
            </a:r>
            <a:r>
              <a:rPr lang="en-AU" b="1" dirty="0">
                <a:solidFill>
                  <a:schemeClr val="accent1"/>
                </a:solidFill>
              </a:rPr>
              <a:t>talking about ‘contract </a:t>
            </a:r>
            <a:r>
              <a:rPr lang="en-AU" b="1" dirty="0" smtClean="0">
                <a:solidFill>
                  <a:schemeClr val="accent1"/>
                </a:solidFill>
              </a:rPr>
              <a:t>cheating’</a:t>
            </a:r>
          </a:p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 smtClean="0"/>
              <a:t>My </a:t>
            </a:r>
            <a:r>
              <a:rPr lang="en-AU" dirty="0"/>
              <a:t>lecturers and tutors spend class time teaching me </a:t>
            </a:r>
            <a:r>
              <a:rPr lang="en-AU" b="1" dirty="0">
                <a:solidFill>
                  <a:schemeClr val="accent1"/>
                </a:solidFill>
              </a:rPr>
              <a:t>how to engage in scholarship </a:t>
            </a:r>
            <a:r>
              <a:rPr lang="en-AU" dirty="0"/>
              <a:t>in my </a:t>
            </a:r>
            <a:r>
              <a:rPr lang="en-AU" dirty="0" smtClean="0"/>
              <a:t>discipline</a:t>
            </a:r>
          </a:p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/>
              <a:t>My lecturers and tutors </a:t>
            </a:r>
            <a:r>
              <a:rPr lang="en-AU" b="1" dirty="0">
                <a:solidFill>
                  <a:schemeClr val="accent1"/>
                </a:solidFill>
              </a:rPr>
              <a:t>consistently monitor and penalise</a:t>
            </a:r>
            <a:r>
              <a:rPr lang="en-AU" dirty="0">
                <a:solidFill>
                  <a:schemeClr val="accent1"/>
                </a:solidFill>
              </a:rPr>
              <a:t> </a:t>
            </a:r>
            <a:r>
              <a:rPr lang="en-AU" dirty="0"/>
              <a:t>academic integrity breaches in line with my institution’s </a:t>
            </a:r>
            <a:r>
              <a:rPr lang="en-AU" dirty="0" smtClean="0"/>
              <a:t>policy</a:t>
            </a:r>
          </a:p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/>
              <a:t>My lecturers and tutors are </a:t>
            </a:r>
            <a:r>
              <a:rPr lang="en-AU" b="1" dirty="0">
                <a:solidFill>
                  <a:schemeClr val="accent1"/>
                </a:solidFill>
              </a:rPr>
              <a:t>consistent with each other</a:t>
            </a:r>
            <a:r>
              <a:rPr lang="en-AU" b="1" dirty="0">
                <a:solidFill>
                  <a:schemeClr val="accent2"/>
                </a:solidFill>
              </a:rPr>
              <a:t> </a:t>
            </a:r>
            <a:r>
              <a:rPr lang="en-AU" dirty="0"/>
              <a:t>in grading </a:t>
            </a:r>
            <a:endParaRPr lang="en-AU" dirty="0" smtClean="0"/>
          </a:p>
          <a:p>
            <a:pPr marL="449263" indent="-400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dirty="0" smtClean="0"/>
              <a:t>I </a:t>
            </a:r>
            <a:r>
              <a:rPr lang="en-AU" dirty="0"/>
              <a:t>receive </a:t>
            </a:r>
            <a:r>
              <a:rPr lang="en-AU" b="1" dirty="0">
                <a:solidFill>
                  <a:schemeClr val="accent1"/>
                </a:solidFill>
              </a:rPr>
              <a:t>sufficient feedback </a:t>
            </a:r>
            <a:r>
              <a:rPr lang="en-AU" dirty="0"/>
              <a:t>to ensure that I learn from the work I </a:t>
            </a:r>
            <a:r>
              <a:rPr lang="en-AU" dirty="0" smtClean="0"/>
              <a:t>do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6379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Perceptions of T&amp;L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6379" y="36748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Perceptions of T&amp;L environment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668988"/>
              </p:ext>
            </p:extLst>
          </p:nvPr>
        </p:nvGraphicFramePr>
        <p:xfrm>
          <a:off x="0" y="169228"/>
          <a:ext cx="12192000" cy="616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/>
          <p:cNvSpPr/>
          <p:nvPr/>
        </p:nvSpPr>
        <p:spPr>
          <a:xfrm rot="10800000">
            <a:off x="10020300" y="1652064"/>
            <a:ext cx="838200" cy="23622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 rot="10800000">
            <a:off x="2311400" y="367480"/>
            <a:ext cx="896743" cy="364678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 rot="10800000">
            <a:off x="11154985" y="2260599"/>
            <a:ext cx="740527" cy="175366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 rot="10800000">
            <a:off x="1160518" y="367479"/>
            <a:ext cx="896743" cy="364678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 rot="10800000">
            <a:off x="3386345" y="863599"/>
            <a:ext cx="896743" cy="315066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 rot="10800000">
            <a:off x="4504450" y="1219199"/>
            <a:ext cx="896743" cy="279506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20875"/>
            <a:ext cx="10515600" cy="888583"/>
          </a:xfrm>
        </p:spPr>
        <p:txBody>
          <a:bodyPr/>
          <a:lstStyle/>
          <a:p>
            <a:pPr algn="ctr"/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3849" y="1825626"/>
            <a:ext cx="10515600" cy="436146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en-US" sz="2900" dirty="0" smtClean="0"/>
              <a:t>Lead institution</a:t>
            </a:r>
          </a:p>
          <a:p>
            <a:pPr marL="534988" indent="-2603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2900" dirty="0"/>
              <a:t> </a:t>
            </a:r>
            <a:r>
              <a:rPr lang="en-US" sz="2900" dirty="0" smtClean="0"/>
              <a:t>University of South Australia (Project co-leaders: Tracey Bretag &amp; Rowena </a:t>
            </a:r>
            <a:r>
              <a:rPr lang="en-US" sz="2900" dirty="0"/>
              <a:t>Harper) </a:t>
            </a:r>
            <a:endParaRPr lang="en-US" sz="2900" dirty="0" smtClean="0"/>
          </a:p>
          <a:p>
            <a:pPr marL="0" indent="0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en-US" sz="2900" dirty="0" smtClean="0"/>
              <a:t>Partner institutions</a:t>
            </a:r>
          </a:p>
          <a:p>
            <a:pPr marL="444500" indent="-169863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2900" dirty="0"/>
              <a:t> </a:t>
            </a:r>
            <a:r>
              <a:rPr lang="en-US" sz="2900" dirty="0" smtClean="0"/>
              <a:t>Griffith University  (Karen van Haeringen)</a:t>
            </a:r>
          </a:p>
          <a:p>
            <a:pPr marL="444500" indent="-169863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2900" dirty="0" smtClean="0"/>
              <a:t> University of NSW (Cath Ellis)</a:t>
            </a:r>
          </a:p>
          <a:p>
            <a:pPr marL="444500" indent="-169863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2900" dirty="0" smtClean="0"/>
              <a:t> University of Sydney (Pearl Rozenberg)</a:t>
            </a:r>
          </a:p>
          <a:p>
            <a:pPr marL="444500" indent="-169863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2900" dirty="0" smtClean="0"/>
              <a:t> Swansea University, UK (Phil Newton)</a:t>
            </a:r>
            <a:r>
              <a:rPr lang="en-US" sz="2900" dirty="0"/>
              <a:t> </a:t>
            </a:r>
          </a:p>
          <a:p>
            <a:pPr marL="0" indent="0">
              <a:lnSpc>
                <a:spcPct val="100000"/>
              </a:lnSpc>
              <a:buNone/>
              <a:tabLst>
                <a:tab pos="92075" algn="l"/>
              </a:tabLst>
            </a:pPr>
            <a:r>
              <a:rPr lang="en-US" sz="2900" dirty="0" smtClean="0"/>
              <a:t>Data analyst</a:t>
            </a:r>
          </a:p>
          <a:p>
            <a:pPr marL="533400" indent="-2667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2900" dirty="0" smtClean="0"/>
              <a:t>Michael Burton (University of Western Australia)</a:t>
            </a:r>
          </a:p>
          <a:p>
            <a:pPr marL="0" indent="0">
              <a:lnSpc>
                <a:spcPct val="100000"/>
              </a:lnSpc>
              <a:buNone/>
              <a:tabLst>
                <a:tab pos="266700" algn="l"/>
              </a:tabLst>
            </a:pPr>
            <a:r>
              <a:rPr lang="en-US" sz="2900" dirty="0" smtClean="0"/>
              <a:t>Project Manager</a:t>
            </a:r>
          </a:p>
          <a:p>
            <a:pPr marL="534988" indent="-2603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2900" dirty="0" smtClean="0"/>
              <a:t>Sonia </a:t>
            </a:r>
            <a:r>
              <a:rPr lang="en-US" sz="2900" dirty="0"/>
              <a:t>Saddiqui (University of South </a:t>
            </a:r>
            <a:r>
              <a:rPr lang="en-US" sz="2900" dirty="0" smtClean="0"/>
              <a:t>Australia)</a:t>
            </a:r>
          </a:p>
          <a:p>
            <a:pPr marL="534988" indent="-2603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US" sz="2900" dirty="0" smtClean="0"/>
          </a:p>
          <a:p>
            <a:pPr marL="534988" indent="-2603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US" sz="26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US" sz="2600" dirty="0" smtClean="0"/>
          </a:p>
          <a:p>
            <a:pPr marL="282575" indent="-28257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US" sz="2600" dirty="0" smtClean="0"/>
          </a:p>
          <a:p>
            <a:pPr marL="266700" indent="-18415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1825625"/>
            <a:ext cx="10515600" cy="47365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8" lvl="1" indent="0">
              <a:buClr>
                <a:srgbClr val="E48312"/>
              </a:buClr>
              <a:buFont typeface="Calibri" pitchFamily="34" charset="0"/>
              <a:buNone/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56459"/>
            <a:ext cx="10515600" cy="3986357"/>
          </a:xfrm>
        </p:spPr>
        <p:txBody>
          <a:bodyPr>
            <a:normAutofit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AU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Prevalence and nature of contract cheating</a:t>
            </a:r>
            <a:endParaRPr lang="en-AU" sz="28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627063" indent="-379413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Relatively few students (6%) have engaged in contract cheating</a:t>
            </a:r>
          </a:p>
          <a:p>
            <a:pPr marL="627063" indent="-379413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Lots of students are sharing… and sharing is twice as common among students who have cheated</a:t>
            </a:r>
          </a:p>
          <a:p>
            <a:pPr marL="627063" indent="-379413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Despite the widespread availability of file-sharing websites and commercial </a:t>
            </a:r>
            <a:r>
              <a:rPr lang="en-AU" sz="2800" dirty="0" smtClean="0"/>
              <a:t>cheating services, </a:t>
            </a:r>
            <a:r>
              <a:rPr lang="en-AU" sz="2800" dirty="0"/>
              <a:t>students still primarily engage in outsourcing </a:t>
            </a:r>
            <a:r>
              <a:rPr lang="en-AU" sz="2800" dirty="0" smtClean="0"/>
              <a:t>with </a:t>
            </a:r>
            <a:r>
              <a:rPr lang="en-AU" sz="2800" dirty="0"/>
              <a:t>people they </a:t>
            </a:r>
            <a:r>
              <a:rPr lang="en-AU" sz="2800" dirty="0" smtClean="0"/>
              <a:t>know: students, friends, and family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56459"/>
            <a:ext cx="10515600" cy="3986357"/>
          </a:xfrm>
        </p:spPr>
        <p:txBody>
          <a:bodyPr>
            <a:normAutofit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A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I</a:t>
            </a:r>
            <a:r>
              <a:rPr lang="en-AU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ndividual</a:t>
            </a:r>
            <a:r>
              <a:rPr lang="en-A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contextual and institutional factors </a:t>
            </a:r>
            <a:r>
              <a:rPr lang="en-AU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correlated </a:t>
            </a:r>
            <a:r>
              <a:rPr lang="en-A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with contract </a:t>
            </a:r>
            <a:r>
              <a:rPr lang="en-AU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cheating:</a:t>
            </a:r>
          </a:p>
          <a:p>
            <a:pPr marL="627063" indent="-379413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Dissatisfaction </a:t>
            </a: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with the teaching and learning </a:t>
            </a: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items</a:t>
            </a:r>
          </a:p>
          <a:p>
            <a:pPr marL="627063" indent="-379413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P</a:t>
            </a:r>
            <a:r>
              <a:rPr lang="en-AU" sz="2800" dirty="0" smtClean="0"/>
              <a:t>erceptions </a:t>
            </a:r>
            <a:r>
              <a:rPr lang="en-AU" sz="2800" dirty="0"/>
              <a:t>that there were lots of opportunities to </a:t>
            </a:r>
            <a:r>
              <a:rPr lang="en-AU" sz="2800" dirty="0" smtClean="0"/>
              <a:t>cheat</a:t>
            </a:r>
          </a:p>
          <a:p>
            <a:pPr marL="627063" indent="-379413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</a:t>
            </a: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peaking a language other than English at home (for arranging for someone to assist with or complete an exam)</a:t>
            </a:r>
          </a:p>
          <a:p>
            <a:pPr marL="627063" indent="-379413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Domestic student status (both exam impersonation behaviours)</a:t>
            </a:r>
          </a:p>
          <a:p>
            <a:pPr marL="627063" indent="-379413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Staff survey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 analysis of key findings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Respondents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06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dirty="0"/>
              <a:t>N</a:t>
            </a:r>
            <a:r>
              <a:rPr lang="en-US" sz="4100" dirty="0" smtClean="0"/>
              <a:t> = 1,147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sz="2600" dirty="0" smtClean="0"/>
              <a:t>Eight </a:t>
            </a:r>
            <a:r>
              <a:rPr lang="en-US" sz="2600" dirty="0"/>
              <a:t>universities from six states – NSW, VIC, QLD, TAS, SA, WA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sz="2600" dirty="0" smtClean="0"/>
              <a:t>59% female, 39% male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sz="2600" dirty="0"/>
              <a:t>90% speak English at </a:t>
            </a:r>
            <a:r>
              <a:rPr lang="en-US" sz="2600" dirty="0" smtClean="0"/>
              <a:t>home, 36% born overseas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Primary work location: 83% metropolitan campus, 9% rural/regional</a:t>
            </a:r>
            <a:r>
              <a:rPr lang="en-AU" sz="2600" dirty="0"/>
              <a:t>, </a:t>
            </a:r>
            <a:r>
              <a:rPr lang="en-AU" sz="2600" dirty="0" smtClean="0"/>
              <a:t>8% home</a:t>
            </a:r>
            <a:endParaRPr lang="en-US" sz="2600" dirty="0" smtClean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AU" sz="2600" dirty="0"/>
              <a:t>Employment type: </a:t>
            </a:r>
            <a:r>
              <a:rPr lang="en-AU" sz="2600" dirty="0" smtClean="0"/>
              <a:t>49% continuing</a:t>
            </a:r>
            <a:r>
              <a:rPr lang="en-AU" sz="2600" dirty="0"/>
              <a:t>, </a:t>
            </a:r>
            <a:r>
              <a:rPr lang="en-AU" sz="2600" dirty="0" smtClean="0"/>
              <a:t>30% casual/sessional</a:t>
            </a:r>
            <a:r>
              <a:rPr lang="en-AU" sz="2600" dirty="0"/>
              <a:t>, </a:t>
            </a:r>
            <a:r>
              <a:rPr lang="en-AU" sz="2600" dirty="0" smtClean="0"/>
              <a:t>21% Fixed-term contract</a:t>
            </a:r>
            <a:endParaRPr lang="en-US" sz="2600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Years </a:t>
            </a:r>
            <a:r>
              <a:rPr lang="en-AU" sz="2600" dirty="0"/>
              <a:t>employed in </a:t>
            </a:r>
            <a:r>
              <a:rPr lang="en-AU" sz="2600" dirty="0" smtClean="0"/>
              <a:t>HE: </a:t>
            </a:r>
            <a:r>
              <a:rPr lang="en-AU" sz="2600" dirty="0"/>
              <a:t>33.7% (1-5), 23.6% (6-10), 16.1% (11-15</a:t>
            </a:r>
            <a:r>
              <a:rPr lang="en-AU" sz="2600" dirty="0" smtClean="0"/>
              <a:t>)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Employment level: 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Level A 12%, </a:t>
            </a:r>
            <a:r>
              <a:rPr lang="en-AU" sz="2600" dirty="0"/>
              <a:t>Level </a:t>
            </a:r>
            <a:r>
              <a:rPr lang="en-AU" sz="2600" dirty="0" smtClean="0"/>
              <a:t>B 22%, </a:t>
            </a:r>
            <a:r>
              <a:rPr lang="en-AU" sz="2600" dirty="0"/>
              <a:t>Level </a:t>
            </a:r>
            <a:r>
              <a:rPr lang="en-AU" sz="2600" dirty="0" smtClean="0"/>
              <a:t>C 19%, </a:t>
            </a:r>
            <a:r>
              <a:rPr lang="en-AU" sz="2600" dirty="0"/>
              <a:t>Level </a:t>
            </a:r>
            <a:r>
              <a:rPr lang="en-AU" sz="2600" dirty="0" smtClean="0"/>
              <a:t>D 8%, </a:t>
            </a:r>
            <a:r>
              <a:rPr lang="en-AU" sz="2600" dirty="0"/>
              <a:t>Level </a:t>
            </a:r>
            <a:r>
              <a:rPr lang="en-AU" sz="2600" dirty="0" smtClean="0"/>
              <a:t>E 6%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Non-academic 16%</a:t>
            </a:r>
            <a:r>
              <a:rPr lang="en-US" sz="2600" dirty="0" smtClean="0"/>
              <a:t>, </a:t>
            </a:r>
            <a:r>
              <a:rPr lang="en-AU" sz="2600" dirty="0"/>
              <a:t>Not </a:t>
            </a:r>
            <a:r>
              <a:rPr lang="en-AU" sz="2600" dirty="0" smtClean="0"/>
              <a:t>sure 17.5%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316250"/>
              </p:ext>
            </p:extLst>
          </p:nvPr>
        </p:nvGraphicFramePr>
        <p:xfrm>
          <a:off x="1356814" y="201542"/>
          <a:ext cx="8879007" cy="600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Outsourced assignments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5050"/>
          </a:xfrm>
        </p:spPr>
        <p:txBody>
          <a:bodyPr>
            <a:normAutofit fontScale="92500" lnSpcReduction="10000"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0" indent="0">
              <a:buNone/>
            </a:pPr>
            <a:r>
              <a:rPr lang="en-AU" sz="4800" dirty="0" smtClean="0"/>
              <a:t>68%</a:t>
            </a:r>
            <a:r>
              <a:rPr lang="en-AU" sz="2800" dirty="0" smtClean="0"/>
              <a:t> </a:t>
            </a:r>
            <a:r>
              <a:rPr lang="en-AU" sz="2800" dirty="0"/>
              <a:t>of staff have </a:t>
            </a:r>
            <a:r>
              <a:rPr lang="en-AU" sz="2800" dirty="0" smtClean="0"/>
              <a:t>suspected assignments of being outsourced </a:t>
            </a:r>
            <a:endParaRPr lang="en-AU" sz="2800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AU" sz="2800" dirty="0" smtClean="0"/>
              <a:t>Of those, </a:t>
            </a:r>
            <a:r>
              <a:rPr lang="en-AU" sz="4800" dirty="0" smtClean="0"/>
              <a:t>40% </a:t>
            </a:r>
            <a:r>
              <a:rPr lang="en-AU" sz="2800" dirty="0" smtClean="0"/>
              <a:t>have suspected this more than 5 times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AU" sz="2800" dirty="0" smtClean="0"/>
              <a:t>Educator’s knowledge of student was the most common signal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200" dirty="0" smtClean="0"/>
              <a:t>Knowledge of academic ability 71%, Knowledge </a:t>
            </a:r>
            <a:r>
              <a:rPr lang="en-AU" sz="2200" dirty="0"/>
              <a:t>of </a:t>
            </a:r>
            <a:r>
              <a:rPr lang="en-AU" sz="2200" dirty="0" smtClean="0"/>
              <a:t>language ability</a:t>
            </a:r>
            <a:r>
              <a:rPr lang="en-AU" sz="2200" dirty="0"/>
              <a:t> </a:t>
            </a:r>
            <a:r>
              <a:rPr lang="en-AU" sz="2200" dirty="0" smtClean="0"/>
              <a:t>62% 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200" dirty="0"/>
              <a:t>High text match </a:t>
            </a:r>
            <a:r>
              <a:rPr lang="en-AU" sz="2200" dirty="0" smtClean="0"/>
              <a:t>via software 49%</a:t>
            </a:r>
            <a:endParaRPr lang="en-AU" sz="2200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sz="2800" dirty="0" smtClean="0"/>
              <a:t>Only</a:t>
            </a:r>
            <a:r>
              <a:rPr lang="en-US" sz="2200" dirty="0" smtClean="0"/>
              <a:t> </a:t>
            </a:r>
            <a:r>
              <a:rPr lang="en-US" sz="4800" dirty="0" smtClean="0"/>
              <a:t>56%</a:t>
            </a:r>
            <a:r>
              <a:rPr lang="en-US" sz="2200" dirty="0" smtClean="0"/>
              <a:t> </a:t>
            </a:r>
            <a:r>
              <a:rPr lang="en-US" sz="2800" dirty="0" smtClean="0"/>
              <a:t>of staff refer such cases to AI decision maker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US" sz="2200" dirty="0"/>
              <a:t>Approximately 8% of staff ignore </a:t>
            </a:r>
            <a:r>
              <a:rPr lang="en-US" sz="2200" dirty="0" smtClean="0"/>
              <a:t>them</a:t>
            </a:r>
            <a:endParaRPr lang="en-US" sz="2200" dirty="0"/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US" sz="2200" dirty="0" smtClean="0"/>
              <a:t>The remaining 36% handle it themselves, from giving warnings through to giving zero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Outsourced assignments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29515"/>
          </a:xfrm>
        </p:spPr>
        <p:txBody>
          <a:bodyPr>
            <a:normAutofit lnSpcReduction="10000"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0" indent="0">
              <a:buNone/>
            </a:pPr>
            <a:r>
              <a:rPr lang="en-AU" sz="2600" dirty="0" smtClean="0"/>
              <a:t>For those who do not refer such cases to AI decision makers, why?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32% Impossible </a:t>
            </a:r>
            <a:r>
              <a:rPr lang="en-AU" sz="2400" dirty="0"/>
              <a:t>to </a:t>
            </a:r>
            <a:r>
              <a:rPr lang="en-AU" sz="2400" dirty="0" smtClean="0"/>
              <a:t>prove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14% </a:t>
            </a:r>
            <a:r>
              <a:rPr lang="en-AU" sz="2400" dirty="0"/>
              <a:t>Too time </a:t>
            </a:r>
            <a:r>
              <a:rPr lang="en-AU" sz="2400" dirty="0" smtClean="0"/>
              <a:t>consuming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12% Not supported </a:t>
            </a:r>
            <a:r>
              <a:rPr lang="en-AU" sz="2400" dirty="0"/>
              <a:t>by senior management to pursue these matters </a:t>
            </a:r>
          </a:p>
          <a:p>
            <a:pPr marL="0" indent="0">
              <a:buNone/>
            </a:pPr>
            <a:r>
              <a:rPr lang="en-AU" sz="2600" dirty="0" smtClean="0"/>
              <a:t>For those who </a:t>
            </a:r>
            <a:r>
              <a:rPr lang="en-AU" sz="2600" i="1" dirty="0" smtClean="0"/>
              <a:t>do</a:t>
            </a:r>
            <a:r>
              <a:rPr lang="en-AU" sz="2600" dirty="0" smtClean="0"/>
              <a:t> refer cases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33% are not typically informed about what happens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35% report their cases are </a:t>
            </a:r>
            <a:r>
              <a:rPr lang="en-AU" sz="2400" b="1" i="1" dirty="0" smtClean="0"/>
              <a:t>substantiated 90-100% of the time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This counters perceptions that contract cheating is impossible to prove…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BUT staff must be informed of this to increase referral rates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Outsourced assignments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29515"/>
          </a:xfrm>
        </p:spPr>
        <p:txBody>
          <a:bodyPr>
            <a:norm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0" indent="0">
              <a:buNone/>
            </a:pPr>
            <a:r>
              <a:rPr lang="en-AU" sz="2600" dirty="0" smtClean="0"/>
              <a:t>What is the </a:t>
            </a:r>
            <a:r>
              <a:rPr lang="en-AU" sz="2600" i="1" dirty="0" smtClean="0"/>
              <a:t>typical</a:t>
            </a:r>
            <a:r>
              <a:rPr lang="en-AU" sz="2600" dirty="0" smtClean="0"/>
              <a:t> penalty? </a:t>
            </a:r>
            <a:r>
              <a:rPr lang="en-AU" sz="2600" dirty="0"/>
              <a:t>[</a:t>
            </a:r>
            <a:r>
              <a:rPr lang="en-AU" sz="2600" dirty="0" smtClean="0"/>
              <a:t>staff could select a combination of items</a:t>
            </a:r>
            <a:r>
              <a:rPr lang="en-AU" sz="2600" dirty="0"/>
              <a:t>]</a:t>
            </a:r>
            <a:r>
              <a:rPr lang="en-AU" sz="2600" dirty="0" smtClean="0"/>
              <a:t> 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200" b="1" dirty="0" smtClean="0"/>
              <a:t>30% Warning/counselling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27</a:t>
            </a:r>
            <a:r>
              <a:rPr lang="en-AU" sz="2400" dirty="0"/>
              <a:t>% Zero for </a:t>
            </a:r>
            <a:r>
              <a:rPr lang="en-AU" sz="2400" dirty="0" smtClean="0"/>
              <a:t>assignment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21% </a:t>
            </a:r>
            <a:r>
              <a:rPr lang="en-AU" sz="2400" dirty="0"/>
              <a:t>Reduced mark for </a:t>
            </a:r>
            <a:r>
              <a:rPr lang="en-AU" sz="2400" dirty="0" smtClean="0"/>
              <a:t>assignment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b="1" dirty="0" smtClean="0"/>
              <a:t>3% Suspension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2% Exclusion</a:t>
            </a:r>
          </a:p>
          <a:p>
            <a:pPr marL="292608" lvl="1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600" dirty="0" smtClean="0"/>
              <a:t>Penalties seem far more lenient than those recommended in the literature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Exam assistance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29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/>
              <a:t>Only</a:t>
            </a:r>
            <a:r>
              <a:rPr lang="en-AU" sz="4400" b="1" dirty="0" smtClean="0"/>
              <a:t> 7% </a:t>
            </a:r>
            <a:r>
              <a:rPr lang="en-AU" sz="2800" dirty="0"/>
              <a:t>of staff said </a:t>
            </a:r>
            <a:r>
              <a:rPr lang="en-AU" sz="2800" dirty="0" smtClean="0"/>
              <a:t>exam assistance had occurred in their courses 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Of those, most (61%) had seen it 1-2 times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However, 9% had seen it </a:t>
            </a:r>
            <a:r>
              <a:rPr lang="en-AU" sz="2400" b="1" dirty="0" smtClean="0"/>
              <a:t>more than 10 times</a:t>
            </a:r>
            <a:endParaRPr lang="en-AU" sz="2400" b="1" dirty="0"/>
          </a:p>
          <a:p>
            <a:pPr marL="0" indent="0">
              <a:buNone/>
            </a:pPr>
            <a:r>
              <a:rPr lang="en-AU" sz="4400" b="1" dirty="0" smtClean="0"/>
              <a:t>23% </a:t>
            </a:r>
            <a:r>
              <a:rPr lang="en-AU" sz="2800" dirty="0" smtClean="0"/>
              <a:t>were </a:t>
            </a:r>
            <a:r>
              <a:rPr lang="en-AU" sz="2800" dirty="0"/>
              <a:t>not informed of the </a:t>
            </a:r>
            <a:r>
              <a:rPr lang="en-AU" sz="2800" dirty="0" smtClean="0"/>
              <a:t>outcome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36% </a:t>
            </a:r>
            <a:r>
              <a:rPr lang="en-AU" sz="2600" dirty="0"/>
              <a:t>Zero for the </a:t>
            </a:r>
            <a:r>
              <a:rPr lang="en-AU" sz="2600" dirty="0" smtClean="0"/>
              <a:t>exam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b="1" dirty="0" smtClean="0"/>
              <a:t>46% Warning/counselling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11% Resit the exam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4% Exclusion</a:t>
            </a:r>
          </a:p>
        </p:txBody>
      </p:sp>
    </p:spTree>
    <p:extLst>
      <p:ext uri="{BB962C8B-B14F-4D97-AF65-F5344CB8AC3E}">
        <p14:creationId xmlns:p14="http://schemas.microsoft.com/office/powerpoint/2010/main" val="31075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Exam impersonation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29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4400" b="1" dirty="0" smtClean="0"/>
              <a:t>5</a:t>
            </a:r>
            <a:r>
              <a:rPr lang="en-AU" sz="4400" b="1" dirty="0"/>
              <a:t>% </a:t>
            </a:r>
            <a:r>
              <a:rPr lang="en-AU" sz="2800" dirty="0"/>
              <a:t>of staff said </a:t>
            </a:r>
            <a:r>
              <a:rPr lang="en-AU" sz="2800" dirty="0" smtClean="0"/>
              <a:t>exam </a:t>
            </a:r>
            <a:r>
              <a:rPr lang="en-AU" sz="2800" dirty="0"/>
              <a:t>impersonation </a:t>
            </a:r>
            <a:r>
              <a:rPr lang="en-AU" sz="2800" dirty="0" smtClean="0"/>
              <a:t>had occurred in their courses 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Of those, most (77%) had seen it 1-2 times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However, 13% had seen it </a:t>
            </a:r>
            <a:r>
              <a:rPr lang="en-AU" sz="2400" b="1" dirty="0" smtClean="0"/>
              <a:t>more than 10 times</a:t>
            </a:r>
            <a:endParaRPr lang="en-AU" sz="2400" b="1" dirty="0"/>
          </a:p>
          <a:p>
            <a:pPr marL="0" indent="0">
              <a:buNone/>
            </a:pPr>
            <a:r>
              <a:rPr lang="en-AU" sz="4400" b="1" dirty="0" smtClean="0"/>
              <a:t>35% </a:t>
            </a:r>
            <a:r>
              <a:rPr lang="en-AU" sz="2800" dirty="0" smtClean="0"/>
              <a:t>were </a:t>
            </a:r>
            <a:r>
              <a:rPr lang="en-AU" sz="2800" dirty="0"/>
              <a:t>not informed of the </a:t>
            </a:r>
            <a:r>
              <a:rPr lang="en-AU" sz="2800" dirty="0" smtClean="0"/>
              <a:t>outcome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23% </a:t>
            </a:r>
            <a:r>
              <a:rPr lang="en-AU" sz="2600" dirty="0"/>
              <a:t>Zero for the </a:t>
            </a:r>
            <a:r>
              <a:rPr lang="en-AU" sz="2600" dirty="0" smtClean="0"/>
              <a:t>exam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23% Warning/counselling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dirty="0" smtClean="0"/>
              <a:t>16% Zero </a:t>
            </a:r>
            <a:r>
              <a:rPr lang="en-AU" sz="2600" dirty="0"/>
              <a:t>for the subject</a:t>
            </a:r>
            <a:r>
              <a:rPr lang="en-AU" sz="2600" dirty="0" smtClean="0"/>
              <a:t> 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b="1" dirty="0" smtClean="0"/>
              <a:t>16% Suspension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600" b="1" dirty="0" smtClean="0"/>
              <a:t>12% Exclusion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20875"/>
            <a:ext cx="10515600" cy="888583"/>
          </a:xfrm>
        </p:spPr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3849" y="1825626"/>
            <a:ext cx="10515600" cy="4361468"/>
          </a:xfrm>
        </p:spPr>
        <p:txBody>
          <a:bodyPr>
            <a:normAutofit/>
          </a:bodyPr>
          <a:lstStyle/>
          <a:p>
            <a:pPr marL="866775" indent="-514350">
              <a:lnSpc>
                <a:spcPct val="10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sz="2900" dirty="0" smtClean="0"/>
              <a:t>Background to project</a:t>
            </a:r>
          </a:p>
          <a:p>
            <a:pPr marL="866775" indent="-514350">
              <a:lnSpc>
                <a:spcPct val="10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sz="2900" dirty="0" smtClean="0"/>
              <a:t>Research questions and approach</a:t>
            </a:r>
          </a:p>
          <a:p>
            <a:pPr marL="866775" indent="-514350">
              <a:lnSpc>
                <a:spcPct val="10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sz="2900" dirty="0" smtClean="0"/>
              <a:t>Student survey findings</a:t>
            </a:r>
          </a:p>
          <a:p>
            <a:pPr marL="866775" indent="-514350">
              <a:lnSpc>
                <a:spcPct val="10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sz="2900" dirty="0" smtClean="0"/>
              <a:t>Staff survey findings</a:t>
            </a:r>
          </a:p>
          <a:p>
            <a:pPr marL="866775" indent="-514350">
              <a:lnSpc>
                <a:spcPct val="100000"/>
              </a:lnSpc>
              <a:buFont typeface="+mj-lt"/>
              <a:buAutoNum type="arabicPeriod"/>
              <a:tabLst>
                <a:tab pos="266700" algn="l"/>
              </a:tabLst>
            </a:pPr>
            <a:r>
              <a:rPr lang="en-US" sz="2900" dirty="0" smtClean="0"/>
              <a:t>Assessment design findings</a:t>
            </a:r>
          </a:p>
          <a:p>
            <a:pPr marL="0" indent="0">
              <a:lnSpc>
                <a:spcPct val="100000"/>
              </a:lnSpc>
              <a:buNone/>
              <a:tabLst>
                <a:tab pos="266700" algn="l"/>
              </a:tabLst>
            </a:pPr>
            <a:endParaRPr lang="en-US" sz="2900" dirty="0" smtClean="0"/>
          </a:p>
          <a:p>
            <a:pPr marL="0" indent="0">
              <a:lnSpc>
                <a:spcPct val="100000"/>
              </a:lnSpc>
              <a:buNone/>
              <a:tabLst>
                <a:tab pos="266700" algn="l"/>
              </a:tabLst>
            </a:pPr>
            <a:endParaRPr lang="en-US" sz="2900" dirty="0" smtClean="0"/>
          </a:p>
          <a:p>
            <a:pPr marL="534988" indent="-2603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US" sz="2900" dirty="0" smtClean="0"/>
          </a:p>
          <a:p>
            <a:pPr marL="534988" indent="-2603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US" sz="26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US" sz="2600" dirty="0" smtClean="0"/>
          </a:p>
          <a:p>
            <a:pPr marL="282575" indent="-28257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US" sz="2600" dirty="0" smtClean="0"/>
          </a:p>
          <a:p>
            <a:pPr marL="266700" indent="-18415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1825625"/>
            <a:ext cx="10515600" cy="47365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8" lvl="1" indent="0">
              <a:buClr>
                <a:srgbClr val="E48312"/>
              </a:buClr>
              <a:buFont typeface="Calibri" pitchFamily="34" charset="0"/>
              <a:buNone/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Recording of breaches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29515"/>
          </a:xfrm>
        </p:spPr>
        <p:txBody>
          <a:bodyPr>
            <a:norm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0" indent="0">
              <a:buNone/>
            </a:pPr>
            <a:r>
              <a:rPr lang="en-AU" sz="2800" dirty="0" smtClean="0"/>
              <a:t>As part of the ‘typical’ response for each breach type, how many staff reported that an </a:t>
            </a:r>
            <a:r>
              <a:rPr lang="en-AU" sz="2800" b="1" dirty="0" smtClean="0"/>
              <a:t>official database record </a:t>
            </a:r>
            <a:r>
              <a:rPr lang="en-AU" sz="2800" dirty="0" smtClean="0"/>
              <a:t>is created?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800" dirty="0" smtClean="0"/>
              <a:t>Outsourced assessment: 18%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800" dirty="0" smtClean="0"/>
              <a:t>Exam assistance: 13%</a:t>
            </a:r>
          </a:p>
          <a:p>
            <a:pPr marL="564071" lvl="1" indent="-271463">
              <a:buFont typeface="Arial" panose="020B0604020202020204" pitchFamily="34" charset="0"/>
              <a:buChar char="•"/>
            </a:pPr>
            <a:r>
              <a:rPr lang="en-AU" sz="2800" dirty="0" smtClean="0"/>
              <a:t>Exam impersonation: 16%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05109490"/>
              </p:ext>
            </p:extLst>
          </p:nvPr>
        </p:nvGraphicFramePr>
        <p:xfrm>
          <a:off x="838200" y="1985993"/>
          <a:ext cx="10515600" cy="439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37529210"/>
              </p:ext>
            </p:extLst>
          </p:nvPr>
        </p:nvGraphicFramePr>
        <p:xfrm>
          <a:off x="838200" y="1985993"/>
          <a:ext cx="10515600" cy="439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Perceived prevalence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931886957"/>
              </p:ext>
            </p:extLst>
          </p:nvPr>
        </p:nvGraphicFramePr>
        <p:xfrm>
          <a:off x="838200" y="1985993"/>
          <a:ext cx="10515600" cy="439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308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3" grpId="0">
        <p:bldAsOne/>
      </p:bldGraphic>
      <p:bldGraphic spid="12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70585"/>
              </p:ext>
            </p:extLst>
          </p:nvPr>
        </p:nvGraphicFramePr>
        <p:xfrm>
          <a:off x="838200" y="1979113"/>
          <a:ext cx="10515600" cy="434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867604"/>
              </p:ext>
            </p:extLst>
          </p:nvPr>
        </p:nvGraphicFramePr>
        <p:xfrm>
          <a:off x="838200" y="1979113"/>
          <a:ext cx="10515600" cy="434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27775"/>
            <a:ext cx="10515600" cy="1267675"/>
          </a:xfrm>
        </p:spPr>
        <p:txBody>
          <a:bodyPr/>
          <a:lstStyle/>
          <a:p>
            <a:pPr algn="ctr"/>
            <a:r>
              <a:rPr lang="en-US" dirty="0" smtClean="0"/>
              <a:t>Level of concern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70678"/>
              </p:ext>
            </p:extLst>
          </p:nvPr>
        </p:nvGraphicFramePr>
        <p:xfrm>
          <a:off x="838200" y="1979113"/>
          <a:ext cx="10515600" cy="434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956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2" grpId="0">
        <p:bldAsOne/>
      </p:bldGraphic>
      <p:bldGraphic spid="11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Organisational</a:t>
            </a:r>
            <a:r>
              <a:rPr lang="en-US" dirty="0" smtClean="0"/>
              <a:t> factors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161933"/>
              </p:ext>
            </p:extLst>
          </p:nvPr>
        </p:nvGraphicFramePr>
        <p:xfrm>
          <a:off x="0" y="169228"/>
          <a:ext cx="12191999" cy="617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99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Engagement in contract cheating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29515"/>
          </a:xfrm>
        </p:spPr>
        <p:txBody>
          <a:bodyPr>
            <a:normAutofit fontScale="92500" lnSpcReduction="10000"/>
          </a:bodyPr>
          <a:lstStyle/>
          <a:p>
            <a:endParaRPr lang="en-AU" sz="2800" dirty="0" smtClean="0"/>
          </a:p>
          <a:p>
            <a:r>
              <a:rPr lang="en-AU" sz="2800" dirty="0" smtClean="0"/>
              <a:t>In </a:t>
            </a:r>
            <a:r>
              <a:rPr lang="en-AU" sz="2800" dirty="0"/>
              <a:t>their role as </a:t>
            </a:r>
            <a:r>
              <a:rPr lang="en-AU" sz="2800" i="1" dirty="0" smtClean="0"/>
              <a:t>staff</a:t>
            </a:r>
            <a:r>
              <a:rPr lang="en-AU" sz="2800" dirty="0" smtClean="0"/>
              <a:t>, had respondents ever </a:t>
            </a:r>
            <a:r>
              <a:rPr lang="en-AU" sz="2800" dirty="0"/>
              <a:t>provided materials to a student that </a:t>
            </a:r>
            <a:r>
              <a:rPr lang="en-AU" sz="2800" dirty="0" smtClean="0"/>
              <a:t>allowed </a:t>
            </a:r>
            <a:r>
              <a:rPr lang="en-AU" sz="2800" dirty="0"/>
              <a:t>them to gain an unfair </a:t>
            </a:r>
            <a:r>
              <a:rPr lang="en-AU" sz="2800" dirty="0" smtClean="0"/>
              <a:t>advantage?</a:t>
            </a:r>
          </a:p>
          <a:p>
            <a:pPr marL="596900" indent="-514350">
              <a:buFont typeface="Arial" panose="020B0604020202020204" pitchFamily="34" charset="0"/>
              <a:buChar char="•"/>
            </a:pPr>
            <a:r>
              <a:rPr lang="en-AU" sz="2800" dirty="0" smtClean="0"/>
              <a:t>Only 0.5% (n=4/783</a:t>
            </a:r>
            <a:r>
              <a:rPr lang="en-AU" sz="2800" dirty="0"/>
              <a:t>) said </a:t>
            </a:r>
            <a:r>
              <a:rPr lang="en-AU" sz="2800" dirty="0" smtClean="0"/>
              <a:t>yes </a:t>
            </a:r>
          </a:p>
          <a:p>
            <a:pPr marL="889508" lvl="1" indent="-514350">
              <a:buFont typeface="Arial" panose="020B0604020202020204" pitchFamily="34" charset="0"/>
              <a:buChar char="•"/>
            </a:pPr>
            <a:r>
              <a:rPr lang="en-AU" sz="2800" dirty="0" smtClean="0"/>
              <a:t>one was paid money</a:t>
            </a:r>
          </a:p>
          <a:p>
            <a:pPr marL="889508" lvl="1" indent="-514350">
              <a:buFont typeface="Arial" panose="020B0604020202020204" pitchFamily="34" charset="0"/>
              <a:buChar char="•"/>
            </a:pPr>
            <a:r>
              <a:rPr lang="en-AU" sz="2800" dirty="0"/>
              <a:t>t</a:t>
            </a:r>
            <a:r>
              <a:rPr lang="en-AU" sz="2800" dirty="0" smtClean="0"/>
              <a:t>wo had </a:t>
            </a:r>
            <a:r>
              <a:rPr lang="en-AU" sz="2800" dirty="0"/>
              <a:t>been detected, with the most serious penalty being non-renewal of </a:t>
            </a:r>
            <a:r>
              <a:rPr lang="en-AU" sz="2800" dirty="0" smtClean="0"/>
              <a:t>contract</a:t>
            </a:r>
            <a:endParaRPr lang="en-AU" sz="2800" dirty="0"/>
          </a:p>
          <a:p>
            <a:pPr marL="82550" indent="0">
              <a:buNone/>
            </a:pPr>
            <a:r>
              <a:rPr lang="en-AU" sz="2800" dirty="0" smtClean="0"/>
              <a:t>As </a:t>
            </a:r>
            <a:r>
              <a:rPr lang="en-AU" sz="2800" i="1" dirty="0" smtClean="0"/>
              <a:t>students, </a:t>
            </a:r>
            <a:r>
              <a:rPr lang="en-AU" sz="2800" dirty="0" smtClean="0"/>
              <a:t>had respondents ever </a:t>
            </a:r>
            <a:r>
              <a:rPr lang="en-AU" sz="2800" dirty="0"/>
              <a:t>engaged in behaviour that would be classified as third-party </a:t>
            </a:r>
            <a:r>
              <a:rPr lang="en-AU" sz="2800" dirty="0" smtClean="0"/>
              <a:t>cheating?</a:t>
            </a:r>
          </a:p>
          <a:p>
            <a:pPr marL="539750" indent="-457200">
              <a:buFont typeface="Arial" panose="020B0604020202020204" pitchFamily="34" charset="0"/>
              <a:buChar char="•"/>
            </a:pPr>
            <a:r>
              <a:rPr lang="en-AU" sz="4400" b="1" dirty="0" smtClean="0"/>
              <a:t>10</a:t>
            </a:r>
            <a:r>
              <a:rPr lang="en-AU" sz="4400" b="1" dirty="0"/>
              <a:t>%</a:t>
            </a:r>
            <a:r>
              <a:rPr lang="en-AU" sz="4400" dirty="0"/>
              <a:t> </a:t>
            </a:r>
            <a:r>
              <a:rPr lang="en-AU" sz="2800" dirty="0" smtClean="0"/>
              <a:t>said yes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56459"/>
            <a:ext cx="10515600" cy="3986357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AU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Staff experiences with contract cheating</a:t>
            </a:r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</a:t>
            </a:r>
            <a:r>
              <a:rPr lang="en-GB" sz="2800" dirty="0" smtClean="0"/>
              <a:t>lmost </a:t>
            </a:r>
            <a:r>
              <a:rPr lang="en-GB" sz="2800" dirty="0"/>
              <a:t>70% of teaching staff have suspected outsourced assignments at least </a:t>
            </a:r>
            <a:r>
              <a:rPr lang="en-GB" sz="2800" dirty="0" smtClean="0"/>
              <a:t>once</a:t>
            </a:r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Knowing the student is an important signal</a:t>
            </a:r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Although most referred cases are substantiated and penalised, many staff do not pursue suspected breaches</a:t>
            </a:r>
          </a:p>
          <a:p>
            <a:pPr marL="1016508" lvl="1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m</a:t>
            </a:r>
            <a:r>
              <a:rPr lang="en-GB" sz="2600" dirty="0" smtClean="0"/>
              <a:t>isperceptions it is ‘impossible to prove’</a:t>
            </a:r>
          </a:p>
          <a:p>
            <a:pPr marL="1016508" lvl="1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not informed about outcomes</a:t>
            </a:r>
          </a:p>
          <a:p>
            <a:pPr marL="1016508" lvl="1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c</a:t>
            </a:r>
            <a:r>
              <a:rPr lang="en-GB" sz="2600" dirty="0" smtClean="0"/>
              <a:t>oncerns about penalties</a:t>
            </a:r>
            <a:endParaRPr lang="en-GB" sz="2800" dirty="0" smtClean="0"/>
          </a:p>
          <a:p>
            <a:pPr marL="1016508" lvl="1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56459"/>
            <a:ext cx="10515600" cy="3986357"/>
          </a:xfrm>
        </p:spPr>
        <p:txBody>
          <a:bodyPr>
            <a:normAutofit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AU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Staff and student attitudes towards contract cheating</a:t>
            </a:r>
            <a:endParaRPr lang="en-AU" sz="28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Staff consider contract cheating to be a serious matter</a:t>
            </a:r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Although students tend to believe cheating is ‘wrong’, most are not concerned that students are engaging in it</a:t>
            </a:r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Staff and students alike are ambivalent about note-sharing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4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56459"/>
            <a:ext cx="10515600" cy="3986357"/>
          </a:xfrm>
        </p:spPr>
        <p:txBody>
          <a:bodyPr>
            <a:normAutofit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A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I</a:t>
            </a:r>
            <a:r>
              <a:rPr lang="en-AU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ndividual</a:t>
            </a:r>
            <a:r>
              <a:rPr lang="en-A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contextual and institutional factors </a:t>
            </a:r>
            <a:r>
              <a:rPr lang="en-AU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correlated </a:t>
            </a:r>
            <a:r>
              <a:rPr lang="en-A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with contract </a:t>
            </a:r>
            <a:r>
              <a:rPr lang="en-AU" sz="2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cheating</a:t>
            </a:r>
            <a:endParaRPr lang="en-AU" sz="28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D</a:t>
            </a:r>
            <a:r>
              <a:rPr lang="en-GB" sz="2800" dirty="0" smtClean="0"/>
              <a:t>epartmental </a:t>
            </a:r>
            <a:r>
              <a:rPr lang="en-GB" sz="2800" dirty="0"/>
              <a:t>and institutional academic integrity policies and </a:t>
            </a:r>
            <a:r>
              <a:rPr lang="en-GB" sz="2800" dirty="0" smtClean="0"/>
              <a:t>practices are perceived to help minimise contract cheating</a:t>
            </a:r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Practical conditions of teaching (workload, contact time, class sizes) are perceived barriers </a:t>
            </a:r>
            <a:r>
              <a:rPr lang="en-GB" sz="2800" dirty="0"/>
              <a:t>to </a:t>
            </a:r>
            <a:r>
              <a:rPr lang="en-GB" sz="2800" dirty="0" smtClean="0"/>
              <a:t>minimising </a:t>
            </a:r>
            <a:r>
              <a:rPr lang="en-GB" sz="2800" dirty="0"/>
              <a:t>contract cheating</a:t>
            </a:r>
            <a:endParaRPr lang="en-GB" sz="2800" dirty="0" smtClean="0"/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The performance </a:t>
            </a:r>
            <a:r>
              <a:rPr lang="en-GB" sz="2800" dirty="0"/>
              <a:t>review and reward </a:t>
            </a:r>
            <a:r>
              <a:rPr lang="en-GB" sz="2800" dirty="0" smtClean="0"/>
              <a:t>environment is not perceived to incentivise minimisation of </a:t>
            </a:r>
            <a:r>
              <a:rPr lang="en-GB" sz="2800" dirty="0"/>
              <a:t>contract cheating</a:t>
            </a:r>
            <a:endParaRPr lang="en-GB" sz="2800" dirty="0" smtClean="0"/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723900" indent="-361950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Teaching &amp;</a:t>
            </a:r>
            <a:br>
              <a:rPr lang="en-AU" dirty="0" smtClean="0"/>
            </a:br>
            <a:r>
              <a:rPr lang="en-AU" dirty="0" smtClean="0"/>
              <a:t>Assessment </a:t>
            </a:r>
            <a:r>
              <a:rPr lang="en-AU" dirty="0"/>
              <a:t>D</a:t>
            </a:r>
            <a:r>
              <a:rPr lang="en-AU" dirty="0" smtClean="0"/>
              <a:t>esign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 analysis of key findings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6379" y="36748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Perceptions of T&amp;L environment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41821"/>
              </p:ext>
            </p:extLst>
          </p:nvPr>
        </p:nvGraphicFramePr>
        <p:xfrm>
          <a:off x="0" y="169228"/>
          <a:ext cx="12192000" cy="616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336967"/>
              </p:ext>
            </p:extLst>
          </p:nvPr>
        </p:nvGraphicFramePr>
        <p:xfrm>
          <a:off x="0" y="169228"/>
          <a:ext cx="12192000" cy="616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42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21759" r="93" b="2057"/>
          <a:stretch/>
        </p:blipFill>
        <p:spPr>
          <a:xfrm>
            <a:off x="-29497" y="-88491"/>
            <a:ext cx="12241162" cy="6961239"/>
          </a:xfrm>
          <a:prstGeom prst="rect">
            <a:avLst/>
          </a:prstGeom>
        </p:spPr>
      </p:pic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90596"/>
              </p:ext>
            </p:extLst>
          </p:nvPr>
        </p:nvGraphicFramePr>
        <p:xfrm>
          <a:off x="3553755" y="473582"/>
          <a:ext cx="8365888" cy="583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30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8963" y="623419"/>
            <a:ext cx="9934074" cy="10520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Assessment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70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>
              <a:buNone/>
            </a:pPr>
            <a:r>
              <a:rPr lang="en-AU" sz="3200" dirty="0" smtClean="0"/>
              <a:t>Students asked:</a:t>
            </a:r>
          </a:p>
          <a:p>
            <a:pPr marL="0" indent="0">
              <a:buNone/>
            </a:pPr>
            <a:r>
              <a:rPr lang="en-AU" sz="3200" dirty="0" smtClean="0"/>
              <a:t>Rate </a:t>
            </a:r>
            <a:r>
              <a:rPr lang="en-AU" sz="3200" dirty="0"/>
              <a:t>the likelihood that a student “would consider getting someone else to complete </a:t>
            </a:r>
            <a:r>
              <a:rPr lang="en-AU" sz="3200" dirty="0" smtClean="0"/>
              <a:t>this </a:t>
            </a:r>
            <a:r>
              <a:rPr lang="en-AU" sz="3200" dirty="0"/>
              <a:t>kind of </a:t>
            </a:r>
            <a:r>
              <a:rPr lang="en-AU" sz="3200" dirty="0" smtClean="0"/>
              <a:t>assignment </a:t>
            </a:r>
            <a:r>
              <a:rPr lang="en-AU" sz="3200" dirty="0"/>
              <a:t>for them</a:t>
            </a:r>
            <a:r>
              <a:rPr lang="en-AU" sz="3200" dirty="0" smtClean="0"/>
              <a:t>”</a:t>
            </a:r>
            <a:endParaRPr lang="en-AU" sz="3200" dirty="0"/>
          </a:p>
          <a:p>
            <a:pPr marL="0" indent="0">
              <a:buNone/>
            </a:pPr>
            <a:r>
              <a:rPr lang="en-AU" sz="3200" dirty="0" smtClean="0"/>
              <a:t>Staff asked:</a:t>
            </a:r>
          </a:p>
          <a:p>
            <a:pPr marL="0" indent="0">
              <a:buNone/>
            </a:pPr>
            <a:r>
              <a:rPr lang="en-AU" sz="3200" dirty="0" smtClean="0"/>
              <a:t>“</a:t>
            </a:r>
            <a:r>
              <a:rPr lang="en-AU" sz="3200" dirty="0"/>
              <a:t>How often do you implement the following curriculum and assessment features in your teaching role</a:t>
            </a:r>
            <a:r>
              <a:rPr lang="en-AU" sz="3200" dirty="0" smtClean="0"/>
              <a:t>?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523" y="1664677"/>
            <a:ext cx="10343456" cy="117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42720"/>
              </p:ext>
            </p:extLst>
          </p:nvPr>
        </p:nvGraphicFramePr>
        <p:xfrm>
          <a:off x="0" y="1"/>
          <a:ext cx="12192000" cy="62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957" y="745775"/>
            <a:ext cx="7197291" cy="950495"/>
          </a:xfrm>
        </p:spPr>
        <p:txBody>
          <a:bodyPr/>
          <a:lstStyle/>
          <a:p>
            <a:pPr algn="ctr"/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27" y="2015836"/>
            <a:ext cx="10158153" cy="4177146"/>
          </a:xfrm>
        </p:spPr>
        <p:txBody>
          <a:bodyPr>
            <a:normAutofit lnSpcReduction="10000"/>
          </a:bodyPr>
          <a:lstStyle/>
          <a:p>
            <a:pPr marL="354013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Assessment design alone cannot eradicate contract cheating</a:t>
            </a:r>
          </a:p>
          <a:p>
            <a:pPr marL="354013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We need to look holistically at the teaching and learning environment, and the way it is enabled and constrained by organisational conditions </a:t>
            </a:r>
          </a:p>
          <a:p>
            <a:pPr marL="354013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Cheating can be minimised by:</a:t>
            </a:r>
          </a:p>
          <a:p>
            <a:pPr marL="646621" lvl="1" indent="-271463">
              <a:buFont typeface="Arial" panose="020B0604020202020204" pitchFamily="34" charset="0"/>
              <a:buChar char="•"/>
            </a:pPr>
            <a:r>
              <a:rPr lang="en-AU" sz="2400" dirty="0"/>
              <a:t>encouraging students to get more concerned about this problem</a:t>
            </a:r>
          </a:p>
          <a:p>
            <a:pPr marL="64662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recognising </a:t>
            </a:r>
            <a:r>
              <a:rPr lang="en-AU" sz="2400" dirty="0"/>
              <a:t>the particular needs of LOTE students</a:t>
            </a:r>
          </a:p>
          <a:p>
            <a:pPr marL="64662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improving the teaching and learning environment</a:t>
            </a:r>
          </a:p>
          <a:p>
            <a:pPr marL="64662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reducing opportunities to cheat through course and assessment design</a:t>
            </a:r>
          </a:p>
          <a:p>
            <a:pPr marL="646621" lvl="1" indent="-271463">
              <a:buFont typeface="Arial" panose="020B0604020202020204" pitchFamily="34" charset="0"/>
              <a:buChar char="•"/>
            </a:pPr>
            <a:r>
              <a:rPr lang="en-AU" sz="2400" dirty="0" smtClean="0"/>
              <a:t>supporting educators to know their students</a:t>
            </a:r>
            <a:endParaRPr lang="en-AU" sz="2400" dirty="0"/>
          </a:p>
          <a:p>
            <a:pPr marL="646621" lvl="1" indent="-271463">
              <a:buFont typeface="Arial" panose="020B0604020202020204" pitchFamily="34" charset="0"/>
              <a:buChar char="•"/>
            </a:pPr>
            <a:r>
              <a:rPr lang="en-AU" sz="2400" dirty="0"/>
              <a:t>e</a:t>
            </a:r>
            <a:r>
              <a:rPr lang="en-AU" sz="2400" dirty="0" smtClean="0"/>
              <a:t>nsuring processes of breach detection, reporting, substantiation, penalisation and communication</a:t>
            </a:r>
            <a:endParaRPr lang="en-AU" sz="2400" dirty="0"/>
          </a:p>
          <a:p>
            <a:pPr marL="354013" indent="-271463">
              <a:buFont typeface="Arial" panose="020B0604020202020204" pitchFamily="34" charset="0"/>
              <a:buChar char="•"/>
            </a:pPr>
            <a:endParaRPr lang="en-AU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8" y="87229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1670" y="567668"/>
            <a:ext cx="10108660" cy="1114729"/>
          </a:xfrm>
        </p:spPr>
        <p:txBody>
          <a:bodyPr/>
          <a:lstStyle/>
          <a:p>
            <a:pPr algn="ctr"/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5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 </a:t>
            </a:r>
            <a:r>
              <a:rPr lang="en-US" sz="2400" dirty="0" smtClean="0"/>
              <a:t> Website:</a:t>
            </a:r>
            <a:endParaRPr lang="en-US" sz="2400" dirty="0"/>
          </a:p>
          <a:p>
            <a:pPr algn="ctr"/>
            <a:r>
              <a:rPr lang="en-US" sz="2400" dirty="0" smtClean="0">
                <a:hlinkClick r:id="rId3"/>
              </a:rPr>
              <a:t>www.cheatingandassessment.edu.au/resources</a:t>
            </a:r>
            <a:r>
              <a:rPr lang="en-US" sz="2400" dirty="0" smtClean="0"/>
              <a:t> (register for updates)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Project Co-leaders:</a:t>
            </a:r>
          </a:p>
          <a:p>
            <a:pPr algn="ctr"/>
            <a:r>
              <a:rPr lang="en-US" sz="2400" dirty="0">
                <a:hlinkClick r:id="rId4"/>
              </a:rPr>
              <a:t>t</a:t>
            </a:r>
            <a:r>
              <a:rPr lang="en-US" sz="2400" dirty="0" smtClean="0">
                <a:hlinkClick r:id="rId4"/>
              </a:rPr>
              <a:t>racey.Bretag@unisa.edu.au</a:t>
            </a:r>
            <a:endParaRPr lang="en-US" sz="2400" dirty="0" smtClean="0"/>
          </a:p>
          <a:p>
            <a:pPr algn="ctr"/>
            <a:r>
              <a:rPr lang="en-US" sz="2400" dirty="0">
                <a:hlinkClick r:id="rId5"/>
              </a:rPr>
              <a:t>r</a:t>
            </a:r>
            <a:r>
              <a:rPr lang="en-US" sz="2400" dirty="0" smtClean="0">
                <a:hlinkClick r:id="rId5"/>
              </a:rPr>
              <a:t>owena.harper@unisa.edu.au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 Project Manager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hlinkClick r:id="rId6"/>
              </a:rPr>
              <a:t>s</a:t>
            </a:r>
            <a:r>
              <a:rPr lang="en-US" sz="2400" dirty="0" smtClean="0">
                <a:solidFill>
                  <a:schemeClr val="accent2"/>
                </a:solidFill>
                <a:hlinkClick r:id="rId6"/>
              </a:rPr>
              <a:t>onia.Saddiqui@unisa.edu.au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1945625"/>
            <a:ext cx="10515600" cy="44255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48312"/>
              </a:buClr>
              <a:buFont typeface="Calibri" panose="020F0502020204030204" pitchFamily="34" charset="0"/>
              <a:buNone/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1670" y="567668"/>
            <a:ext cx="10108660" cy="1114729"/>
          </a:xfrm>
        </p:spPr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5546"/>
          </a:xfrm>
        </p:spPr>
        <p:txBody>
          <a:bodyPr>
            <a:norm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800" dirty="0" smtClean="0"/>
              <a:t>The project team would like to thank Dr Saadia Mahmud for her assistance with preliminary data analysis, and Associate Professor Michael Burton for assistance with detailed statistical analysis.</a:t>
            </a:r>
          </a:p>
          <a:p>
            <a:pPr algn="ctr"/>
            <a:endParaRPr lang="en-US" sz="28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This project is funded by the Australian Government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Department of Education and Training.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1945625"/>
            <a:ext cx="10515600" cy="44255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48312"/>
              </a:buClr>
              <a:buFont typeface="Calibri" panose="020F0502020204030204" pitchFamily="34" charset="0"/>
              <a:buNone/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Procurements notices and detected breaches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 preliminary analysis of key findings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Research question and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56459"/>
            <a:ext cx="10515600" cy="527106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3200" dirty="0" smtClean="0"/>
              <a:t>Does authentic assessment design ‘solve’ contract cheating?</a:t>
            </a:r>
          </a:p>
          <a:p>
            <a:pPr algn="ctr"/>
            <a:endParaRPr lang="en-AU" sz="3200" dirty="0"/>
          </a:p>
          <a:p>
            <a:pPr algn="ctr"/>
            <a:endParaRPr lang="en-AU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38199" y="3014399"/>
            <a:ext cx="105156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Procurement notices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Harvested orders from 85 feeds from 1 </a:t>
            </a:r>
            <a:r>
              <a:rPr lang="en-US" sz="2400" dirty="0" smtClean="0"/>
              <a:t>Oct to 30 Nov, 2016 (N= 111,958)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Randomised</a:t>
            </a:r>
            <a:r>
              <a:rPr lang="en-US" sz="2400" dirty="0" smtClean="0"/>
              <a:t> selection of 250 orders taken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Coded using authenticity schema, and FOE </a:t>
            </a:r>
            <a:r>
              <a:rPr lang="en-US" sz="2400" dirty="0"/>
              <a:t>code (4 or 6 </a:t>
            </a:r>
            <a:r>
              <a:rPr lang="en-US" sz="2400" dirty="0" smtClean="0"/>
              <a:t>digit) ascribed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Inter-coder and intra-coder reliability </a:t>
            </a:r>
            <a:r>
              <a:rPr lang="en-US" sz="2400" dirty="0" smtClean="0"/>
              <a:t>validation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Of the 250 orders, 29 unable to be coded: </a:t>
            </a:r>
            <a:r>
              <a:rPr lang="en-US" sz="2400" dirty="0" smtClean="0"/>
              <a:t>n=221</a:t>
            </a:r>
            <a:endParaRPr lang="en-AU" dirty="0" smtClean="0"/>
          </a:p>
          <a:p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60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Research question and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56459"/>
            <a:ext cx="10515600" cy="527106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3200" dirty="0" smtClean="0"/>
              <a:t>Does authentic assessment design ‘solve’ contract cheating?</a:t>
            </a:r>
          </a:p>
          <a:p>
            <a:pPr algn="ctr"/>
            <a:endParaRPr lang="en-AU" sz="3200" dirty="0"/>
          </a:p>
          <a:p>
            <a:pPr algn="ctr"/>
            <a:endParaRPr lang="en-AU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38199" y="3014399"/>
            <a:ext cx="10515600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Institutional breach data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Reported and substantiated </a:t>
            </a:r>
            <a:r>
              <a:rPr lang="en-AU" sz="2400" i="1" dirty="0" smtClean="0"/>
              <a:t>procured assignment breaches </a:t>
            </a:r>
            <a:r>
              <a:rPr lang="en-AU" sz="2400" dirty="0" smtClean="0"/>
              <a:t>from two universities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Gathered from semester </a:t>
            </a:r>
            <a:r>
              <a:rPr lang="en-AU" sz="2400" dirty="0"/>
              <a:t>2 2013 to semester 2 </a:t>
            </a:r>
            <a:r>
              <a:rPr lang="en-AU" sz="2400" dirty="0" smtClean="0"/>
              <a:t>2016</a:t>
            </a:r>
            <a:endParaRPr lang="en-AU" sz="24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All available cases coded using authenticity schema, and FOE </a:t>
            </a:r>
            <a:r>
              <a:rPr lang="en-US" sz="2400" dirty="0"/>
              <a:t>code (4 or 6 </a:t>
            </a:r>
            <a:r>
              <a:rPr lang="en-US" sz="2400" dirty="0" smtClean="0"/>
              <a:t>digit) ascribed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Inter-coder and intra-coder reliability </a:t>
            </a:r>
            <a:r>
              <a:rPr lang="en-US" sz="2400" dirty="0" smtClean="0"/>
              <a:t>validation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Approximately 60 cases initially examined (a further 200 undergoing analysis)</a:t>
            </a:r>
            <a:endParaRPr lang="en-AU" dirty="0" smtClean="0"/>
          </a:p>
          <a:p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9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Research findings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2156458"/>
            <a:ext cx="10058400" cy="37126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Authentic assessment design does not eliminate contract cheating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400" dirty="0" smtClean="0"/>
              <a:t>There is </a:t>
            </a:r>
            <a:r>
              <a:rPr lang="en-US" sz="2400" dirty="0"/>
              <a:t>evidence that assessment tasks </a:t>
            </a:r>
            <a:r>
              <a:rPr lang="en-US" sz="2400" dirty="0" smtClean="0"/>
              <a:t>designed </a:t>
            </a:r>
            <a:r>
              <a:rPr lang="en-US" sz="2400" dirty="0"/>
              <a:t>with no, some or </a:t>
            </a:r>
            <a:r>
              <a:rPr lang="en-US" sz="2400" i="1" dirty="0"/>
              <a:t>all factors of authenticity</a:t>
            </a:r>
            <a:r>
              <a:rPr lang="en-US" sz="2400" dirty="0"/>
              <a:t> are routinely procured by </a:t>
            </a:r>
            <a:r>
              <a:rPr lang="en-US" sz="2400" dirty="0" smtClean="0"/>
              <a:t>students, and detected by universities’ internal processes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Engineering appears to be </a:t>
            </a:r>
            <a:r>
              <a:rPr lang="en-US" sz="2400" i="1" dirty="0" smtClean="0"/>
              <a:t>under</a:t>
            </a:r>
            <a:r>
              <a:rPr lang="en-US" sz="2400" dirty="0" smtClean="0"/>
              <a:t> represented in cases of purchasing bespoke assignments</a:t>
            </a:r>
          </a:p>
        </p:txBody>
      </p:sp>
    </p:spTree>
    <p:extLst>
      <p:ext uri="{BB962C8B-B14F-4D97-AF65-F5344CB8AC3E}">
        <p14:creationId xmlns:p14="http://schemas.microsoft.com/office/powerpoint/2010/main" val="17395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1670" y="567668"/>
            <a:ext cx="10108660" cy="1114729"/>
          </a:xfrm>
        </p:spPr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63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1945625"/>
            <a:ext cx="10515600" cy="44255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48312"/>
              </a:buClr>
              <a:buFont typeface="Calibri" panose="020F0502020204030204" pitchFamily="34" charset="0"/>
              <a:buNone/>
            </a:pPr>
            <a:endParaRPr lang="en-AU" sz="31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indent="0">
              <a:buClr>
                <a:srgbClr val="E48312"/>
              </a:buClr>
              <a:buFont typeface="Calibri" panose="020F0502020204030204" pitchFamily="34" charset="0"/>
              <a:buNone/>
            </a:pPr>
            <a:endParaRPr lang="en-AU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749808" lvl="1" indent="-457200">
              <a:buClr>
                <a:srgbClr val="E48312"/>
              </a:buClr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83" y="1945625"/>
            <a:ext cx="9006890" cy="42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20875"/>
            <a:ext cx="10515600" cy="888583"/>
          </a:xfrm>
        </p:spPr>
        <p:txBody>
          <a:bodyPr/>
          <a:lstStyle/>
          <a:p>
            <a:pPr algn="ctr"/>
            <a:r>
              <a:rPr lang="en-US" dirty="0" smtClean="0"/>
              <a:t>2015-2017 context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1825625"/>
            <a:ext cx="10515600" cy="47365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8" lvl="1" indent="0">
              <a:buClr>
                <a:srgbClr val="E48312"/>
              </a:buClr>
              <a:buFont typeface="Calibri" pitchFamily="34" charset="0"/>
              <a:buNone/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54042" y="3749040"/>
            <a:ext cx="10399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9" idx="0"/>
          </p:cNvCxnSpPr>
          <p:nvPr/>
        </p:nvCxnSpPr>
        <p:spPr>
          <a:xfrm flipH="1">
            <a:off x="1965990" y="3747396"/>
            <a:ext cx="4" cy="46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43" idx="0"/>
          </p:cNvCxnSpPr>
          <p:nvPr/>
        </p:nvCxnSpPr>
        <p:spPr>
          <a:xfrm>
            <a:off x="8752210" y="3760096"/>
            <a:ext cx="0" cy="1295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0" idx="0"/>
          </p:cNvCxnSpPr>
          <p:nvPr/>
        </p:nvCxnSpPr>
        <p:spPr>
          <a:xfrm flipH="1">
            <a:off x="10301262" y="3749040"/>
            <a:ext cx="1667" cy="839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9359" y="369049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accent1"/>
                </a:solidFill>
              </a:rPr>
              <a:t>2015</a:t>
            </a:r>
            <a:endParaRPr lang="en-AU" sz="24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2399" y="369049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accent1"/>
                </a:solidFill>
              </a:rPr>
              <a:t>2016</a:t>
            </a:r>
            <a:endParaRPr lang="en-AU" sz="24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36101" y="369777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accent1"/>
                </a:solidFill>
              </a:rPr>
              <a:t>2017</a:t>
            </a:r>
            <a:endParaRPr lang="en-AU" sz="2400" b="1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/>
          <p:cNvCxnSpPr>
            <a:stCxn id="28" idx="2"/>
          </p:cNvCxnSpPr>
          <p:nvPr/>
        </p:nvCxnSpPr>
        <p:spPr>
          <a:xfrm>
            <a:off x="1463265" y="2999382"/>
            <a:ext cx="0" cy="748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91450" y="2168385"/>
            <a:ext cx="1543629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2400" dirty="0" err="1"/>
              <a:t>MyMaster</a:t>
            </a:r>
            <a:r>
              <a:rPr lang="en-AU" sz="2400" dirty="0"/>
              <a:t> </a:t>
            </a:r>
            <a:endParaRPr lang="en-AU" sz="2400" dirty="0" smtClean="0"/>
          </a:p>
          <a:p>
            <a:pPr algn="ctr"/>
            <a:r>
              <a:rPr lang="en-AU" sz="2400" dirty="0" smtClean="0"/>
              <a:t>scandal</a:t>
            </a:r>
            <a:endParaRPr lang="en-AU" sz="2400" dirty="0"/>
          </a:p>
        </p:txBody>
      </p:sp>
      <p:sp>
        <p:nvSpPr>
          <p:cNvPr id="29" name="Rectangle 28"/>
          <p:cNvSpPr/>
          <p:nvPr/>
        </p:nvSpPr>
        <p:spPr>
          <a:xfrm>
            <a:off x="966742" y="4213884"/>
            <a:ext cx="199849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2400" dirty="0" smtClean="0"/>
              <a:t>Fake testamur,</a:t>
            </a:r>
          </a:p>
          <a:p>
            <a:pPr algn="ctr"/>
            <a:r>
              <a:rPr lang="en-AU" sz="2400" dirty="0" smtClean="0"/>
              <a:t>transcript </a:t>
            </a:r>
          </a:p>
          <a:p>
            <a:pPr algn="ctr"/>
            <a:r>
              <a:rPr lang="en-AU" sz="2400" dirty="0" smtClean="0"/>
              <a:t>mills</a:t>
            </a:r>
            <a:endParaRPr lang="en-AU" sz="2400" dirty="0"/>
          </a:p>
        </p:txBody>
      </p:sp>
      <p:cxnSp>
        <p:nvCxnSpPr>
          <p:cNvPr id="30" name="Straight Connector 29"/>
          <p:cNvCxnSpPr>
            <a:stCxn id="31" idx="2"/>
          </p:cNvCxnSpPr>
          <p:nvPr/>
        </p:nvCxnSpPr>
        <p:spPr>
          <a:xfrm>
            <a:off x="3728779" y="3292504"/>
            <a:ext cx="0" cy="456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45666" y="2461507"/>
            <a:ext cx="2366225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2400" dirty="0" smtClean="0"/>
              <a:t>ICAC investigates </a:t>
            </a:r>
          </a:p>
          <a:p>
            <a:pPr algn="ctr"/>
            <a:r>
              <a:rPr lang="en-AU" sz="2400" dirty="0" smtClean="0"/>
              <a:t>HE corruption</a:t>
            </a:r>
            <a:endParaRPr lang="en-AU" sz="2400" dirty="0"/>
          </a:p>
        </p:txBody>
      </p:sp>
      <p:sp>
        <p:nvSpPr>
          <p:cNvPr id="37" name="Rectangle 36"/>
          <p:cNvSpPr/>
          <p:nvPr/>
        </p:nvSpPr>
        <p:spPr>
          <a:xfrm>
            <a:off x="3112728" y="4792775"/>
            <a:ext cx="29593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400" dirty="0" smtClean="0"/>
              <a:t>TEQSA requests</a:t>
            </a:r>
          </a:p>
          <a:p>
            <a:pPr algn="ctr"/>
            <a:r>
              <a:rPr lang="en-AU" sz="2400" dirty="0"/>
              <a:t>academic integrity </a:t>
            </a:r>
            <a:endParaRPr lang="en-AU" sz="2400" dirty="0" smtClean="0"/>
          </a:p>
          <a:p>
            <a:pPr algn="ctr"/>
            <a:r>
              <a:rPr lang="en-AU" sz="2400" dirty="0" smtClean="0"/>
              <a:t>info from all providers</a:t>
            </a:r>
            <a:endParaRPr lang="en-AU" sz="2400" dirty="0"/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>
            <a:off x="4592378" y="3760096"/>
            <a:ext cx="0" cy="1032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7" idx="0"/>
          </p:cNvCxnSpPr>
          <p:nvPr/>
        </p:nvCxnSpPr>
        <p:spPr>
          <a:xfrm>
            <a:off x="7043497" y="3764391"/>
            <a:ext cx="0" cy="556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120434" y="5055522"/>
            <a:ext cx="1263551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2400" dirty="0" smtClean="0"/>
              <a:t>‘Ghost’</a:t>
            </a:r>
          </a:p>
          <a:p>
            <a:pPr algn="ctr"/>
            <a:r>
              <a:rPr lang="en-AU" sz="2400" dirty="0" smtClean="0"/>
              <a:t>students</a:t>
            </a:r>
            <a:endParaRPr lang="en-AU" sz="2400" dirty="0"/>
          </a:p>
        </p:txBody>
      </p:sp>
      <p:sp>
        <p:nvSpPr>
          <p:cNvPr id="47" name="Rectangle 46"/>
          <p:cNvSpPr/>
          <p:nvPr/>
        </p:nvSpPr>
        <p:spPr>
          <a:xfrm>
            <a:off x="6206024" y="4320608"/>
            <a:ext cx="167494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2400" dirty="0" smtClean="0"/>
              <a:t>Fraudulent </a:t>
            </a:r>
          </a:p>
          <a:p>
            <a:pPr algn="ctr"/>
            <a:r>
              <a:rPr lang="en-AU" sz="2400" dirty="0" smtClean="0"/>
              <a:t>recruitment</a:t>
            </a:r>
          </a:p>
          <a:p>
            <a:pPr algn="ctr"/>
            <a:r>
              <a:rPr lang="en-AU" sz="2400" dirty="0"/>
              <a:t>p</a:t>
            </a:r>
            <a:r>
              <a:rPr lang="en-AU" sz="2400" dirty="0" smtClean="0"/>
              <a:t>ractices </a:t>
            </a:r>
          </a:p>
          <a:p>
            <a:pPr algn="ctr"/>
            <a:r>
              <a:rPr lang="en-AU" sz="2400" dirty="0" smtClean="0"/>
              <a:t>in VET</a:t>
            </a:r>
            <a:endParaRPr lang="en-AU" sz="2400" dirty="0"/>
          </a:p>
        </p:txBody>
      </p:sp>
      <p:sp>
        <p:nvSpPr>
          <p:cNvPr id="49" name="Rectangle 48"/>
          <p:cNvSpPr/>
          <p:nvPr/>
        </p:nvSpPr>
        <p:spPr>
          <a:xfrm>
            <a:off x="8133134" y="2078652"/>
            <a:ext cx="209262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2400" dirty="0" smtClean="0"/>
              <a:t>Low admission </a:t>
            </a:r>
          </a:p>
          <a:p>
            <a:pPr algn="ctr"/>
            <a:r>
              <a:rPr lang="en-AU" sz="2400" dirty="0" smtClean="0"/>
              <a:t>standards</a:t>
            </a:r>
            <a:endParaRPr lang="en-AU" sz="2400" dirty="0"/>
          </a:p>
        </p:txBody>
      </p:sp>
      <p:cxnSp>
        <p:nvCxnSpPr>
          <p:cNvPr id="50" name="Straight Connector 49"/>
          <p:cNvCxnSpPr>
            <a:stCxn id="49" idx="2"/>
          </p:cNvCxnSpPr>
          <p:nvPr/>
        </p:nvCxnSpPr>
        <p:spPr>
          <a:xfrm>
            <a:off x="9179446" y="2909649"/>
            <a:ext cx="0" cy="837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176310" y="2081703"/>
            <a:ext cx="2646237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2400" dirty="0" smtClean="0"/>
              <a:t>Exam </a:t>
            </a:r>
          </a:p>
          <a:p>
            <a:pPr algn="ctr"/>
            <a:r>
              <a:rPr lang="en-AU" sz="2400" dirty="0" smtClean="0"/>
              <a:t>Impersonation </a:t>
            </a:r>
          </a:p>
          <a:p>
            <a:pPr algn="ctr"/>
            <a:r>
              <a:rPr lang="en-AU" sz="2400" dirty="0" smtClean="0"/>
              <a:t>(SBS ‘Pens for Hire’)</a:t>
            </a:r>
          </a:p>
        </p:txBody>
      </p:sp>
      <p:cxnSp>
        <p:nvCxnSpPr>
          <p:cNvPr id="55" name="Straight Connector 54"/>
          <p:cNvCxnSpPr>
            <a:stCxn id="54" idx="2"/>
          </p:cNvCxnSpPr>
          <p:nvPr/>
        </p:nvCxnSpPr>
        <p:spPr>
          <a:xfrm>
            <a:off x="6499429" y="3282032"/>
            <a:ext cx="0" cy="47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9581481" y="4588432"/>
            <a:ext cx="1439561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2400" dirty="0" smtClean="0"/>
              <a:t>‘</a:t>
            </a:r>
            <a:r>
              <a:rPr lang="en-AU" sz="2400" dirty="0" err="1" smtClean="0"/>
              <a:t>Airtasker</a:t>
            </a:r>
            <a:r>
              <a:rPr lang="en-AU" sz="2400" dirty="0" smtClean="0"/>
              <a:t>’</a:t>
            </a:r>
          </a:p>
          <a:p>
            <a:pPr algn="ctr"/>
            <a:r>
              <a:rPr lang="en-AU" sz="2400" dirty="0" smtClean="0"/>
              <a:t>scandal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56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5988829" y="6524403"/>
            <a:ext cx="4356484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338685" y="5733351"/>
            <a:ext cx="0" cy="792088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19587" y="1574794"/>
            <a:ext cx="7025726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16665" y="206444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57875" cy="2832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209" y="-325208"/>
            <a:ext cx="3735256" cy="5352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5861" y="3803181"/>
            <a:ext cx="4450827" cy="2509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567" y="2351147"/>
            <a:ext cx="2590772" cy="45189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03509" y="-20238"/>
            <a:ext cx="4688491" cy="3401760"/>
            <a:chOff x="6300191" y="3249550"/>
            <a:chExt cx="3831779" cy="27801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l="50006" t="8400" r="38969" b="85300"/>
            <a:stretch/>
          </p:blipFill>
          <p:spPr>
            <a:xfrm>
              <a:off x="6300191" y="3249550"/>
              <a:ext cx="3831779" cy="6158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l="79883" t="58017" r="9641" b="20901"/>
            <a:stretch/>
          </p:blipFill>
          <p:spPr>
            <a:xfrm>
              <a:off x="6300191" y="3861047"/>
              <a:ext cx="3831779" cy="216867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59253" t="15700" r="22045" b="26201"/>
          <a:stretch/>
        </p:blipFill>
        <p:spPr>
          <a:xfrm>
            <a:off x="8215294" y="3382557"/>
            <a:ext cx="3991733" cy="3487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07" y="4678587"/>
            <a:ext cx="3160773" cy="2180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/>
          <a:srcRect l="62468" t="24326" r="32228" b="64474"/>
          <a:stretch/>
        </p:blipFill>
        <p:spPr>
          <a:xfrm>
            <a:off x="2460566" y="2821339"/>
            <a:ext cx="3158837" cy="18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20281"/>
            <a:ext cx="10515600" cy="39863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 smtClean="0"/>
              <a:t>“Contract </a:t>
            </a:r>
            <a:r>
              <a:rPr lang="en-GB" sz="2800" dirty="0"/>
              <a:t>cheating occurs when a student submits work that has been completed for them by a third party, irrespective of the third party’s relationship with the student, and whether they are paid or </a:t>
            </a:r>
            <a:r>
              <a:rPr lang="en-GB" sz="2800" dirty="0" smtClean="0"/>
              <a:t>unpaid.”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800" dirty="0" smtClean="0"/>
              <a:t> (Harper &amp; Bretag et al, under review)</a:t>
            </a:r>
            <a:endParaRPr lang="en-AU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/>
              <a:t>Third party:</a:t>
            </a:r>
          </a:p>
          <a:p>
            <a:pPr marL="809625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 smtClean="0"/>
              <a:t>friend or family</a:t>
            </a:r>
          </a:p>
          <a:p>
            <a:pPr marL="809625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 smtClean="0"/>
              <a:t>fellow student or staff member</a:t>
            </a:r>
          </a:p>
          <a:p>
            <a:pPr marL="809625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 smtClean="0"/>
              <a:t>commercial service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2020281"/>
            <a:ext cx="10515600" cy="44255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9808" lvl="1" indent="-457200">
              <a:buClr>
                <a:srgbClr val="E48312"/>
              </a:buClr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820875"/>
            <a:ext cx="10515600" cy="88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Contract cheating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8200" y="2020281"/>
            <a:ext cx="10515600" cy="44255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9808" lvl="1" indent="-457200">
              <a:buClr>
                <a:srgbClr val="E48312"/>
              </a:buClr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820875"/>
            <a:ext cx="10515600" cy="88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838200" y="1945625"/>
            <a:ext cx="10515600" cy="44255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E48312"/>
              </a:buClr>
              <a:buFont typeface="+mj-lt"/>
              <a:buAutoNum type="arabicPeriod"/>
            </a:pP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How </a:t>
            </a: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prevalent is </a:t>
            </a: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contract </a:t>
            </a: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cheating in Australian higher education?</a:t>
            </a:r>
          </a:p>
          <a:p>
            <a:pPr marL="514350" indent="-514350">
              <a:buClr>
                <a:srgbClr val="E48312"/>
              </a:buClr>
              <a:buFont typeface="+mj-lt"/>
              <a:buAutoNum type="arabicPeriod"/>
            </a:pP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What </a:t>
            </a: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are </a:t>
            </a: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student and staff attitudes </a:t>
            </a: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towards and </a:t>
            </a: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experiences with contract cheating?</a:t>
            </a:r>
            <a:endParaRPr lang="en-AU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514350" indent="-514350">
              <a:buClr>
                <a:srgbClr val="E48312"/>
              </a:buClr>
              <a:buFont typeface="+mj-lt"/>
              <a:buAutoNum type="arabicPeriod"/>
            </a:pP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What </a:t>
            </a: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are the individual, contextual and institutional factors that are correlated with </a:t>
            </a: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contract </a:t>
            </a: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cheating?</a:t>
            </a:r>
          </a:p>
          <a:p>
            <a:pPr marL="514350" indent="-514350">
              <a:buClr>
                <a:srgbClr val="E48312"/>
              </a:buClr>
              <a:buFont typeface="+mj-lt"/>
              <a:buAutoNum type="arabicPeriod"/>
            </a:pP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What </a:t>
            </a: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kinds of assessments are associated with </a:t>
            </a:r>
            <a:r>
              <a:rPr lang="en-AU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contract </a:t>
            </a:r>
            <a:r>
              <a:rPr lang="en-A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cheating?</a:t>
            </a:r>
          </a:p>
          <a:p>
            <a:pPr marL="0" indent="0">
              <a:buClr>
                <a:srgbClr val="E48312"/>
              </a:buClr>
              <a:buFont typeface="Calibri" panose="020F0502020204030204" pitchFamily="34" charset="0"/>
              <a:buNone/>
            </a:pPr>
            <a:endParaRPr lang="en-AU" sz="3100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indent="0">
              <a:buClr>
                <a:srgbClr val="E48312"/>
              </a:buClr>
              <a:buFont typeface="Calibri" panose="020F0502020204030204" pitchFamily="34" charset="0"/>
              <a:buNone/>
            </a:pPr>
            <a:endParaRPr lang="en-AU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749808" lvl="1" indent="-457200">
              <a:buClr>
                <a:srgbClr val="E48312"/>
              </a:buClr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3304" y="722132"/>
            <a:ext cx="10225391" cy="978542"/>
          </a:xfrm>
        </p:spPr>
        <p:txBody>
          <a:bodyPr/>
          <a:lstStyle/>
          <a:p>
            <a:pPr algn="ctr"/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635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Parallel staff and student surveys </a:t>
            </a:r>
          </a:p>
          <a:p>
            <a:pPr marL="749808" lvl="1" indent="-457200"/>
            <a:r>
              <a:rPr lang="en-US" sz="2400" dirty="0" smtClean="0"/>
              <a:t>8 Universities</a:t>
            </a:r>
          </a:p>
          <a:p>
            <a:pPr marL="749808" lvl="1" indent="-457200"/>
            <a:r>
              <a:rPr lang="en-US" sz="2400" dirty="0" smtClean="0"/>
              <a:t>4 Non-University Higher Education Providers (NUHEPs)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Large dataset of procurement requests posted to multiple cheat sites</a:t>
            </a:r>
          </a:p>
          <a:p>
            <a:pPr marL="749808" lvl="1" indent="-457200"/>
            <a:r>
              <a:rPr lang="en-AU" sz="2400" dirty="0"/>
              <a:t>Show the types of assessment commonly contracted out to third </a:t>
            </a:r>
            <a:r>
              <a:rPr lang="en-AU" sz="2400" dirty="0" smtClean="0"/>
              <a:t>parties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Data </a:t>
            </a:r>
            <a:r>
              <a:rPr lang="en-AU" sz="2400" dirty="0"/>
              <a:t>from two universities’ longitudinal academic integrity databases</a:t>
            </a:r>
            <a:r>
              <a:rPr lang="en-US" sz="2400" dirty="0" smtClean="0"/>
              <a:t> </a:t>
            </a:r>
          </a:p>
          <a:p>
            <a:pPr marL="749808" lvl="1" indent="-457200"/>
            <a:r>
              <a:rPr lang="en-AU" sz="2400" dirty="0" smtClean="0"/>
              <a:t>Show the assessment items in which purchased assignments have been detected</a:t>
            </a:r>
          </a:p>
          <a:p>
            <a:pPr marL="749808" lvl="1" indent="-45720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" y="169228"/>
            <a:ext cx="3005588" cy="9083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6645" y="2065229"/>
            <a:ext cx="5863710" cy="1082919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Retro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</TotalTime>
  <Words>2602</Words>
  <Application>Microsoft Office PowerPoint</Application>
  <PresentationFormat>Widescreen</PresentationFormat>
  <Paragraphs>597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Trebuchet MS</vt:lpstr>
      <vt:lpstr>Wingdings 3</vt:lpstr>
      <vt:lpstr>Office Theme</vt:lpstr>
      <vt:lpstr>Retrospect</vt:lpstr>
      <vt:lpstr>Facet</vt:lpstr>
      <vt:lpstr>1_Retrospect</vt:lpstr>
      <vt:lpstr>Contract cheating in Higher Education  Findings from a Survey of Australian Students and Staff </vt:lpstr>
      <vt:lpstr>Project team</vt:lpstr>
      <vt:lpstr>Overview</vt:lpstr>
      <vt:lpstr>PowerPoint Presentation</vt:lpstr>
      <vt:lpstr>2015-2017 context</vt:lpstr>
      <vt:lpstr>PowerPoint Presentation</vt:lpstr>
      <vt:lpstr>PowerPoint Presentation</vt:lpstr>
      <vt:lpstr>PowerPoint Presentation</vt:lpstr>
      <vt:lpstr>Research design</vt:lpstr>
      <vt:lpstr>PowerPoint Presentation</vt:lpstr>
      <vt:lpstr>Student survey</vt:lpstr>
      <vt:lpstr>Respondents</vt:lpstr>
      <vt:lpstr>Prevalence of outsourcing behaviours </vt:lpstr>
      <vt:lpstr>Nature of cheating behaviours </vt:lpstr>
      <vt:lpstr>Sharing behaviours</vt:lpstr>
      <vt:lpstr>The Cheating Group</vt:lpstr>
      <vt:lpstr>Attitudes towards outsourcing</vt:lpstr>
      <vt:lpstr>Perceptions of T&amp;L environment</vt:lpstr>
      <vt:lpstr>Perceptions of T&amp;L environment</vt:lpstr>
      <vt:lpstr>Key findings</vt:lpstr>
      <vt:lpstr>Key findings</vt:lpstr>
      <vt:lpstr>Staff survey</vt:lpstr>
      <vt:lpstr>Respondents</vt:lpstr>
      <vt:lpstr>PowerPoint Presentation</vt:lpstr>
      <vt:lpstr>Outsourced assignments</vt:lpstr>
      <vt:lpstr>Outsourced assignments</vt:lpstr>
      <vt:lpstr>Outsourced assignments</vt:lpstr>
      <vt:lpstr>Exam assistance</vt:lpstr>
      <vt:lpstr>Exam impersonation</vt:lpstr>
      <vt:lpstr>Recording of breaches</vt:lpstr>
      <vt:lpstr>Perceived prevalence</vt:lpstr>
      <vt:lpstr>Level of concern</vt:lpstr>
      <vt:lpstr>Organisational factors</vt:lpstr>
      <vt:lpstr>Engagement in contract cheating</vt:lpstr>
      <vt:lpstr>Key findings</vt:lpstr>
      <vt:lpstr>Key findings</vt:lpstr>
      <vt:lpstr>Key findings</vt:lpstr>
      <vt:lpstr>Teaching &amp; Assessment Design</vt:lpstr>
      <vt:lpstr>Perceptions of T&amp;L environment</vt:lpstr>
      <vt:lpstr>Assessment design</vt:lpstr>
      <vt:lpstr>PowerPoint Presentation</vt:lpstr>
      <vt:lpstr>Conclusions</vt:lpstr>
      <vt:lpstr>Stay in touch</vt:lpstr>
      <vt:lpstr>Acknowledgements</vt:lpstr>
      <vt:lpstr>Procurements notices and detected breaches</vt:lpstr>
      <vt:lpstr>Research question and design</vt:lpstr>
      <vt:lpstr>Research question and design</vt:lpstr>
      <vt:lpstr>Research findings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</dc:creator>
  <cp:lastModifiedBy>Tracey Bretag</cp:lastModifiedBy>
  <cp:revision>174</cp:revision>
  <dcterms:created xsi:type="dcterms:W3CDTF">2017-03-16T05:47:08Z</dcterms:created>
  <dcterms:modified xsi:type="dcterms:W3CDTF">2017-10-30T06:16:34Z</dcterms:modified>
</cp:coreProperties>
</file>