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4697"/>
  </p:normalViewPr>
  <p:slideViewPr>
    <p:cSldViewPr snapToGrid="0">
      <p:cViewPr varScale="1">
        <p:scale>
          <a:sx n="85" d="100"/>
          <a:sy n="85" d="100"/>
        </p:scale>
        <p:origin x="13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12873B9E-C320-BD48-AF21-6D53B7BA90C5}"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CEF0A-558F-5240-B613-9397C9720C36}" type="slidenum">
              <a:rPr lang="en-US" smtClean="0"/>
              <a:t>‹#›</a:t>
            </a:fld>
            <a:endParaRPr lang="en-US"/>
          </a:p>
        </p:txBody>
      </p:sp>
    </p:spTree>
    <p:extLst>
      <p:ext uri="{BB962C8B-B14F-4D97-AF65-F5344CB8AC3E}">
        <p14:creationId xmlns:p14="http://schemas.microsoft.com/office/powerpoint/2010/main" val="24139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AU" smtClean="0"/>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extLst>
      <p:ext uri="{BB962C8B-B14F-4D97-AF65-F5344CB8AC3E}">
        <p14:creationId xmlns:p14="http://schemas.microsoft.com/office/powerpoint/2010/main" val="347158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203986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481737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816864" y="6356350"/>
            <a:ext cx="2641600" cy="365760"/>
          </a:xfrm>
          <a:prstGeom prst="rect">
            <a:avLst/>
          </a:prstGeom>
          <a:ln/>
        </p:spPr>
        <p:txBody>
          <a:bodyPr/>
          <a:lstStyle>
            <a:lvl1pPr>
              <a:defRPr/>
            </a:lvl1pPr>
          </a:lstStyle>
          <a:p>
            <a:pPr>
              <a:defRPr/>
            </a:pPr>
            <a:fld id="{D2E6BE44-71E2-4177-8173-55316115AC74}" type="slidenum">
              <a:rPr lang="en-US"/>
              <a:pPr>
                <a:defRPr/>
              </a:pPr>
              <a:t>‹#›</a:t>
            </a:fld>
            <a:endParaRPr lang="en-US" sz="1400">
              <a:latin typeface="Arial" charset="0"/>
            </a:endParaRPr>
          </a:p>
        </p:txBody>
      </p:sp>
    </p:spTree>
    <p:extLst>
      <p:ext uri="{BB962C8B-B14F-4D97-AF65-F5344CB8AC3E}">
        <p14:creationId xmlns:p14="http://schemas.microsoft.com/office/powerpoint/2010/main" val="20071906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11200" y="609600"/>
            <a:ext cx="1117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981200"/>
            <a:ext cx="54864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400800" y="1981200"/>
            <a:ext cx="5486400" cy="3886200"/>
          </a:xfrm>
        </p:spPr>
        <p:txBody>
          <a:bodyPr/>
          <a:lstStyle/>
          <a:p>
            <a:pPr lvl="0"/>
            <a:endParaRPr lang="en-US" noProof="0" smtClean="0"/>
          </a:p>
        </p:txBody>
      </p:sp>
      <p:sp>
        <p:nvSpPr>
          <p:cNvPr id="5" name="Date Placeholder 4"/>
          <p:cNvSpPr>
            <a:spLocks noGrp="1" noChangeArrowheads="1"/>
          </p:cNvSpPr>
          <p:nvPr>
            <p:ph type="dt" sz="half" idx="10"/>
          </p:nvPr>
        </p:nvSpPr>
        <p:spPr>
          <a:xfrm>
            <a:off x="1524000" y="6248400"/>
            <a:ext cx="2540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775200" y="6248400"/>
            <a:ext cx="3860800" cy="4572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11074401" y="6453188"/>
            <a:ext cx="715433" cy="328612"/>
          </a:xfrm>
          <a:prstGeom prst="rect">
            <a:avLst/>
          </a:prstGeom>
          <a:ln/>
        </p:spPr>
        <p:txBody>
          <a:bodyPr/>
          <a:lstStyle>
            <a:lvl1pPr>
              <a:defRPr/>
            </a:lvl1pPr>
          </a:lstStyle>
          <a:p>
            <a:pPr>
              <a:defRPr/>
            </a:pPr>
            <a:fld id="{B058D0B1-2F24-4D22-89BE-1695178B9C65}" type="slidenum">
              <a:rPr lang="en-US"/>
              <a:pPr>
                <a:defRPr/>
              </a:pPr>
              <a:t>‹#›</a:t>
            </a:fld>
            <a:endParaRPr lang="en-US"/>
          </a:p>
        </p:txBody>
      </p:sp>
    </p:spTree>
    <p:extLst>
      <p:ext uri="{BB962C8B-B14F-4D97-AF65-F5344CB8AC3E}">
        <p14:creationId xmlns:p14="http://schemas.microsoft.com/office/powerpoint/2010/main" val="4280850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35200" y="457200"/>
            <a:ext cx="9347200" cy="12954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2235200" y="1981200"/>
            <a:ext cx="9347200" cy="4114800"/>
          </a:xfrm>
        </p:spPr>
        <p:txBody>
          <a:bodyPr/>
          <a:lstStyle/>
          <a:p>
            <a:endParaRPr lang="en-CA"/>
          </a:p>
        </p:txBody>
      </p:sp>
      <p:sp>
        <p:nvSpPr>
          <p:cNvPr id="4" name="Footer Placeholder 3"/>
          <p:cNvSpPr>
            <a:spLocks noGrp="1"/>
          </p:cNvSpPr>
          <p:nvPr>
            <p:ph type="ftr" sz="quarter" idx="10"/>
          </p:nvPr>
        </p:nvSpPr>
        <p:spPr>
          <a:xfrm>
            <a:off x="4165600" y="6248400"/>
            <a:ext cx="38608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8737600" y="6248400"/>
            <a:ext cx="2844800" cy="457200"/>
          </a:xfrm>
          <a:prstGeom prst="rect">
            <a:avLst/>
          </a:prstGeom>
        </p:spPr>
        <p:txBody>
          <a:bodyPr/>
          <a:lstStyle>
            <a:lvl1pPr>
              <a:defRPr/>
            </a:lvl1pPr>
          </a:lstStyle>
          <a:p>
            <a:fld id="{23B50ADA-4982-4A81-B30F-2789E306F3B2}" type="slidenum">
              <a:rPr lang="en-US"/>
              <a:pPr/>
              <a:t>‹#›</a:t>
            </a:fld>
            <a:endParaRPr lang="en-US"/>
          </a:p>
        </p:txBody>
      </p:sp>
      <p:sp>
        <p:nvSpPr>
          <p:cNvPr id="6" name="Date Placeholder 5"/>
          <p:cNvSpPr>
            <a:spLocks noGrp="1"/>
          </p:cNvSpPr>
          <p:nvPr>
            <p:ph type="dt" sz="half" idx="12"/>
          </p:nvPr>
        </p:nvSpPr>
        <p:spPr>
          <a:xfrm>
            <a:off x="609600" y="6245225"/>
            <a:ext cx="2844800" cy="47625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75464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2925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AU" smtClean="0"/>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extLst>
      <p:ext uri="{BB962C8B-B14F-4D97-AF65-F5344CB8AC3E}">
        <p14:creationId xmlns:p14="http://schemas.microsoft.com/office/powerpoint/2010/main" val="206848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AU" smtClean="0"/>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60603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AU" smtClean="0"/>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57882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57666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52538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32841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137342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11/2/17</a:t>
            </a:fld>
            <a:endParaRPr lang="en-US"/>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
        <p:nvSpPr>
          <p:cNvPr id="7" name="Round Same Side Corner Rectangle 6"/>
          <p:cNvSpPr/>
          <p:nvPr userDrawn="1"/>
        </p:nvSpPr>
        <p:spPr>
          <a:xfrm>
            <a:off x="0" y="6821516"/>
            <a:ext cx="12192000" cy="81643"/>
          </a:xfrm>
          <a:prstGeom prst="round2SameRect">
            <a:avLst/>
          </a:prstGeom>
          <a:solidFill>
            <a:srgbClr val="6A4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p:cNvCxnSpPr/>
          <p:nvPr userDrawn="1"/>
        </p:nvCxnSpPr>
        <p:spPr>
          <a:xfrm>
            <a:off x="0" y="6802075"/>
            <a:ext cx="12192000" cy="0"/>
          </a:xfrm>
          <a:prstGeom prst="line">
            <a:avLst/>
          </a:prstGeom>
          <a:ln w="12700">
            <a:solidFill>
              <a:srgbClr val="FDA63A"/>
            </a:solidFill>
          </a:ln>
        </p:spPr>
        <p:style>
          <a:lnRef idx="1">
            <a:schemeClr val="accent1"/>
          </a:lnRef>
          <a:fillRef idx="0">
            <a:schemeClr val="accent1"/>
          </a:fillRef>
          <a:effectRef idx="0">
            <a:schemeClr val="accent1"/>
          </a:effectRef>
          <a:fontRef idx="minor">
            <a:schemeClr val="tx1"/>
          </a:fontRef>
        </p:style>
      </p:cxnSp>
      <p:sp>
        <p:nvSpPr>
          <p:cNvPr id="9" name="Round Same Side Corner Rectangle 8"/>
          <p:cNvSpPr/>
          <p:nvPr userDrawn="1"/>
        </p:nvSpPr>
        <p:spPr>
          <a:xfrm>
            <a:off x="0" y="-5303"/>
            <a:ext cx="12192000" cy="57150"/>
          </a:xfrm>
          <a:prstGeom prst="round2SameRect">
            <a:avLst/>
          </a:prstGeom>
          <a:solidFill>
            <a:srgbClr val="6A4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 name="Straight Connector 9"/>
          <p:cNvCxnSpPr/>
          <p:nvPr userDrawn="1"/>
        </p:nvCxnSpPr>
        <p:spPr>
          <a:xfrm>
            <a:off x="0" y="52483"/>
            <a:ext cx="12192000" cy="0"/>
          </a:xfrm>
          <a:prstGeom prst="line">
            <a:avLst/>
          </a:prstGeom>
          <a:ln w="12700">
            <a:solidFill>
              <a:srgbClr val="FDA6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764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1260" y="2090908"/>
            <a:ext cx="7266214" cy="1790700"/>
          </a:xfrm>
        </p:spPr>
        <p:txBody>
          <a:bodyPr>
            <a:normAutofit/>
          </a:bodyPr>
          <a:lstStyle/>
          <a:p>
            <a:r>
              <a:rPr lang="en-AU" dirty="0" smtClean="0"/>
              <a:t>Authentic Assessment in the University Classroom</a:t>
            </a:r>
            <a:endParaRPr lang="en-AU" dirty="0"/>
          </a:p>
        </p:txBody>
      </p:sp>
      <p:pic>
        <p:nvPicPr>
          <p:cNvPr id="3" name="Picture 2"/>
          <p:cNvPicPr>
            <a:picLocks noChangeAspect="1"/>
          </p:cNvPicPr>
          <p:nvPr/>
        </p:nvPicPr>
        <p:blipFill>
          <a:blip r:embed="rId2"/>
          <a:stretch>
            <a:fillRect/>
          </a:stretch>
        </p:blipFill>
        <p:spPr>
          <a:xfrm>
            <a:off x="9122009" y="33898"/>
            <a:ext cx="1530705" cy="1522475"/>
          </a:xfrm>
          <a:prstGeom prst="rect">
            <a:avLst/>
          </a:prstGeom>
        </p:spPr>
      </p:pic>
      <p:sp>
        <p:nvSpPr>
          <p:cNvPr id="4" name="Rectangle 3"/>
          <p:cNvSpPr/>
          <p:nvPr/>
        </p:nvSpPr>
        <p:spPr>
          <a:xfrm>
            <a:off x="7820297" y="5169414"/>
            <a:ext cx="2390504" cy="861774"/>
          </a:xfrm>
          <a:prstGeom prst="rect">
            <a:avLst/>
          </a:prstGeom>
        </p:spPr>
        <p:txBody>
          <a:bodyPr wrap="square">
            <a:spAutoFit/>
          </a:bodyPr>
          <a:lstStyle/>
          <a:p>
            <a:pPr algn="ctr">
              <a:defRPr/>
            </a:pPr>
            <a:r>
              <a:rPr lang="en-US" b="1" dirty="0" smtClean="0">
                <a:solidFill>
                  <a:prstClr val="white"/>
                </a:solidFill>
                <a:latin typeface="News Gothic MT"/>
              </a:rPr>
              <a:t>CADAD / ACODE Joint Meeting</a:t>
            </a:r>
          </a:p>
          <a:p>
            <a:pPr algn="ctr">
              <a:defRPr/>
            </a:pPr>
            <a:endParaRPr lang="en-US" sz="1400" dirty="0">
              <a:solidFill>
                <a:prstClr val="white"/>
              </a:solidFill>
              <a:latin typeface="Calibri"/>
            </a:endParaRPr>
          </a:p>
        </p:txBody>
      </p:sp>
      <p:sp>
        <p:nvSpPr>
          <p:cNvPr id="5" name="Rectangle 4"/>
          <p:cNvSpPr/>
          <p:nvPr/>
        </p:nvSpPr>
        <p:spPr>
          <a:xfrm>
            <a:off x="2007325" y="5523357"/>
            <a:ext cx="4572000" cy="369332"/>
          </a:xfrm>
          <a:prstGeom prst="rect">
            <a:avLst/>
          </a:prstGeom>
        </p:spPr>
        <p:txBody>
          <a:bodyPr>
            <a:spAutoFit/>
          </a:bodyPr>
          <a:lstStyle/>
          <a:p>
            <a:pPr>
              <a:buClr>
                <a:srgbClr val="2C7C9F">
                  <a:lumMod val="60000"/>
                  <a:lumOff val="40000"/>
                </a:srgbClr>
              </a:buClr>
              <a:buSzPct val="110000"/>
            </a:pPr>
            <a:r>
              <a:rPr lang="en-US" dirty="0">
                <a:solidFill>
                  <a:prstClr val="black">
                    <a:tint val="75000"/>
                  </a:prstClr>
                </a:solidFill>
                <a:latin typeface="News Gothic MT"/>
              </a:rPr>
              <a:t>Presented </a:t>
            </a:r>
            <a:r>
              <a:rPr lang="en-US" dirty="0" smtClean="0">
                <a:solidFill>
                  <a:prstClr val="black">
                    <a:tint val="75000"/>
                  </a:prstClr>
                </a:solidFill>
                <a:latin typeface="News Gothic MT"/>
              </a:rPr>
              <a:t>November, </a:t>
            </a:r>
            <a:r>
              <a:rPr lang="en-US" dirty="0">
                <a:solidFill>
                  <a:prstClr val="black">
                    <a:tint val="75000"/>
                  </a:prstClr>
                </a:solidFill>
                <a:latin typeface="News Gothic MT"/>
              </a:rPr>
              <a:t>2017</a:t>
            </a:r>
          </a:p>
        </p:txBody>
      </p:sp>
    </p:spTree>
    <p:extLst>
      <p:ext uri="{BB962C8B-B14F-4D97-AF65-F5344CB8AC3E}">
        <p14:creationId xmlns:p14="http://schemas.microsoft.com/office/powerpoint/2010/main" val="3427739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652" y="3005126"/>
            <a:ext cx="6172200" cy="857250"/>
          </a:xfrm>
        </p:spPr>
        <p:txBody>
          <a:bodyPr>
            <a:noAutofit/>
          </a:bodyPr>
          <a:lstStyle/>
          <a:p>
            <a:r>
              <a:rPr lang="en-AU" sz="4050" dirty="0"/>
              <a:t>Why is the academic essay so popular as a university assessment tool?</a:t>
            </a:r>
          </a:p>
        </p:txBody>
      </p:sp>
    </p:spTree>
    <p:extLst>
      <p:ext uri="{BB962C8B-B14F-4D97-AF65-F5344CB8AC3E}">
        <p14:creationId xmlns:p14="http://schemas.microsoft.com/office/powerpoint/2010/main" val="386852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652" y="2726922"/>
            <a:ext cx="6172200" cy="857250"/>
          </a:xfrm>
        </p:spPr>
        <p:txBody>
          <a:bodyPr>
            <a:noAutofit/>
          </a:bodyPr>
          <a:lstStyle/>
          <a:p>
            <a:r>
              <a:rPr lang="en-US" sz="4950" dirty="0"/>
              <a:t>Students describe the task as “research”</a:t>
            </a:r>
          </a:p>
        </p:txBody>
      </p:sp>
    </p:spTree>
    <p:extLst>
      <p:ext uri="{BB962C8B-B14F-4D97-AF65-F5344CB8AC3E}">
        <p14:creationId xmlns:p14="http://schemas.microsoft.com/office/powerpoint/2010/main" val="401885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20734" y="2318004"/>
            <a:ext cx="6172200" cy="3682746"/>
          </a:xfrm>
        </p:spPr>
        <p:txBody>
          <a:bodyPr/>
          <a:lstStyle/>
          <a:p>
            <a:endParaRPr lang="en-AU" dirty="0" smtClean="0"/>
          </a:p>
          <a:p>
            <a:endParaRPr lang="en-AU" dirty="0"/>
          </a:p>
          <a:p>
            <a:pPr marL="0" indent="0" algn="ctr">
              <a:buNone/>
            </a:pPr>
            <a:r>
              <a:rPr lang="en-AU" sz="4050" i="1" dirty="0">
                <a:latin typeface="Calibri Light" panose="020F0302020204030204" pitchFamily="34" charset="0"/>
              </a:rPr>
              <a:t>Score = True Score + Error</a:t>
            </a:r>
          </a:p>
        </p:txBody>
      </p:sp>
      <p:sp>
        <p:nvSpPr>
          <p:cNvPr id="4" name="Title 1"/>
          <p:cNvSpPr txBox="1">
            <a:spLocks/>
          </p:cNvSpPr>
          <p:nvPr/>
        </p:nvSpPr>
        <p:spPr>
          <a:xfrm>
            <a:off x="2820734" y="1100824"/>
            <a:ext cx="6264822" cy="742950"/>
          </a:xfrm>
          <a:prstGeom prst="rect">
            <a:avLst/>
          </a:prstGeom>
        </p:spPr>
        <p:txBody>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AU" sz="3600" dirty="0">
                <a:solidFill>
                  <a:prstClr val="black"/>
                </a:solidFill>
                <a:latin typeface="News Gothic MT"/>
              </a:rPr>
              <a:t>Classical Test (Assessment) Model</a:t>
            </a:r>
          </a:p>
        </p:txBody>
      </p:sp>
    </p:spTree>
    <p:extLst>
      <p:ext uri="{BB962C8B-B14F-4D97-AF65-F5344CB8AC3E}">
        <p14:creationId xmlns:p14="http://schemas.microsoft.com/office/powerpoint/2010/main" val="1755421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00188" y="1218659"/>
            <a:ext cx="5686426" cy="4114409"/>
          </a:xfrm>
        </p:spPr>
        <p:txBody>
          <a:bodyPr>
            <a:normAutofit fontScale="62500" lnSpcReduction="20000"/>
          </a:bodyPr>
          <a:lstStyle/>
          <a:p>
            <a:pPr marL="0" indent="0">
              <a:buNone/>
            </a:pPr>
            <a:r>
              <a:rPr lang="en-US" sz="3900" dirty="0">
                <a:latin typeface="Calibri Light" panose="020F0302020204030204" pitchFamily="34" charset="0"/>
              </a:rPr>
              <a:t>Common sources of </a:t>
            </a:r>
            <a:r>
              <a:rPr lang="en-US" sz="3900" i="1" dirty="0">
                <a:latin typeface="Calibri Light" panose="020F0302020204030204" pitchFamily="34" charset="0"/>
              </a:rPr>
              <a:t>error</a:t>
            </a:r>
            <a:r>
              <a:rPr lang="en-US" sz="3900" dirty="0">
                <a:latin typeface="Calibri Light" panose="020F0302020204030204" pitchFamily="34" charset="0"/>
              </a:rPr>
              <a:t> in university assessment scores</a:t>
            </a:r>
          </a:p>
          <a:p>
            <a:pPr marL="0" indent="0">
              <a:buNone/>
            </a:pPr>
            <a:endParaRPr lang="en-US" dirty="0">
              <a:latin typeface="+mj-lt"/>
            </a:endParaRPr>
          </a:p>
          <a:p>
            <a:pPr marL="0" indent="0">
              <a:buNone/>
            </a:pPr>
            <a:r>
              <a:rPr lang="en-US" sz="2850" dirty="0">
                <a:latin typeface="Calibri Light" panose="020F0302020204030204" pitchFamily="34" charset="0"/>
              </a:rPr>
              <a:t>Plagiarism</a:t>
            </a:r>
          </a:p>
          <a:p>
            <a:pPr marL="0" indent="0">
              <a:buNone/>
            </a:pPr>
            <a:r>
              <a:rPr lang="en-US" sz="2850" dirty="0">
                <a:latin typeface="Calibri Light" panose="020F0302020204030204" pitchFamily="34" charset="0"/>
              </a:rPr>
              <a:t>Subjective Grading</a:t>
            </a:r>
          </a:p>
          <a:p>
            <a:pPr marL="0" indent="0">
              <a:buNone/>
            </a:pPr>
            <a:r>
              <a:rPr lang="en-US" sz="2850" dirty="0">
                <a:latin typeface="Calibri Light" panose="020F0302020204030204" pitchFamily="34" charset="0"/>
              </a:rPr>
              <a:t>Vague grading parameters </a:t>
            </a:r>
          </a:p>
          <a:p>
            <a:pPr marL="0" indent="0">
              <a:buNone/>
            </a:pPr>
            <a:r>
              <a:rPr lang="en-US" sz="2850" dirty="0">
                <a:latin typeface="Calibri Light" panose="020F0302020204030204" pitchFamily="34" charset="0"/>
              </a:rPr>
              <a:t>Lack of clarity in assignment expectations</a:t>
            </a:r>
          </a:p>
          <a:p>
            <a:pPr marL="0" indent="0">
              <a:buNone/>
            </a:pPr>
            <a:r>
              <a:rPr lang="en-US" sz="2850" dirty="0">
                <a:latin typeface="Calibri Light" panose="020F0302020204030204" pitchFamily="34" charset="0"/>
              </a:rPr>
              <a:t>Inconsistency of application of grading rubric</a:t>
            </a:r>
          </a:p>
          <a:p>
            <a:pPr marL="0" indent="0">
              <a:buNone/>
            </a:pPr>
            <a:r>
              <a:rPr lang="en-US" sz="2850" dirty="0">
                <a:latin typeface="Calibri Light" panose="020F0302020204030204" pitchFamily="34" charset="0"/>
              </a:rPr>
              <a:t>Others?</a:t>
            </a:r>
          </a:p>
        </p:txBody>
      </p:sp>
    </p:spTree>
    <p:extLst>
      <p:ext uri="{BB962C8B-B14F-4D97-AF65-F5344CB8AC3E}">
        <p14:creationId xmlns:p14="http://schemas.microsoft.com/office/powerpoint/2010/main" val="120396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25670" y="1573153"/>
            <a:ext cx="6172200" cy="3682746"/>
          </a:xfrm>
        </p:spPr>
        <p:txBody>
          <a:bodyPr/>
          <a:lstStyle/>
          <a:p>
            <a:pPr marL="0" indent="0" algn="ctr">
              <a:buNone/>
            </a:pPr>
            <a:r>
              <a:rPr lang="en-AU" sz="4950" dirty="0">
                <a:latin typeface="Calibri Light" panose="020F0302020204030204" pitchFamily="34" charset="0"/>
              </a:rPr>
              <a:t>Validity</a:t>
            </a:r>
          </a:p>
          <a:p>
            <a:pPr marL="205740" lvl="1" indent="0">
              <a:buNone/>
            </a:pPr>
            <a:endParaRPr lang="en-AU" dirty="0">
              <a:latin typeface="+mj-lt"/>
            </a:endParaRPr>
          </a:p>
          <a:p>
            <a:pPr marL="205740" lvl="1" indent="0" algn="ctr">
              <a:buNone/>
            </a:pPr>
            <a:r>
              <a:rPr lang="en-AU" sz="3300" dirty="0">
                <a:latin typeface="+mj-lt"/>
              </a:rPr>
              <a:t>Does the assessment measure what it is supposed to measure?</a:t>
            </a:r>
          </a:p>
          <a:p>
            <a:pPr marL="205740" lvl="1" indent="0" algn="ctr">
              <a:buNone/>
            </a:pPr>
            <a:endParaRPr lang="en-AU" sz="2100" dirty="0">
              <a:latin typeface="+mj-lt"/>
            </a:endParaRPr>
          </a:p>
        </p:txBody>
      </p:sp>
    </p:spTree>
    <p:extLst>
      <p:ext uri="{BB962C8B-B14F-4D97-AF65-F5344CB8AC3E}">
        <p14:creationId xmlns:p14="http://schemas.microsoft.com/office/powerpoint/2010/main" val="2862780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51598" y="1556760"/>
            <a:ext cx="5686426" cy="2965077"/>
          </a:xfrm>
        </p:spPr>
        <p:txBody>
          <a:bodyPr>
            <a:noAutofit/>
          </a:bodyPr>
          <a:lstStyle/>
          <a:p>
            <a:pPr marL="0" indent="0">
              <a:buNone/>
            </a:pPr>
            <a:r>
              <a:rPr lang="en-AU" sz="3600" dirty="0">
                <a:latin typeface="+mj-lt"/>
              </a:rPr>
              <a:t>Can the academic essay be seen to be valid?</a:t>
            </a:r>
          </a:p>
          <a:p>
            <a:pPr marL="0" indent="0">
              <a:buNone/>
            </a:pPr>
            <a:endParaRPr lang="en-AU" sz="3600" dirty="0">
              <a:latin typeface="+mj-lt"/>
            </a:endParaRPr>
          </a:p>
          <a:p>
            <a:pPr marL="0" indent="0">
              <a:buNone/>
            </a:pPr>
            <a:r>
              <a:rPr lang="en-AU" sz="3600" dirty="0">
                <a:latin typeface="+mj-lt"/>
              </a:rPr>
              <a:t>What challenges to validity exist with the academic essay?</a:t>
            </a:r>
          </a:p>
        </p:txBody>
      </p:sp>
    </p:spTree>
    <p:extLst>
      <p:ext uri="{BB962C8B-B14F-4D97-AF65-F5344CB8AC3E}">
        <p14:creationId xmlns:p14="http://schemas.microsoft.com/office/powerpoint/2010/main" val="3050336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81399" y="1487230"/>
            <a:ext cx="7886700" cy="3263504"/>
          </a:xfrm>
        </p:spPr>
        <p:txBody>
          <a:bodyPr>
            <a:normAutofit fontScale="92500" lnSpcReduction="20000"/>
          </a:bodyPr>
          <a:lstStyle/>
          <a:p>
            <a:pPr marL="0" indent="0">
              <a:buNone/>
            </a:pPr>
            <a:r>
              <a:rPr lang="en-AU" sz="3000" dirty="0">
                <a:latin typeface="+mj-lt"/>
              </a:rPr>
              <a:t>Measuring Learning Outcomes or Essay Writing Skill?</a:t>
            </a:r>
          </a:p>
          <a:p>
            <a:r>
              <a:rPr lang="en-AU" sz="3000" dirty="0">
                <a:latin typeface="+mj-lt"/>
              </a:rPr>
              <a:t>Too much emphasis on measuring non-authentic academic skills and behaviours?</a:t>
            </a:r>
          </a:p>
          <a:p>
            <a:r>
              <a:rPr lang="en-AU" sz="3000" dirty="0">
                <a:latin typeface="+mj-lt"/>
              </a:rPr>
              <a:t>Grading focus often on mechanics of the essay and referencing, not meeting the learning outcomes of the course.</a:t>
            </a:r>
          </a:p>
        </p:txBody>
      </p:sp>
    </p:spTree>
    <p:extLst>
      <p:ext uri="{BB962C8B-B14F-4D97-AF65-F5344CB8AC3E}">
        <p14:creationId xmlns:p14="http://schemas.microsoft.com/office/powerpoint/2010/main" val="1446702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25670" y="1674753"/>
            <a:ext cx="6172200" cy="3682746"/>
          </a:xfrm>
        </p:spPr>
        <p:txBody>
          <a:bodyPr/>
          <a:lstStyle/>
          <a:p>
            <a:pPr marL="0" indent="0" algn="ctr">
              <a:buNone/>
            </a:pPr>
            <a:r>
              <a:rPr lang="en-AU" sz="4950" dirty="0">
                <a:latin typeface="+mj-lt"/>
              </a:rPr>
              <a:t>Reliability</a:t>
            </a:r>
          </a:p>
          <a:p>
            <a:pPr marL="205740" lvl="1" indent="0">
              <a:buNone/>
            </a:pPr>
            <a:endParaRPr lang="en-AU" dirty="0">
              <a:latin typeface="+mj-lt"/>
            </a:endParaRPr>
          </a:p>
          <a:p>
            <a:pPr marL="205740" lvl="1" indent="0" algn="ctr">
              <a:buNone/>
            </a:pPr>
            <a:r>
              <a:rPr lang="en-AU" sz="3600" dirty="0">
                <a:latin typeface="+mj-lt"/>
              </a:rPr>
              <a:t>How consistent / fair / replicable is the assessment?</a:t>
            </a:r>
            <a:endParaRPr lang="en-AU" sz="3000" dirty="0">
              <a:latin typeface="+mj-lt"/>
            </a:endParaRPr>
          </a:p>
          <a:p>
            <a:pPr marL="205740" lvl="1" indent="0">
              <a:buNone/>
            </a:pPr>
            <a:endParaRPr lang="en-AU" dirty="0">
              <a:latin typeface="+mj-lt"/>
            </a:endParaRPr>
          </a:p>
        </p:txBody>
      </p:sp>
    </p:spTree>
    <p:extLst>
      <p:ext uri="{BB962C8B-B14F-4D97-AF65-F5344CB8AC3E}">
        <p14:creationId xmlns:p14="http://schemas.microsoft.com/office/powerpoint/2010/main" val="1300635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25670" y="1623953"/>
            <a:ext cx="6172200" cy="3682746"/>
          </a:xfrm>
        </p:spPr>
        <p:txBody>
          <a:bodyPr/>
          <a:lstStyle/>
          <a:p>
            <a:pPr marL="0" indent="0" algn="ctr">
              <a:buNone/>
            </a:pPr>
            <a:r>
              <a:rPr lang="en-AU" sz="4950" dirty="0">
                <a:latin typeface="+mj-lt"/>
              </a:rPr>
              <a:t>Practicality</a:t>
            </a:r>
            <a:endParaRPr lang="en-AU" dirty="0">
              <a:latin typeface="+mj-lt"/>
            </a:endParaRPr>
          </a:p>
          <a:p>
            <a:pPr marL="205740" lvl="1" indent="0" algn="ctr">
              <a:buNone/>
            </a:pPr>
            <a:endParaRPr lang="en-AU" dirty="0">
              <a:latin typeface="+mj-lt"/>
            </a:endParaRPr>
          </a:p>
          <a:p>
            <a:pPr marL="205740" lvl="1" indent="0" algn="ctr">
              <a:buNone/>
            </a:pPr>
            <a:r>
              <a:rPr lang="en-AU" sz="3000" dirty="0">
                <a:latin typeface="+mj-lt"/>
              </a:rPr>
              <a:t>How much effort is it to write and/or assess/mark?</a:t>
            </a:r>
          </a:p>
          <a:p>
            <a:pPr marL="205740" lvl="1" indent="0" algn="ctr">
              <a:buNone/>
            </a:pPr>
            <a:r>
              <a:rPr lang="en-AU" dirty="0">
                <a:latin typeface="+mj-lt"/>
              </a:rPr>
              <a:t>(Is it worth it?)  </a:t>
            </a:r>
          </a:p>
          <a:p>
            <a:pPr marL="205740" lvl="1" indent="0" algn="ctr">
              <a:buNone/>
            </a:pPr>
            <a:endParaRPr lang="en-AU" dirty="0" smtClean="0">
              <a:latin typeface="+mj-lt"/>
            </a:endParaRPr>
          </a:p>
        </p:txBody>
      </p:sp>
    </p:spTree>
    <p:extLst>
      <p:ext uri="{BB962C8B-B14F-4D97-AF65-F5344CB8AC3E}">
        <p14:creationId xmlns:p14="http://schemas.microsoft.com/office/powerpoint/2010/main" val="4208158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3181" y="2328365"/>
            <a:ext cx="6172200" cy="1200150"/>
          </a:xfrm>
        </p:spPr>
        <p:txBody>
          <a:bodyPr>
            <a:noAutofit/>
          </a:bodyPr>
          <a:lstStyle/>
          <a:p>
            <a:r>
              <a:rPr lang="en-AU" sz="4050" dirty="0"/>
              <a:t>Let’s take a look at some examples of academic essay assignments…</a:t>
            </a:r>
          </a:p>
        </p:txBody>
      </p:sp>
    </p:spTree>
    <p:extLst>
      <p:ext uri="{BB962C8B-B14F-4D97-AF65-F5344CB8AC3E}">
        <p14:creationId xmlns:p14="http://schemas.microsoft.com/office/powerpoint/2010/main" val="3036174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5" y="2586447"/>
            <a:ext cx="8042276" cy="4343400"/>
          </a:xfrm>
        </p:spPr>
        <p:txBody>
          <a:bodyPr>
            <a:normAutofit/>
          </a:bodyPr>
          <a:lstStyle/>
          <a:p>
            <a:pPr marL="0" indent="0">
              <a:buNone/>
            </a:pPr>
            <a:r>
              <a:rPr lang="en-AU" sz="2800" dirty="0">
                <a:latin typeface="+mj-lt"/>
              </a:rPr>
              <a:t>Authentic assessment focuses on students using and applying knowledge and skills attained in their course to real-life settings.</a:t>
            </a:r>
          </a:p>
        </p:txBody>
      </p:sp>
    </p:spTree>
    <p:extLst>
      <p:ext uri="{BB962C8B-B14F-4D97-AF65-F5344CB8AC3E}">
        <p14:creationId xmlns:p14="http://schemas.microsoft.com/office/powerpoint/2010/main" val="3698007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598" y="1124365"/>
            <a:ext cx="5686426" cy="1240491"/>
          </a:xfrm>
        </p:spPr>
        <p:txBody>
          <a:bodyPr>
            <a:normAutofit fontScale="90000"/>
          </a:bodyPr>
          <a:lstStyle/>
          <a:p>
            <a:r>
              <a:rPr lang="en-US" dirty="0" smtClean="0"/>
              <a:t>As you examine these essay assignments, please consider:</a:t>
            </a:r>
            <a:endParaRPr lang="en-US" dirty="0"/>
          </a:p>
        </p:txBody>
      </p:sp>
      <p:sp>
        <p:nvSpPr>
          <p:cNvPr id="3" name="Content Placeholder 2"/>
          <p:cNvSpPr>
            <a:spLocks noGrp="1"/>
          </p:cNvSpPr>
          <p:nvPr>
            <p:ph idx="1"/>
          </p:nvPr>
        </p:nvSpPr>
        <p:spPr>
          <a:xfrm>
            <a:off x="3251597" y="2521600"/>
            <a:ext cx="5686426" cy="2965077"/>
          </a:xfrm>
        </p:spPr>
        <p:txBody>
          <a:bodyPr>
            <a:normAutofit fontScale="85000" lnSpcReduction="20000"/>
          </a:bodyPr>
          <a:lstStyle/>
          <a:p>
            <a:r>
              <a:rPr lang="en-US" dirty="0">
                <a:latin typeface="+mj-lt"/>
              </a:rPr>
              <a:t>What learning outcome(s) is/are being assessed?</a:t>
            </a:r>
          </a:p>
          <a:p>
            <a:r>
              <a:rPr lang="en-US" dirty="0">
                <a:latin typeface="+mj-lt"/>
              </a:rPr>
              <a:t>Are the requirements clear?</a:t>
            </a:r>
          </a:p>
          <a:p>
            <a:r>
              <a:rPr lang="en-US" dirty="0">
                <a:latin typeface="+mj-lt"/>
              </a:rPr>
              <a:t>Is the word limit appropriate for the task?</a:t>
            </a:r>
          </a:p>
          <a:p>
            <a:r>
              <a:rPr lang="en-US" dirty="0">
                <a:latin typeface="+mj-lt"/>
              </a:rPr>
              <a:t>How easy would this task be to </a:t>
            </a:r>
            <a:r>
              <a:rPr lang="en-US" dirty="0" err="1">
                <a:latin typeface="+mj-lt"/>
              </a:rPr>
              <a:t>plagiarise</a:t>
            </a:r>
            <a:r>
              <a:rPr lang="en-US" dirty="0">
                <a:latin typeface="+mj-lt"/>
              </a:rPr>
              <a:t>?</a:t>
            </a:r>
          </a:p>
          <a:p>
            <a:r>
              <a:rPr lang="en-US" dirty="0">
                <a:latin typeface="+mj-lt"/>
              </a:rPr>
              <a:t>What student characteristics might affect their performance?  Should they?</a:t>
            </a:r>
          </a:p>
          <a:p>
            <a:endParaRPr lang="en-US" dirty="0" smtClean="0"/>
          </a:p>
          <a:p>
            <a:endParaRPr lang="en-US" dirty="0"/>
          </a:p>
        </p:txBody>
      </p:sp>
    </p:spTree>
    <p:extLst>
      <p:ext uri="{BB962C8B-B14F-4D97-AF65-F5344CB8AC3E}">
        <p14:creationId xmlns:p14="http://schemas.microsoft.com/office/powerpoint/2010/main" val="4246213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1069" y="1030366"/>
            <a:ext cx="8836269" cy="3763338"/>
          </a:xfrm>
          <a:prstGeom prst="rect">
            <a:avLst/>
          </a:prstGeom>
        </p:spPr>
        <p:txBody>
          <a:bodyPr wrap="square">
            <a:spAutoFit/>
          </a:bodyPr>
          <a:lstStyle/>
          <a:p>
            <a:pPr>
              <a:lnSpc>
                <a:spcPct val="107000"/>
              </a:lnSpc>
            </a:pPr>
            <a:r>
              <a:rPr lang="en-AU" sz="1400" b="1" dirty="0">
                <a:solidFill>
                  <a:prstClr val="black"/>
                </a:solidFill>
                <a:latin typeface="Calibri" panose="020F0502020204030204" pitchFamily="34" charset="0"/>
                <a:ea typeface="Calibri" panose="020F0502020204030204" pitchFamily="34" charset="0"/>
                <a:cs typeface="Helvetica-Bold"/>
              </a:rPr>
              <a:t>Essay</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b="1" dirty="0">
                <a:solidFill>
                  <a:srgbClr val="C92606"/>
                </a:solidFill>
                <a:latin typeface="Calibri" panose="020F0502020204030204" pitchFamily="34" charset="0"/>
                <a:ea typeface="Calibri" panose="020F0502020204030204" pitchFamily="34" charset="0"/>
                <a:cs typeface="Helvetica-Bold"/>
              </a:rPr>
              <a:t>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b="1" dirty="0">
                <a:solidFill>
                  <a:srgbClr val="000000"/>
                </a:solidFill>
                <a:latin typeface="Calibri" panose="020F0502020204030204" pitchFamily="34" charset="0"/>
                <a:ea typeface="Calibri" panose="020F0502020204030204" pitchFamily="34" charset="0"/>
                <a:cs typeface="HelveticaNeue-Bold"/>
              </a:rPr>
              <a:t>50% | 2500 words</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Critically analyse the mechanisms of social inclusion and exclusion on workplace behaviour, and ways management can address the needs of socially and culturally diverse employees.</a:t>
            </a:r>
          </a:p>
          <a:p>
            <a:pPr>
              <a:lnSpc>
                <a:spcPct val="107000"/>
              </a:lnSpc>
              <a:spcAft>
                <a:spcPts val="600"/>
              </a:spcAft>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Provide an overview of the mechanisms of social inclusion and exclusion.  It must include:</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spcBef>
                <a:spcPts val="450"/>
              </a:spcBef>
              <a:spcAft>
                <a:spcPts val="450"/>
              </a:spcAft>
              <a:buFont typeface="Arial" panose="020B0604020202020204" pitchFamily="34" charset="0"/>
              <a:buChar char="•"/>
              <a:tabLst>
                <a:tab pos="342900" algn="l"/>
              </a:tabLs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Evidence of the ways sociological factors intersect (illustrated by examples highlighting several sociological factors)</a:t>
            </a:r>
          </a:p>
          <a:p>
            <a:pPr marL="257175" indent="-257175">
              <a:lnSpc>
                <a:spcPct val="115000"/>
              </a:lnSpc>
              <a:spcBef>
                <a:spcPts val="450"/>
              </a:spcBef>
              <a:spcAft>
                <a:spcPts val="450"/>
              </a:spcAft>
              <a:buFont typeface="Arial" panose="020B0604020202020204" pitchFamily="34" charset="0"/>
              <a:buChar char="•"/>
              <a:tabLst>
                <a:tab pos="342900" algn="l"/>
              </a:tabLs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Ways that the organisations can address social and cultural diversity (illustrated by examples of business structure and human resources practice)  </a:t>
            </a:r>
          </a:p>
          <a:p>
            <a:pPr marL="257175" indent="-257175">
              <a:lnSpc>
                <a:spcPct val="115000"/>
              </a:lnSpc>
              <a:spcBef>
                <a:spcPts val="450"/>
              </a:spcBef>
              <a:spcAft>
                <a:spcPts val="450"/>
              </a:spcAft>
              <a:buFont typeface="Arial" panose="020B0604020202020204" pitchFamily="34" charset="0"/>
              <a:buChar char="•"/>
              <a:tabLst>
                <a:tab pos="342900" algn="l"/>
              </a:tabLs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Reference to appropriate sociology theory and academic literature</a:t>
            </a:r>
          </a:p>
          <a:p>
            <a:pPr>
              <a:lnSpc>
                <a:spcPct val="107000"/>
              </a:lnSpc>
            </a:pPr>
            <a:r>
              <a:rPr lang="en-AU"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NOTE:  course content does not include sociology theory</a:t>
            </a:r>
          </a:p>
        </p:txBody>
      </p:sp>
    </p:spTree>
    <p:extLst>
      <p:ext uri="{BB962C8B-B14F-4D97-AF65-F5344CB8AC3E}">
        <p14:creationId xmlns:p14="http://schemas.microsoft.com/office/powerpoint/2010/main" val="1884248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408" y="635723"/>
            <a:ext cx="10911254" cy="4780476"/>
          </a:xfrm>
          <a:prstGeom prst="rect">
            <a:avLst/>
          </a:prstGeom>
        </p:spPr>
        <p:txBody>
          <a:bodyPr wrap="square">
            <a:spAutoFit/>
          </a:bodyPr>
          <a:lstStyle/>
          <a:p>
            <a:pPr algn="ctr">
              <a:lnSpc>
                <a:spcPct val="107000"/>
              </a:lnSpc>
              <a:spcAft>
                <a:spcPts val="600"/>
              </a:spcAft>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WORD LENGTH:</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1500 words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WEIGHTING:    20%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DESCRIPTION:</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We understand the term “context” to describe the situations and settings that define, develop, enhance and /or limit experience and opportunity. Across our lifespan we constantly move through a variety of contexts, each shaping us and being shaped by us. Contexts can include interpersonal relationships and/or physical settings. The multiple contexts in and through which children develop and families function are “interrelated, responsive and dynamic, embedded within wider social, economic and political contexts” (</a:t>
            </a:r>
            <a:r>
              <a:rPr lang="en-AU" sz="1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Zubrick</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et al, 2005, p.165).</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The task for INDIVIDUAL ASSESSMENT ITEM ONE is: to produce an ethnographic reflection critically discussing how your own development to date is likely to influence your experience of (</a:t>
            </a:r>
            <a:r>
              <a:rPr lang="en-AU" sz="1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i</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the course content and (ii) your capacity to engage with group processes and work focused on this content. Your reflection should include discussion of your own developmental history from an ecological perspective –identifying the individual, familial and community or neighbourhood influences on your experiences and how these are likely to shape and impact upon your learning in this course.</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NOTE: As this is a reflective piece it is appropriate to write this task in the first person.</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CRITERIA FOR ASSESSMENT:</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panose="020B0604020202020204" pitchFamily="34" charset="0"/>
              </a:rPr>
              <a:t></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Demonstrated understanding of Ecological Systems Theory</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panose="020B0604020202020204" pitchFamily="34" charset="0"/>
              </a:rPr>
              <a:t></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Critical reflection on own developmental experiences</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panose="020B0604020202020204" pitchFamily="34" charset="0"/>
              </a:rPr>
              <a:t></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Demonstrated capacity for analytical thinking and ability to link self-reflection to course content and group process.</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Arial" panose="020B0604020202020204" pitchFamily="34" charset="0"/>
              </a:rPr>
              <a:t></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Professional writing, grammar, spelling, and presentation; and correct referencing style</a:t>
            </a:r>
          </a:p>
        </p:txBody>
      </p:sp>
    </p:spTree>
    <p:extLst>
      <p:ext uri="{BB962C8B-B14F-4D97-AF65-F5344CB8AC3E}">
        <p14:creationId xmlns:p14="http://schemas.microsoft.com/office/powerpoint/2010/main" val="4221150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4333" y="1016550"/>
            <a:ext cx="5527451" cy="230832"/>
          </a:xfrm>
          <a:prstGeom prst="rect">
            <a:avLst/>
          </a:prstGeom>
        </p:spPr>
        <p:txBody>
          <a:bodyPr wrap="square">
            <a:spAutoFit/>
          </a:bodyPr>
          <a:lstStyle/>
          <a:p>
            <a:r>
              <a:rPr lang="en-AU" sz="900" dirty="0">
                <a:solidFill>
                  <a:srgbClr val="000000"/>
                </a:solidFill>
                <a:latin typeface="Arial" panose="020B0604020202020204" pitchFamily="34" charset="0"/>
                <a:ea typeface="Calibri" panose="020F0502020204030204" pitchFamily="34" charset="0"/>
              </a:rPr>
              <a:t> </a:t>
            </a:r>
            <a:endParaRPr lang="en-AU" sz="825"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758462" y="743989"/>
            <a:ext cx="8695592" cy="4708020"/>
          </a:xfrm>
          <a:prstGeom prst="rect">
            <a:avLst/>
          </a:prstGeom>
        </p:spPr>
        <p:txBody>
          <a:bodyPr wrap="square">
            <a:spAutoFit/>
          </a:bodyPr>
          <a:lstStyle/>
          <a:p>
            <a:r>
              <a:rPr lang="en-AU" sz="1400" b="1" dirty="0">
                <a:solidFill>
                  <a:prstClr val="black"/>
                </a:solidFill>
                <a:latin typeface="Calibri" panose="020F0502020204030204" pitchFamily="34" charset="0"/>
                <a:ea typeface="Calibri" panose="020F0502020204030204" pitchFamily="34" charset="0"/>
              </a:rPr>
              <a:t>Critical analysis and reflection (20%)</a:t>
            </a:r>
            <a:endParaRPr lang="en-AU" sz="1400" dirty="0">
              <a:solidFill>
                <a:prstClr val="black"/>
              </a:solidFill>
              <a:latin typeface="Calibri" panose="020F0502020204030204" pitchFamily="34" charset="0"/>
              <a:ea typeface="Calibri" panose="020F0502020204030204" pitchFamily="34" charset="0"/>
            </a:endParaRPr>
          </a:p>
          <a:p>
            <a:r>
              <a:rPr lang="en-AU" sz="1400" dirty="0">
                <a:solidFill>
                  <a:prstClr val="black"/>
                </a:solidFill>
                <a:latin typeface="Calibri" panose="020F0502020204030204" pitchFamily="34" charset="0"/>
                <a:ea typeface="Calibri" panose="020F0502020204030204" pitchFamily="34" charset="0"/>
              </a:rPr>
              <a:t> Assessment 1 requires you to critically analyse and reflect on a specified course reading.</a:t>
            </a:r>
          </a:p>
          <a:p>
            <a:r>
              <a:rPr lang="en-AU" sz="1400" dirty="0">
                <a:solidFill>
                  <a:prstClr val="black"/>
                </a:solidFill>
                <a:latin typeface="Calibri" panose="020F0502020204030204" pitchFamily="34" charset="0"/>
                <a:ea typeface="Calibri" panose="020F0502020204030204" pitchFamily="34" charset="0"/>
              </a:rPr>
              <a:t> </a:t>
            </a:r>
            <a:r>
              <a:rPr lang="en-AU" sz="1400" b="1" dirty="0">
                <a:solidFill>
                  <a:prstClr val="black"/>
                </a:solidFill>
                <a:latin typeface="Calibri" panose="020F0502020204030204" pitchFamily="34" charset="0"/>
                <a:ea typeface="Calibri" panose="020F0502020204030204" pitchFamily="34" charset="0"/>
              </a:rPr>
              <a:t>800 words </a:t>
            </a:r>
          </a:p>
          <a:p>
            <a:r>
              <a:rPr lang="en-AU" sz="1400" dirty="0">
                <a:solidFill>
                  <a:prstClr val="black"/>
                </a:solidFill>
                <a:latin typeface="Calibri" panose="020F0502020204030204" pitchFamily="34" charset="0"/>
                <a:ea typeface="Calibri" panose="020F0502020204030204" pitchFamily="34" charset="0"/>
              </a:rPr>
              <a:t> The reading you must analyse and reflect on is:</a:t>
            </a:r>
          </a:p>
          <a:p>
            <a:r>
              <a:rPr lang="en-AU" sz="1400" dirty="0">
                <a:solidFill>
                  <a:prstClr val="black"/>
                </a:solidFill>
                <a:latin typeface="Calibri" panose="020F0502020204030204" pitchFamily="34" charset="0"/>
                <a:ea typeface="Calibri" panose="020F0502020204030204" pitchFamily="34" charset="0"/>
              </a:rPr>
              <a:t> Mayer, D. (2006). The changing face of the Australian teaching profession: New generations and new ways of working and learning, </a:t>
            </a:r>
            <a:r>
              <a:rPr lang="en-AU" sz="1400" i="1" dirty="0">
                <a:solidFill>
                  <a:prstClr val="black"/>
                </a:solidFill>
                <a:latin typeface="Calibri" panose="020F0502020204030204" pitchFamily="34" charset="0"/>
                <a:ea typeface="Calibri" panose="020F0502020204030204" pitchFamily="34" charset="0"/>
              </a:rPr>
              <a:t>Asia-Pacific Journal of Teacher Education, 34</a:t>
            </a:r>
            <a:r>
              <a:rPr lang="en-AU" sz="1400" dirty="0">
                <a:solidFill>
                  <a:prstClr val="black"/>
                </a:solidFill>
                <a:latin typeface="Calibri" panose="020F0502020204030204" pitchFamily="34" charset="0"/>
                <a:ea typeface="Calibri" panose="020F0502020204030204" pitchFamily="34" charset="0"/>
              </a:rPr>
              <a:t>(1), 57-71, </a:t>
            </a:r>
            <a:r>
              <a:rPr lang="en-AU" sz="1400"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 </a:t>
            </a:r>
          </a:p>
          <a:p>
            <a:pPr>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What is the main argument the authors are making and what is your response to it?</a:t>
            </a:r>
          </a:p>
          <a:p>
            <a:pPr>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 order to answer this question you will need to:</a:t>
            </a:r>
          </a:p>
          <a:p>
            <a:pPr marL="342900" indent="-342900">
              <a:spcAft>
                <a:spcPts val="600"/>
              </a:spcAft>
              <a:buFontTx/>
              <a:buAutoNum type="arabicPeriod"/>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Identify the main argument</a:t>
            </a:r>
          </a:p>
          <a:p>
            <a:pPr marL="342900" indent="-342900">
              <a:spcAft>
                <a:spcPts val="600"/>
              </a:spcAft>
              <a:buFontTx/>
              <a:buAutoNum type="arabicPeriod"/>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Describe the key ideas and concepts (or line of reasoning) used by the authors to make the argument.</a:t>
            </a:r>
          </a:p>
          <a:p>
            <a:pPr marL="342900" indent="-342900">
              <a:spcAft>
                <a:spcPts val="600"/>
              </a:spcAft>
              <a:buFontTx/>
              <a:buAutoNum type="arabicPeriod"/>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Evaluate the significance of the argument and the author’s use of evidence to support it.</a:t>
            </a:r>
          </a:p>
          <a:p>
            <a:pPr marL="342900" indent="-342900">
              <a:spcAft>
                <a:spcPts val="600"/>
              </a:spcAft>
              <a:buFontTx/>
              <a:buAutoNum type="arabicPeriod"/>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Reflect on what the argument means in relation to:</a:t>
            </a:r>
          </a:p>
          <a:p>
            <a:pPr>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 The guiding question for the course</a:t>
            </a:r>
          </a:p>
          <a:p>
            <a:pPr>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b. What questions does the article raise for you as a future teacher?</a:t>
            </a:r>
          </a:p>
          <a:p>
            <a:pPr>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Ground Rules</a:t>
            </a:r>
          </a:p>
          <a:p>
            <a:pPr>
              <a:lnSpc>
                <a:spcPct val="107000"/>
              </a:lnSpc>
              <a:spcAft>
                <a:spcPts val="600"/>
              </a:spcAft>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You must answer the question in essay form.   You can write your essay using first or third person language conventions.  You are not permitted to quote from the reading but you can paraphrase ideas.  You must reference the Mayer (2006) reading within the essay and at the conclusion in a reference list, using APA 6</a:t>
            </a:r>
            <a:r>
              <a:rPr lang="en-AU" sz="1400" baseline="30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referencing style.</a:t>
            </a:r>
          </a:p>
        </p:txBody>
      </p:sp>
    </p:spTree>
    <p:extLst>
      <p:ext uri="{BB962C8B-B14F-4D97-AF65-F5344CB8AC3E}">
        <p14:creationId xmlns:p14="http://schemas.microsoft.com/office/powerpoint/2010/main" val="161311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7155" y="570005"/>
            <a:ext cx="10717822" cy="5624617"/>
          </a:xfrm>
          <a:prstGeom prst="rect">
            <a:avLst/>
          </a:prstGeom>
        </p:spPr>
        <p:txBody>
          <a:bodyPr wrap="square">
            <a:spAutoFit/>
          </a:bodyPr>
          <a:lstStyle/>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Assessment item 2: Health care professional practice scenario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Word limit: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1500 words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Weighting: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35%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Purpose: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This assessment item you will provide you with the opportunity to demonstrate your understanding and application of the key concepts in this course.</a:t>
            </a: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Step 1: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Locate and watch the clip ‘Health care professional practice scenario’.</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Step 2: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You are to produce a written response in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essay format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that addresses the following: </a:t>
            </a: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From the content of this course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clearly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identify 3 major professional issues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that are evident in the scenario. </a:t>
            </a: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2.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Define and describe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each issue with reference to nursing or midwifery literature and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demonstrate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how each is illustrated in the scenario. </a:t>
            </a: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3. For each identified issue provide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specific and realistic strategies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that could improve professional practice in the scenario. For each strategy clearly state what needs to be done, who would be responsible for the strategy and what your strategy is aiming to achieve. </a:t>
            </a: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Ground rules: </a:t>
            </a:r>
            <a:endPar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Your essay will require an introduction and conclusion. You can use headings to structure the essay. These headings should be aligned with marking criteria in appendix II. Under each heading, your responses must refer to nursing and/or midwifery literature (e.g. nursing and/or midwifery journal articles and textbooks) and provide in-text references and a reference list in APA style. </a:t>
            </a:r>
          </a:p>
          <a:p>
            <a:pPr>
              <a:lnSpc>
                <a:spcPct val="107000"/>
              </a:lnSpc>
            </a:pP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For this assessment item the following definitions will be used: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Identify: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Recognise and name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Demonstrate: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Show by example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Define: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State the meaning </a:t>
            </a: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Describe: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Identify the essential qualities </a:t>
            </a:r>
          </a:p>
          <a:p>
            <a:pPr>
              <a:lnSpc>
                <a:spcPct val="107000"/>
              </a:lnSpc>
            </a:pPr>
            <a:r>
              <a:rPr lang="en-AU"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Strategy: </a:t>
            </a:r>
            <a:r>
              <a:rPr lang="en-AU"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An action or actions to improve a situation or create a desired outcome</a:t>
            </a:r>
          </a:p>
        </p:txBody>
      </p:sp>
    </p:spTree>
    <p:extLst>
      <p:ext uri="{BB962C8B-B14F-4D97-AF65-F5344CB8AC3E}">
        <p14:creationId xmlns:p14="http://schemas.microsoft.com/office/powerpoint/2010/main" val="1989136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427657" y="1523732"/>
          <a:ext cx="5317368" cy="4549204"/>
        </p:xfrm>
        <a:graphic>
          <a:graphicData uri="http://schemas.openxmlformats.org/drawingml/2006/table">
            <a:tbl>
              <a:tblPr>
                <a:tableStyleId>{5C22544A-7EE6-4342-B048-85BDC9FD1C3A}</a:tableStyleId>
              </a:tblPr>
              <a:tblGrid>
                <a:gridCol w="886228">
                  <a:extLst>
                    <a:ext uri="{9D8B030D-6E8A-4147-A177-3AD203B41FA5}">
                      <a16:colId xmlns="" xmlns:a16="http://schemas.microsoft.com/office/drawing/2014/main" val="20000"/>
                    </a:ext>
                  </a:extLst>
                </a:gridCol>
                <a:gridCol w="886228">
                  <a:extLst>
                    <a:ext uri="{9D8B030D-6E8A-4147-A177-3AD203B41FA5}">
                      <a16:colId xmlns="" xmlns:a16="http://schemas.microsoft.com/office/drawing/2014/main" val="20001"/>
                    </a:ext>
                  </a:extLst>
                </a:gridCol>
                <a:gridCol w="886228">
                  <a:extLst>
                    <a:ext uri="{9D8B030D-6E8A-4147-A177-3AD203B41FA5}">
                      <a16:colId xmlns="" xmlns:a16="http://schemas.microsoft.com/office/drawing/2014/main" val="20002"/>
                    </a:ext>
                  </a:extLst>
                </a:gridCol>
                <a:gridCol w="941768">
                  <a:extLst>
                    <a:ext uri="{9D8B030D-6E8A-4147-A177-3AD203B41FA5}">
                      <a16:colId xmlns="" xmlns:a16="http://schemas.microsoft.com/office/drawing/2014/main" val="20003"/>
                    </a:ext>
                  </a:extLst>
                </a:gridCol>
                <a:gridCol w="830688">
                  <a:extLst>
                    <a:ext uri="{9D8B030D-6E8A-4147-A177-3AD203B41FA5}">
                      <a16:colId xmlns="" xmlns:a16="http://schemas.microsoft.com/office/drawing/2014/main" val="20004"/>
                    </a:ext>
                  </a:extLst>
                </a:gridCol>
                <a:gridCol w="886228">
                  <a:extLst>
                    <a:ext uri="{9D8B030D-6E8A-4147-A177-3AD203B41FA5}">
                      <a16:colId xmlns="" xmlns:a16="http://schemas.microsoft.com/office/drawing/2014/main" val="20005"/>
                    </a:ext>
                  </a:extLst>
                </a:gridCol>
              </a:tblGrid>
              <a:tr h="2495264">
                <a:tc>
                  <a:txBody>
                    <a:bodyPr/>
                    <a:lstStyle/>
                    <a:p>
                      <a:pPr>
                        <a:lnSpc>
                          <a:spcPct val="107000"/>
                        </a:lnSpc>
                        <a:spcAft>
                          <a:spcPts val="0"/>
                        </a:spcAft>
                      </a:pPr>
                      <a:r>
                        <a:rPr lang="en-AU" sz="900" dirty="0">
                          <a:effectLst/>
                        </a:rPr>
                        <a:t>Academic Literacy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a:effectLst/>
                        </a:rPr>
                        <a:t>7 marks deducted </a:t>
                      </a:r>
                    </a:p>
                    <a:p>
                      <a:pPr>
                        <a:lnSpc>
                          <a:spcPct val="107000"/>
                        </a:lnSpc>
                        <a:spcAft>
                          <a:spcPts val="0"/>
                        </a:spcAft>
                      </a:pPr>
                      <a:r>
                        <a:rPr lang="en-AU" sz="900">
                          <a:effectLst/>
                        </a:rPr>
                        <a:t>Major problems throughout with many spelling mistakes or grammatical errors. </a:t>
                      </a:r>
                    </a:p>
                    <a:p>
                      <a:pPr>
                        <a:lnSpc>
                          <a:spcPct val="107000"/>
                        </a:lnSpc>
                        <a:spcAft>
                          <a:spcPts val="0"/>
                        </a:spcAft>
                      </a:pPr>
                      <a:r>
                        <a:rPr lang="en-AU" sz="900">
                          <a:effectLst/>
                        </a:rPr>
                        <a:t>and/or </a:t>
                      </a:r>
                    </a:p>
                    <a:p>
                      <a:pPr>
                        <a:lnSpc>
                          <a:spcPct val="107000"/>
                        </a:lnSpc>
                        <a:spcAft>
                          <a:spcPts val="0"/>
                        </a:spcAft>
                      </a:pPr>
                      <a:r>
                        <a:rPr lang="en-AU" sz="900">
                          <a:effectLst/>
                        </a:rPr>
                        <a:t>Incoherent sentence structure, little or no paragraph and/or assessment item structure. </a:t>
                      </a:r>
                    </a:p>
                    <a:p>
                      <a:pPr>
                        <a:lnSpc>
                          <a:spcPct val="107000"/>
                        </a:lnSpc>
                        <a:spcAft>
                          <a:spcPts val="0"/>
                        </a:spcAft>
                      </a:pPr>
                      <a:r>
                        <a:rPr lang="en-AU" sz="9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dirty="0">
                          <a:effectLst/>
                        </a:rPr>
                        <a:t>4 marks deducted </a:t>
                      </a:r>
                    </a:p>
                    <a:p>
                      <a:pPr>
                        <a:lnSpc>
                          <a:spcPct val="107000"/>
                        </a:lnSpc>
                        <a:spcAft>
                          <a:spcPts val="0"/>
                        </a:spcAft>
                      </a:pPr>
                      <a:r>
                        <a:rPr lang="en-AU" sz="900" dirty="0">
                          <a:effectLst/>
                        </a:rPr>
                        <a:t>Recurring problems with spelling mistakes or grammatical errors. </a:t>
                      </a:r>
                    </a:p>
                    <a:p>
                      <a:pPr>
                        <a:lnSpc>
                          <a:spcPct val="107000"/>
                        </a:lnSpc>
                        <a:spcAft>
                          <a:spcPts val="0"/>
                        </a:spcAft>
                      </a:pPr>
                      <a:r>
                        <a:rPr lang="en-AU" sz="900" dirty="0">
                          <a:effectLst/>
                        </a:rPr>
                        <a:t>and/or </a:t>
                      </a:r>
                    </a:p>
                    <a:p>
                      <a:pPr>
                        <a:lnSpc>
                          <a:spcPct val="107000"/>
                        </a:lnSpc>
                        <a:spcAft>
                          <a:spcPts val="0"/>
                        </a:spcAft>
                      </a:pPr>
                      <a:r>
                        <a:rPr lang="en-AU" sz="900" dirty="0">
                          <a:effectLst/>
                        </a:rPr>
                        <a:t>Recurring problems with sentence, paragraph and/or assessment item structure.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a:effectLst/>
                        </a:rPr>
                        <a:t>2 marks deducted </a:t>
                      </a:r>
                    </a:p>
                    <a:p>
                      <a:pPr>
                        <a:lnSpc>
                          <a:spcPct val="107000"/>
                        </a:lnSpc>
                        <a:spcAft>
                          <a:spcPts val="0"/>
                        </a:spcAft>
                      </a:pPr>
                      <a:r>
                        <a:rPr lang="en-AU" sz="900">
                          <a:effectLst/>
                        </a:rPr>
                        <a:t>Occasional problems with spelling or grammar. </a:t>
                      </a:r>
                    </a:p>
                    <a:p>
                      <a:pPr>
                        <a:lnSpc>
                          <a:spcPct val="107000"/>
                        </a:lnSpc>
                        <a:spcAft>
                          <a:spcPts val="0"/>
                        </a:spcAft>
                      </a:pPr>
                      <a:r>
                        <a:rPr lang="en-AU" sz="900">
                          <a:effectLst/>
                        </a:rPr>
                        <a:t>and/or </a:t>
                      </a:r>
                    </a:p>
                    <a:p>
                      <a:pPr>
                        <a:lnSpc>
                          <a:spcPct val="107000"/>
                        </a:lnSpc>
                        <a:spcAft>
                          <a:spcPts val="0"/>
                        </a:spcAft>
                      </a:pPr>
                      <a:r>
                        <a:rPr lang="en-AU" sz="900">
                          <a:effectLst/>
                        </a:rPr>
                        <a:t>Occasional poor sentence or paragraph structure.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a:effectLst/>
                        </a:rPr>
                        <a:t>0 marks deducted </a:t>
                      </a:r>
                    </a:p>
                    <a:p>
                      <a:pPr>
                        <a:lnSpc>
                          <a:spcPct val="107000"/>
                        </a:lnSpc>
                        <a:spcAft>
                          <a:spcPts val="0"/>
                        </a:spcAft>
                      </a:pPr>
                      <a:r>
                        <a:rPr lang="en-AU" sz="900">
                          <a:effectLst/>
                        </a:rPr>
                        <a:t>Mainly error free.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dirty="0">
                          <a:effectLst/>
                        </a:rPr>
                        <a:t>Minus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extLst>
                  <a:ext uri="{0D108BD9-81ED-4DB2-BD59-A6C34878D82A}">
                    <a16:rowId xmlns="" xmlns:a16="http://schemas.microsoft.com/office/drawing/2014/main" val="10000"/>
                  </a:ext>
                </a:extLst>
              </a:tr>
              <a:tr h="1614583">
                <a:tc>
                  <a:txBody>
                    <a:bodyPr/>
                    <a:lstStyle/>
                    <a:p>
                      <a:pPr>
                        <a:lnSpc>
                          <a:spcPct val="107000"/>
                        </a:lnSpc>
                        <a:spcAft>
                          <a:spcPts val="0"/>
                        </a:spcAft>
                      </a:pPr>
                      <a:r>
                        <a:rPr lang="en-AU" sz="900">
                          <a:effectLst/>
                        </a:rPr>
                        <a:t>Academic Integrity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a:effectLst/>
                        </a:rPr>
                        <a:t>7 marks deducted </a:t>
                      </a:r>
                    </a:p>
                    <a:p>
                      <a:pPr>
                        <a:lnSpc>
                          <a:spcPct val="107000"/>
                        </a:lnSpc>
                        <a:spcAft>
                          <a:spcPts val="0"/>
                        </a:spcAft>
                      </a:pPr>
                      <a:r>
                        <a:rPr lang="en-AU" sz="900">
                          <a:effectLst/>
                        </a:rPr>
                        <a:t>Sources not acknowledged or </a:t>
                      </a:r>
                    </a:p>
                    <a:p>
                      <a:pPr>
                        <a:lnSpc>
                          <a:spcPct val="107000"/>
                        </a:lnSpc>
                        <a:spcAft>
                          <a:spcPts val="0"/>
                        </a:spcAft>
                      </a:pPr>
                      <a:r>
                        <a:rPr lang="en-AU" sz="900">
                          <a:effectLst/>
                        </a:rPr>
                        <a:t>APA referencing not used or </a:t>
                      </a:r>
                    </a:p>
                    <a:p>
                      <a:pPr>
                        <a:lnSpc>
                          <a:spcPct val="107000"/>
                        </a:lnSpc>
                        <a:spcAft>
                          <a:spcPts val="0"/>
                        </a:spcAft>
                      </a:pPr>
                      <a:r>
                        <a:rPr lang="en-AU" sz="900">
                          <a:effectLst/>
                        </a:rPr>
                        <a:t>More than 10 per cent direct quotes </a:t>
                      </a:r>
                    </a:p>
                    <a:p>
                      <a:pPr>
                        <a:lnSpc>
                          <a:spcPct val="107000"/>
                        </a:lnSpc>
                        <a:spcAft>
                          <a:spcPts val="0"/>
                        </a:spcAft>
                      </a:pPr>
                      <a:r>
                        <a:rPr lang="en-AU" sz="900">
                          <a:effectLst/>
                        </a:rPr>
                        <a:t>May incur SACO referral.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a:effectLst/>
                        </a:rPr>
                        <a:t>4 marks deducted </a:t>
                      </a:r>
                    </a:p>
                    <a:p>
                      <a:pPr>
                        <a:lnSpc>
                          <a:spcPct val="107000"/>
                        </a:lnSpc>
                        <a:spcAft>
                          <a:spcPts val="0"/>
                        </a:spcAft>
                      </a:pPr>
                      <a:r>
                        <a:rPr lang="en-AU" sz="900">
                          <a:effectLst/>
                        </a:rPr>
                        <a:t>Consistent incorrect use of APA referencing in reference list or in-text referencing.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dirty="0">
                          <a:effectLst/>
                        </a:rPr>
                        <a:t>2 marks deducted </a:t>
                      </a:r>
                    </a:p>
                    <a:p>
                      <a:pPr>
                        <a:lnSpc>
                          <a:spcPct val="107000"/>
                        </a:lnSpc>
                        <a:spcAft>
                          <a:spcPts val="0"/>
                        </a:spcAft>
                      </a:pPr>
                      <a:r>
                        <a:rPr lang="en-AU" sz="900" dirty="0">
                          <a:effectLst/>
                        </a:rPr>
                        <a:t>Minor problems with referencing in reference list or in-text referencing.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a:effectLst/>
                        </a:rPr>
                        <a:t>0 marks deducted </a:t>
                      </a:r>
                    </a:p>
                    <a:p>
                      <a:pPr>
                        <a:lnSpc>
                          <a:spcPct val="107000"/>
                        </a:lnSpc>
                        <a:spcAft>
                          <a:spcPts val="0"/>
                        </a:spcAft>
                      </a:pPr>
                      <a:r>
                        <a:rPr lang="en-AU" sz="900">
                          <a:effectLst/>
                        </a:rPr>
                        <a:t>Mainly error free.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tc>
                  <a:txBody>
                    <a:bodyPr/>
                    <a:lstStyle/>
                    <a:p>
                      <a:pPr>
                        <a:lnSpc>
                          <a:spcPct val="107000"/>
                        </a:lnSpc>
                        <a:spcAft>
                          <a:spcPts val="0"/>
                        </a:spcAft>
                      </a:pPr>
                      <a:r>
                        <a:rPr lang="en-AU" sz="900" dirty="0">
                          <a:effectLst/>
                        </a:rPr>
                        <a:t>Minus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117972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2036922"/>
            <a:ext cx="6172200" cy="857250"/>
          </a:xfrm>
        </p:spPr>
        <p:txBody>
          <a:bodyPr>
            <a:normAutofit fontScale="90000"/>
          </a:bodyPr>
          <a:lstStyle/>
          <a:p>
            <a:r>
              <a:rPr lang="en-US" dirty="0" smtClean="0"/>
              <a:t>What do people intend to measure with academic essays?</a:t>
            </a:r>
            <a:endParaRPr lang="en-US" dirty="0"/>
          </a:p>
        </p:txBody>
      </p:sp>
    </p:spTree>
    <p:extLst>
      <p:ext uri="{BB962C8B-B14F-4D97-AF65-F5344CB8AC3E}">
        <p14:creationId xmlns:p14="http://schemas.microsoft.com/office/powerpoint/2010/main" val="553464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 does measurement matter?</a:t>
            </a:r>
            <a:endParaRPr lang="en-US" dirty="0"/>
          </a:p>
        </p:txBody>
      </p:sp>
      <p:sp>
        <p:nvSpPr>
          <p:cNvPr id="3" name="Content Placeholder 2"/>
          <p:cNvSpPr>
            <a:spLocks noGrp="1"/>
          </p:cNvSpPr>
          <p:nvPr>
            <p:ph idx="1"/>
          </p:nvPr>
        </p:nvSpPr>
        <p:spPr/>
        <p:txBody>
          <a:bodyPr>
            <a:normAutofit/>
          </a:bodyPr>
          <a:lstStyle/>
          <a:p>
            <a:r>
              <a:rPr lang="en-US" dirty="0">
                <a:latin typeface="Calibri Light" panose="020F0302020204030204" pitchFamily="34" charset="0"/>
              </a:rPr>
              <a:t>Many will say that writing the essay is a formative, “learning” activity in and of itself.  Is this true?</a:t>
            </a:r>
          </a:p>
          <a:p>
            <a:r>
              <a:rPr lang="en-US" dirty="0">
                <a:latin typeface="Calibri Light" panose="020F0302020204030204" pitchFamily="34" charset="0"/>
              </a:rPr>
              <a:t>What is the formative part?  </a:t>
            </a:r>
          </a:p>
          <a:p>
            <a:pPr lvl="1"/>
            <a:r>
              <a:rPr lang="en-US" sz="2100" dirty="0">
                <a:latin typeface="Calibri Light" panose="020F0302020204030204" pitchFamily="34" charset="0"/>
              </a:rPr>
              <a:t>Searching the Literature and Reading</a:t>
            </a:r>
          </a:p>
          <a:p>
            <a:pPr marL="685800" lvl="2" indent="0">
              <a:buNone/>
            </a:pPr>
            <a:r>
              <a:rPr lang="en-US" sz="2100" dirty="0">
                <a:latin typeface="Calibri Light" panose="020F0302020204030204" pitchFamily="34" charset="0"/>
              </a:rPr>
              <a:t>Or</a:t>
            </a:r>
          </a:p>
          <a:p>
            <a:pPr lvl="1"/>
            <a:r>
              <a:rPr lang="en-US" sz="2100" dirty="0">
                <a:latin typeface="Calibri Light" panose="020F0302020204030204" pitchFamily="34" charset="0"/>
              </a:rPr>
              <a:t>Writing the essay in academic style?</a:t>
            </a:r>
          </a:p>
          <a:p>
            <a:pPr lvl="1"/>
            <a:endParaRPr lang="en-US" sz="2100" dirty="0"/>
          </a:p>
          <a:p>
            <a:pPr marL="342900" lvl="1" indent="0">
              <a:buNone/>
            </a:pPr>
            <a:endParaRPr lang="en-US" sz="2100" dirty="0"/>
          </a:p>
        </p:txBody>
      </p:sp>
    </p:spTree>
    <p:extLst>
      <p:ext uri="{BB962C8B-B14F-4D97-AF65-F5344CB8AC3E}">
        <p14:creationId xmlns:p14="http://schemas.microsoft.com/office/powerpoint/2010/main" val="1719716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Emphasis on Mechanics</a:t>
            </a:r>
            <a:endParaRPr lang="en-AU" dirty="0"/>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smtClean="0"/>
              <a:t>Much emphasis is often placed on the reference list itself, especially formatting. </a:t>
            </a:r>
          </a:p>
          <a:p>
            <a:pPr>
              <a:buFont typeface="Arial" panose="020B0604020202020204" pitchFamily="34" charset="0"/>
              <a:buChar char="•"/>
            </a:pPr>
            <a:r>
              <a:rPr lang="en-AU" dirty="0" smtClean="0"/>
              <a:t>What does this measure and is it one of the learning outcomes of the course?</a:t>
            </a:r>
          </a:p>
          <a:p>
            <a:pPr>
              <a:buFont typeface="Arial" panose="020B0604020202020204" pitchFamily="34" charset="0"/>
              <a:buChar char="•"/>
            </a:pPr>
            <a:r>
              <a:rPr lang="en-AU" dirty="0" smtClean="0"/>
              <a:t>Students can pass or fail on a hanging indent</a:t>
            </a:r>
            <a:endParaRPr lang="en-AU" dirty="0"/>
          </a:p>
        </p:txBody>
      </p:sp>
    </p:spTree>
    <p:extLst>
      <p:ext uri="{BB962C8B-B14F-4D97-AF65-F5344CB8AC3E}">
        <p14:creationId xmlns:p14="http://schemas.microsoft.com/office/powerpoint/2010/main" val="762800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2334" y="3912325"/>
            <a:ext cx="6172200" cy="857250"/>
          </a:xfrm>
        </p:spPr>
        <p:txBody>
          <a:bodyPr>
            <a:normAutofit fontScale="90000"/>
          </a:bodyPr>
          <a:lstStyle/>
          <a:p>
            <a:r>
              <a:rPr lang="en-AU" dirty="0" smtClean="0"/>
              <a:t>Under what circumstances IS the essay the most appropriate assessment tool?</a:t>
            </a:r>
            <a:endParaRPr lang="en-AU" dirty="0"/>
          </a:p>
        </p:txBody>
      </p:sp>
    </p:spTree>
    <p:extLst>
      <p:ext uri="{BB962C8B-B14F-4D97-AF65-F5344CB8AC3E}">
        <p14:creationId xmlns:p14="http://schemas.microsoft.com/office/powerpoint/2010/main" val="148941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814" y="1664594"/>
            <a:ext cx="7886700" cy="994172"/>
          </a:xfrm>
        </p:spPr>
        <p:txBody>
          <a:bodyPr>
            <a:normAutofit fontScale="90000"/>
          </a:bodyPr>
          <a:lstStyle/>
          <a:p>
            <a:r>
              <a:rPr lang="en-AU" sz="3975" dirty="0"/>
              <a:t>For example, you might have students take part in:</a:t>
            </a:r>
            <a:r>
              <a:rPr lang="en-AU" b="0" i="0" dirty="0" smtClean="0">
                <a:solidFill>
                  <a:srgbClr val="555555"/>
                </a:solidFill>
                <a:effectLst/>
                <a:latin typeface="Arial" panose="020B0604020202020204" pitchFamily="34" charset="0"/>
              </a:rPr>
              <a:t/>
            </a:r>
            <a:br>
              <a:rPr lang="en-AU" b="0" i="0" dirty="0" smtClean="0">
                <a:solidFill>
                  <a:srgbClr val="555555"/>
                </a:solidFill>
                <a:effectLst/>
                <a:latin typeface="Arial" panose="020B0604020202020204" pitchFamily="34" charset="0"/>
              </a:rPr>
            </a:br>
            <a:endParaRPr lang="en-AU" dirty="0"/>
          </a:p>
        </p:txBody>
      </p:sp>
      <p:sp>
        <p:nvSpPr>
          <p:cNvPr id="3" name="Content Placeholder 2"/>
          <p:cNvSpPr>
            <a:spLocks noGrp="1"/>
          </p:cNvSpPr>
          <p:nvPr>
            <p:ph idx="1"/>
          </p:nvPr>
        </p:nvSpPr>
        <p:spPr>
          <a:xfrm>
            <a:off x="2458142" y="2962477"/>
            <a:ext cx="7886700" cy="3263504"/>
          </a:xfrm>
        </p:spPr>
        <p:txBody>
          <a:bodyPr/>
          <a:lstStyle/>
          <a:p>
            <a:pPr fontAlgn="base"/>
            <a:r>
              <a:rPr lang="en-AU" sz="3300" dirty="0">
                <a:latin typeface="+mj-lt"/>
              </a:rPr>
              <a:t>simulation or role play of a scenario or case study</a:t>
            </a:r>
          </a:p>
          <a:p>
            <a:pPr fontAlgn="base"/>
            <a:r>
              <a:rPr lang="en-AU" sz="3300" dirty="0">
                <a:latin typeface="+mj-lt"/>
              </a:rPr>
              <a:t>completion of a real-world task</a:t>
            </a:r>
          </a:p>
          <a:p>
            <a:pPr fontAlgn="base"/>
            <a:r>
              <a:rPr lang="en-AU" sz="3300" dirty="0">
                <a:latin typeface="+mj-lt"/>
              </a:rPr>
              <a:t>assessment in a workplace setting</a:t>
            </a:r>
          </a:p>
          <a:p>
            <a:pPr marL="0" indent="0">
              <a:buNone/>
            </a:pPr>
            <a:endParaRPr lang="en-AU" dirty="0"/>
          </a:p>
        </p:txBody>
      </p:sp>
    </p:spTree>
    <p:extLst>
      <p:ext uri="{BB962C8B-B14F-4D97-AF65-F5344CB8AC3E}">
        <p14:creationId xmlns:p14="http://schemas.microsoft.com/office/powerpoint/2010/main" val="979085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5772" y="1799081"/>
            <a:ext cx="7886700" cy="994172"/>
          </a:xfrm>
        </p:spPr>
        <p:txBody>
          <a:bodyPr>
            <a:normAutofit fontScale="90000"/>
          </a:bodyPr>
          <a:lstStyle/>
          <a:p>
            <a:r>
              <a:rPr lang="en-AU" dirty="0" smtClean="0"/>
              <a:t>Exams are intended to measure learning, specifically achievement of learning outcomes</a:t>
            </a:r>
            <a:endParaRPr lang="en-AU" dirty="0"/>
          </a:p>
        </p:txBody>
      </p:sp>
      <p:sp>
        <p:nvSpPr>
          <p:cNvPr id="3" name="Content Placeholder 2"/>
          <p:cNvSpPr>
            <a:spLocks noGrp="1"/>
          </p:cNvSpPr>
          <p:nvPr>
            <p:ph idx="1"/>
          </p:nvPr>
        </p:nvSpPr>
        <p:spPr>
          <a:xfrm>
            <a:off x="2268434" y="3099305"/>
            <a:ext cx="7886700" cy="3263504"/>
          </a:xfrm>
        </p:spPr>
        <p:txBody>
          <a:bodyPr>
            <a:normAutofit/>
          </a:bodyPr>
          <a:lstStyle/>
          <a:p>
            <a:pPr>
              <a:buFont typeface="Arial" panose="020B0604020202020204" pitchFamily="34" charset="0"/>
              <a:buChar char="•"/>
            </a:pPr>
            <a:r>
              <a:rPr lang="en-AU" sz="2700" dirty="0">
                <a:latin typeface="Calibri Light" panose="020F0302020204030204" pitchFamily="34" charset="0"/>
              </a:rPr>
              <a:t>Non-real world, high stress situation</a:t>
            </a:r>
          </a:p>
          <a:p>
            <a:pPr>
              <a:buFont typeface="Arial" panose="020B0604020202020204" pitchFamily="34" charset="0"/>
              <a:buChar char="•"/>
            </a:pPr>
            <a:r>
              <a:rPr lang="en-AU" sz="2700" dirty="0">
                <a:latin typeface="Calibri Light" panose="020F0302020204030204" pitchFamily="34" charset="0"/>
              </a:rPr>
              <a:t>Few tasks in the real world are “closed book”</a:t>
            </a:r>
          </a:p>
          <a:p>
            <a:pPr>
              <a:buFont typeface="Arial" panose="020B0604020202020204" pitchFamily="34" charset="0"/>
              <a:buChar char="•"/>
            </a:pPr>
            <a:r>
              <a:rPr lang="en-AU" sz="2700" dirty="0">
                <a:latin typeface="Calibri Light" panose="020F0302020204030204" pitchFamily="34" charset="0"/>
              </a:rPr>
              <a:t>There is a belief that setting formal exams will cause students to learn content</a:t>
            </a:r>
          </a:p>
        </p:txBody>
      </p:sp>
    </p:spTree>
    <p:extLst>
      <p:ext uri="{BB962C8B-B14F-4D97-AF65-F5344CB8AC3E}">
        <p14:creationId xmlns:p14="http://schemas.microsoft.com/office/powerpoint/2010/main" val="1304405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449255"/>
            <a:ext cx="7886700" cy="994172"/>
          </a:xfrm>
        </p:spPr>
        <p:txBody>
          <a:bodyPr>
            <a:normAutofit fontScale="90000"/>
          </a:bodyPr>
          <a:lstStyle/>
          <a:p>
            <a:r>
              <a:rPr lang="en-AU" dirty="0" smtClean="0"/>
              <a:t>Is the handwritten exam an authentic measure of student achievement?</a:t>
            </a:r>
            <a:endParaRPr lang="en-AU" dirty="0"/>
          </a:p>
        </p:txBody>
      </p:sp>
    </p:spTree>
    <p:extLst>
      <p:ext uri="{BB962C8B-B14F-4D97-AF65-F5344CB8AC3E}">
        <p14:creationId xmlns:p14="http://schemas.microsoft.com/office/powerpoint/2010/main" val="3142452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557" y="2573947"/>
            <a:ext cx="7886700" cy="994172"/>
          </a:xfrm>
        </p:spPr>
        <p:txBody>
          <a:bodyPr>
            <a:normAutofit fontScale="90000"/>
          </a:bodyPr>
          <a:lstStyle/>
          <a:p>
            <a:r>
              <a:rPr lang="en-AU" dirty="0" smtClean="0"/>
              <a:t>In what jobs are students not allowed to refer to resources when completing tasks or making decisions?</a:t>
            </a:r>
            <a:endParaRPr lang="en-AU" dirty="0"/>
          </a:p>
        </p:txBody>
      </p:sp>
    </p:spTree>
    <p:extLst>
      <p:ext uri="{BB962C8B-B14F-4D97-AF65-F5344CB8AC3E}">
        <p14:creationId xmlns:p14="http://schemas.microsoft.com/office/powerpoint/2010/main" val="34898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220641"/>
            <a:ext cx="7886700" cy="994172"/>
          </a:xfrm>
        </p:spPr>
        <p:txBody>
          <a:bodyPr>
            <a:normAutofit fontScale="90000"/>
          </a:bodyPr>
          <a:lstStyle/>
          <a:p>
            <a:r>
              <a:rPr lang="en-AU" dirty="0" smtClean="0"/>
              <a:t>Could time memorising material for exams be spent preparing for more authentic tasks that will be replicated in the workplace?</a:t>
            </a:r>
            <a:endParaRPr lang="en-AU" dirty="0"/>
          </a:p>
        </p:txBody>
      </p:sp>
    </p:spTree>
    <p:extLst>
      <p:ext uri="{BB962C8B-B14F-4D97-AF65-F5344CB8AC3E}">
        <p14:creationId xmlns:p14="http://schemas.microsoft.com/office/powerpoint/2010/main" val="1871895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04" y="1232297"/>
            <a:ext cx="7886700" cy="994172"/>
          </a:xfrm>
        </p:spPr>
        <p:txBody>
          <a:bodyPr>
            <a:normAutofit fontScale="90000"/>
          </a:bodyPr>
          <a:lstStyle/>
          <a:p>
            <a:r>
              <a:rPr lang="en-AU" sz="3975" dirty="0"/>
              <a:t>Alternatives to the Essay and Exam</a:t>
            </a:r>
            <a:r>
              <a:rPr lang="en-AU" dirty="0" smtClean="0"/>
              <a:t/>
            </a:r>
            <a:br>
              <a:rPr lang="en-AU" dirty="0" smtClean="0"/>
            </a:br>
            <a:r>
              <a:rPr lang="en-AU" dirty="0"/>
              <a:t/>
            </a:r>
            <a:br>
              <a:rPr lang="en-AU" dirty="0"/>
            </a:br>
            <a:endParaRPr lang="en-AU"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AU" sz="3000" dirty="0">
                <a:latin typeface="Calibri Light" panose="020F0302020204030204" pitchFamily="34" charset="0"/>
              </a:rPr>
              <a:t>Think Authentic Assessment</a:t>
            </a:r>
          </a:p>
          <a:p>
            <a:pPr>
              <a:buFont typeface="Arial" panose="020B0604020202020204" pitchFamily="34" charset="0"/>
              <a:buChar char="•"/>
            </a:pPr>
            <a:r>
              <a:rPr lang="en-AU" sz="3000" dirty="0">
                <a:latin typeface="Calibri Light" panose="020F0302020204030204" pitchFamily="34" charset="0"/>
              </a:rPr>
              <a:t>Students want to know that their work in university is preparing them for the workplace</a:t>
            </a:r>
          </a:p>
          <a:p>
            <a:pPr>
              <a:buFont typeface="Arial" panose="020B0604020202020204" pitchFamily="34" charset="0"/>
              <a:buChar char="•"/>
            </a:pPr>
            <a:r>
              <a:rPr lang="en-AU" sz="3000" dirty="0">
                <a:latin typeface="Calibri Light" panose="020F0302020204030204" pitchFamily="34" charset="0"/>
              </a:rPr>
              <a:t>What type of assessment will get your students pumped about their chosen discipline/career?</a:t>
            </a:r>
          </a:p>
        </p:txBody>
      </p:sp>
    </p:spTree>
    <p:extLst>
      <p:ext uri="{BB962C8B-B14F-4D97-AF65-F5344CB8AC3E}">
        <p14:creationId xmlns:p14="http://schemas.microsoft.com/office/powerpoint/2010/main" val="3772843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534" y="0"/>
            <a:ext cx="5571906" cy="781856"/>
          </a:xfrm>
        </p:spPr>
        <p:txBody>
          <a:bodyPr/>
          <a:lstStyle/>
          <a:p>
            <a:r>
              <a:rPr lang="en-US" sz="2700" dirty="0"/>
              <a:t>Examples</a:t>
            </a:r>
            <a:r>
              <a:rPr lang="en-US" dirty="0" smtClean="0"/>
              <a:t> </a:t>
            </a:r>
            <a:r>
              <a:rPr lang="en-US" sz="2700" dirty="0"/>
              <a:t>of Alternatives</a:t>
            </a:r>
          </a:p>
        </p:txBody>
      </p:sp>
      <p:sp>
        <p:nvSpPr>
          <p:cNvPr id="3" name="Content Placeholder 2"/>
          <p:cNvSpPr>
            <a:spLocks noGrp="1"/>
          </p:cNvSpPr>
          <p:nvPr>
            <p:ph idx="1"/>
          </p:nvPr>
        </p:nvSpPr>
        <p:spPr>
          <a:xfrm>
            <a:off x="1787047" y="612717"/>
            <a:ext cx="8880953" cy="4351169"/>
          </a:xfrm>
        </p:spPr>
        <p:txBody>
          <a:bodyPr>
            <a:noAutofit/>
          </a:bodyPr>
          <a:lstStyle/>
          <a:p>
            <a:r>
              <a:rPr lang="en-AU" dirty="0">
                <a:effectLst>
                  <a:outerShdw blurRad="38100" dist="38100" dir="2700000" algn="tl">
                    <a:srgbClr val="000000">
                      <a:alpha val="43137"/>
                    </a:srgbClr>
                  </a:outerShdw>
                </a:effectLst>
                <a:latin typeface="+mj-lt"/>
              </a:rPr>
              <a:t>Reflections on the process </a:t>
            </a:r>
            <a:r>
              <a:rPr lang="en-AU" dirty="0">
                <a:latin typeface="+mj-lt"/>
              </a:rPr>
              <a:t/>
            </a:r>
            <a:br>
              <a:rPr lang="en-AU" dirty="0">
                <a:latin typeface="+mj-lt"/>
              </a:rPr>
            </a:br>
            <a:r>
              <a:rPr lang="en-AU" dirty="0">
                <a:latin typeface="+mj-lt"/>
              </a:rPr>
              <a:t>At various times students turn in written descriptions of their research process.</a:t>
            </a:r>
          </a:p>
          <a:p>
            <a:r>
              <a:rPr lang="en-AU" dirty="0">
                <a:effectLst>
                  <a:outerShdw blurRad="38100" dist="38100" dir="2700000" algn="tl">
                    <a:srgbClr val="000000">
                      <a:alpha val="43137"/>
                    </a:srgbClr>
                  </a:outerShdw>
                </a:effectLst>
                <a:latin typeface="+mj-lt"/>
              </a:rPr>
              <a:t>Problem solving approach </a:t>
            </a:r>
            <a:r>
              <a:rPr lang="en-AU" dirty="0">
                <a:latin typeface="+mj-lt"/>
              </a:rPr>
              <a:t/>
            </a:r>
            <a:br>
              <a:rPr lang="en-AU" dirty="0">
                <a:latin typeface="+mj-lt"/>
              </a:rPr>
            </a:br>
            <a:r>
              <a:rPr lang="en-AU" dirty="0">
                <a:latin typeface="+mj-lt"/>
              </a:rPr>
              <a:t>What steps would be taken to solve a problem.</a:t>
            </a:r>
          </a:p>
          <a:p>
            <a:r>
              <a:rPr lang="en-AU" dirty="0">
                <a:effectLst>
                  <a:outerShdw blurRad="38100" dist="38100" dir="2700000" algn="tl">
                    <a:srgbClr val="000000">
                      <a:alpha val="43137"/>
                    </a:srgbClr>
                  </a:outerShdw>
                </a:effectLst>
                <a:latin typeface="+mj-lt"/>
              </a:rPr>
              <a:t>Literature review </a:t>
            </a:r>
            <a:r>
              <a:rPr lang="en-AU" dirty="0">
                <a:latin typeface="+mj-lt"/>
              </a:rPr>
              <a:t/>
            </a:r>
            <a:br>
              <a:rPr lang="en-AU" dirty="0">
                <a:latin typeface="+mj-lt"/>
              </a:rPr>
            </a:br>
            <a:r>
              <a:rPr lang="en-AU" dirty="0">
                <a:latin typeface="+mj-lt"/>
              </a:rPr>
              <a:t>Evaluative annotated bibliography.</a:t>
            </a:r>
          </a:p>
          <a:p>
            <a:r>
              <a:rPr lang="en-AU" dirty="0">
                <a:effectLst>
                  <a:outerShdw blurRad="38100" dist="38100" dir="2700000" algn="tl">
                    <a:srgbClr val="000000">
                      <a:alpha val="43137"/>
                    </a:srgbClr>
                  </a:outerShdw>
                </a:effectLst>
                <a:latin typeface="+mj-lt"/>
              </a:rPr>
              <a:t>Science in the news </a:t>
            </a:r>
            <a:r>
              <a:rPr lang="en-AU" dirty="0">
                <a:latin typeface="+mj-lt"/>
              </a:rPr>
              <a:t/>
            </a:r>
            <a:br>
              <a:rPr lang="en-AU" dirty="0">
                <a:latin typeface="+mj-lt"/>
              </a:rPr>
            </a:br>
            <a:r>
              <a:rPr lang="en-AU" dirty="0">
                <a:latin typeface="+mj-lt"/>
              </a:rPr>
              <a:t>Find evidence in literature for news release claims.</a:t>
            </a:r>
          </a:p>
          <a:p>
            <a:r>
              <a:rPr lang="en-AU" dirty="0">
                <a:effectLst>
                  <a:outerShdw blurRad="38100" dist="38100" dir="2700000" algn="tl">
                    <a:srgbClr val="000000">
                      <a:alpha val="43137"/>
                    </a:srgbClr>
                  </a:outerShdw>
                </a:effectLst>
                <a:latin typeface="+mj-lt"/>
              </a:rPr>
              <a:t>Event initiated examples </a:t>
            </a:r>
            <a:r>
              <a:rPr lang="en-AU" dirty="0">
                <a:latin typeface="+mj-lt"/>
              </a:rPr>
              <a:t/>
            </a:r>
            <a:br>
              <a:rPr lang="en-AU" dirty="0">
                <a:latin typeface="+mj-lt"/>
              </a:rPr>
            </a:br>
            <a:r>
              <a:rPr lang="en-AU" dirty="0">
                <a:latin typeface="+mj-lt"/>
              </a:rPr>
              <a:t>Evaluate a current event based on literature findings.</a:t>
            </a:r>
          </a:p>
          <a:p>
            <a:r>
              <a:rPr lang="en-AU" dirty="0">
                <a:effectLst>
                  <a:outerShdw blurRad="38100" dist="38100" dir="2700000" algn="tl">
                    <a:srgbClr val="000000">
                      <a:alpha val="43137"/>
                    </a:srgbClr>
                  </a:outerShdw>
                </a:effectLst>
                <a:latin typeface="+mj-lt"/>
              </a:rPr>
              <a:t>Letter to the Editor </a:t>
            </a:r>
            <a:br>
              <a:rPr lang="en-AU" dirty="0">
                <a:effectLst>
                  <a:outerShdw blurRad="38100" dist="38100" dir="2700000" algn="tl">
                    <a:srgbClr val="000000">
                      <a:alpha val="43137"/>
                    </a:srgbClr>
                  </a:outerShdw>
                </a:effectLst>
                <a:latin typeface="+mj-lt"/>
              </a:rPr>
            </a:br>
            <a:r>
              <a:rPr lang="en-AU" dirty="0">
                <a:latin typeface="+mj-lt"/>
              </a:rPr>
              <a:t>Choose a newspaper/magazine and write an editorial.</a:t>
            </a:r>
          </a:p>
          <a:p>
            <a:endParaRPr lang="en-US" dirty="0"/>
          </a:p>
        </p:txBody>
      </p:sp>
    </p:spTree>
    <p:extLst>
      <p:ext uri="{BB962C8B-B14F-4D97-AF65-F5344CB8AC3E}">
        <p14:creationId xmlns:p14="http://schemas.microsoft.com/office/powerpoint/2010/main" val="3044831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843" y="128660"/>
            <a:ext cx="5571906" cy="781856"/>
          </a:xfrm>
        </p:spPr>
        <p:txBody>
          <a:bodyPr/>
          <a:lstStyle/>
          <a:p>
            <a:r>
              <a:rPr lang="en-US" sz="2700" dirty="0"/>
              <a:t>Examples</a:t>
            </a:r>
            <a:r>
              <a:rPr lang="en-US" dirty="0" smtClean="0"/>
              <a:t> </a:t>
            </a:r>
            <a:r>
              <a:rPr lang="en-US" sz="2700" dirty="0"/>
              <a:t>of Alternatives</a:t>
            </a:r>
          </a:p>
        </p:txBody>
      </p:sp>
      <p:sp>
        <p:nvSpPr>
          <p:cNvPr id="3" name="Content Placeholder 2"/>
          <p:cNvSpPr>
            <a:spLocks noGrp="1"/>
          </p:cNvSpPr>
          <p:nvPr>
            <p:ph idx="1"/>
          </p:nvPr>
        </p:nvSpPr>
        <p:spPr>
          <a:xfrm>
            <a:off x="2503715" y="1084218"/>
            <a:ext cx="7811588" cy="5329646"/>
          </a:xfrm>
        </p:spPr>
        <p:txBody>
          <a:bodyPr>
            <a:normAutofit fontScale="77500" lnSpcReduction="20000"/>
          </a:bodyPr>
          <a:lstStyle/>
          <a:p>
            <a:r>
              <a:rPr lang="en-AU" dirty="0">
                <a:effectLst>
                  <a:outerShdw blurRad="38100" dist="38100" dir="2700000" algn="tl">
                    <a:srgbClr val="000000">
                      <a:alpha val="43137"/>
                    </a:srgbClr>
                  </a:outerShdw>
                </a:effectLst>
                <a:latin typeface="+mj-lt"/>
              </a:rPr>
              <a:t>Design a Theme for a Conference </a:t>
            </a:r>
            <a:br>
              <a:rPr lang="en-AU" dirty="0">
                <a:effectLst>
                  <a:outerShdw blurRad="38100" dist="38100" dir="2700000" algn="tl">
                    <a:srgbClr val="000000">
                      <a:alpha val="43137"/>
                    </a:srgbClr>
                  </a:outerShdw>
                </a:effectLst>
                <a:latin typeface="+mj-lt"/>
              </a:rPr>
            </a:br>
            <a:r>
              <a:rPr lang="en-AU" dirty="0">
                <a:latin typeface="+mj-lt"/>
              </a:rPr>
              <a:t>Describe why this topic would be of interest to experts in this field.</a:t>
            </a:r>
          </a:p>
          <a:p>
            <a:r>
              <a:rPr lang="en-AU" dirty="0">
                <a:effectLst>
                  <a:outerShdw blurRad="38100" dist="38100" dir="2700000" algn="tl">
                    <a:srgbClr val="000000">
                      <a:alpha val="43137"/>
                    </a:srgbClr>
                  </a:outerShdw>
                </a:effectLst>
                <a:latin typeface="+mj-lt"/>
              </a:rPr>
              <a:t>Diary Entry </a:t>
            </a:r>
            <a:br>
              <a:rPr lang="en-AU" dirty="0">
                <a:effectLst>
                  <a:outerShdw blurRad="38100" dist="38100" dir="2700000" algn="tl">
                    <a:srgbClr val="000000">
                      <a:alpha val="43137"/>
                    </a:srgbClr>
                  </a:outerShdw>
                </a:effectLst>
                <a:latin typeface="+mj-lt"/>
              </a:rPr>
            </a:br>
            <a:r>
              <a:rPr lang="en-AU" dirty="0">
                <a:latin typeface="+mj-lt"/>
              </a:rPr>
              <a:t>From a famous person in your field/patient with a disorder/legal client</a:t>
            </a:r>
          </a:p>
          <a:p>
            <a:r>
              <a:rPr lang="en-AU" dirty="0">
                <a:effectLst>
                  <a:outerShdw blurRad="38100" dist="38100" dir="2700000" algn="tl">
                    <a:srgbClr val="000000">
                      <a:alpha val="43137"/>
                    </a:srgbClr>
                  </a:outerShdw>
                </a:effectLst>
                <a:latin typeface="+mj-lt"/>
              </a:rPr>
              <a:t>Evaluate thinking </a:t>
            </a:r>
            <a:br>
              <a:rPr lang="en-AU" dirty="0">
                <a:effectLst>
                  <a:outerShdw blurRad="38100" dist="38100" dir="2700000" algn="tl">
                    <a:srgbClr val="000000">
                      <a:alpha val="43137"/>
                    </a:srgbClr>
                  </a:outerShdw>
                </a:effectLst>
                <a:latin typeface="+mj-lt"/>
              </a:rPr>
            </a:br>
            <a:r>
              <a:rPr lang="en-AU" dirty="0">
                <a:latin typeface="+mj-lt"/>
              </a:rPr>
              <a:t>Have students discuss what they found and compare sources.</a:t>
            </a:r>
          </a:p>
          <a:p>
            <a:r>
              <a:rPr lang="en-AU" dirty="0">
                <a:effectLst>
                  <a:outerShdw blurRad="38100" dist="38100" dir="2700000" algn="tl">
                    <a:srgbClr val="000000">
                      <a:alpha val="43137"/>
                    </a:srgbClr>
                  </a:outerShdw>
                </a:effectLst>
                <a:latin typeface="+mj-lt"/>
              </a:rPr>
              <a:t>Read and find facts</a:t>
            </a:r>
            <a:r>
              <a:rPr lang="en-AU" dirty="0">
                <a:latin typeface="+mj-lt"/>
              </a:rPr>
              <a:t/>
            </a:r>
            <a:br>
              <a:rPr lang="en-AU" dirty="0">
                <a:latin typeface="+mj-lt"/>
              </a:rPr>
            </a:br>
            <a:r>
              <a:rPr lang="en-AU" dirty="0">
                <a:latin typeface="+mj-lt"/>
              </a:rPr>
              <a:t>Read an editorial, article, reflection and find facts to support it.</a:t>
            </a:r>
          </a:p>
          <a:p>
            <a:r>
              <a:rPr lang="en-AU" dirty="0">
                <a:effectLst>
                  <a:outerShdw blurRad="38100" dist="38100" dir="2700000" algn="tl">
                    <a:srgbClr val="000000">
                      <a:alpha val="43137"/>
                    </a:srgbClr>
                  </a:outerShdw>
                </a:effectLst>
                <a:latin typeface="+mj-lt"/>
              </a:rPr>
              <a:t>Create a webpage </a:t>
            </a:r>
            <a:r>
              <a:rPr lang="en-AU" dirty="0">
                <a:latin typeface="+mj-lt"/>
              </a:rPr>
              <a:t/>
            </a:r>
            <a:br>
              <a:rPr lang="en-AU" dirty="0">
                <a:latin typeface="+mj-lt"/>
              </a:rPr>
            </a:br>
            <a:r>
              <a:rPr lang="en-AU" dirty="0">
                <a:latin typeface="+mj-lt"/>
              </a:rPr>
              <a:t>Select a topic to do with course content.</a:t>
            </a:r>
          </a:p>
          <a:p>
            <a:r>
              <a:rPr lang="en-AU" dirty="0">
                <a:effectLst>
                  <a:outerShdw blurRad="38100" dist="38100" dir="2700000" algn="tl">
                    <a:srgbClr val="000000">
                      <a:alpha val="43137"/>
                    </a:srgbClr>
                  </a:outerShdw>
                </a:effectLst>
                <a:latin typeface="+mj-lt"/>
              </a:rPr>
              <a:t>Biography </a:t>
            </a:r>
            <a:r>
              <a:rPr lang="en-AU" dirty="0">
                <a:latin typeface="+mj-lt"/>
              </a:rPr>
              <a:t/>
            </a:r>
            <a:br>
              <a:rPr lang="en-AU" dirty="0">
                <a:latin typeface="+mj-lt"/>
              </a:rPr>
            </a:br>
            <a:r>
              <a:rPr lang="en-AU" dirty="0">
                <a:latin typeface="+mj-lt"/>
              </a:rPr>
              <a:t>Select a scholar/researcher in field and report on career, influences, major ideas, moods and trends in research program</a:t>
            </a:r>
            <a:r>
              <a:rPr lang="en-AU" dirty="0" smtClean="0">
                <a:latin typeface="+mj-lt"/>
              </a:rPr>
              <a:t>.</a:t>
            </a:r>
            <a:endParaRPr lang="en-AU" dirty="0">
              <a:latin typeface="+mj-lt"/>
            </a:endParaRPr>
          </a:p>
        </p:txBody>
      </p:sp>
    </p:spTree>
    <p:extLst>
      <p:ext uri="{BB962C8B-B14F-4D97-AF65-F5344CB8AC3E}">
        <p14:creationId xmlns:p14="http://schemas.microsoft.com/office/powerpoint/2010/main" val="1871184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534" y="174880"/>
            <a:ext cx="5571906" cy="781856"/>
          </a:xfrm>
        </p:spPr>
        <p:txBody>
          <a:bodyPr/>
          <a:lstStyle/>
          <a:p>
            <a:r>
              <a:rPr lang="en-US" sz="2700" dirty="0"/>
              <a:t>Examples</a:t>
            </a:r>
            <a:r>
              <a:rPr lang="en-US" dirty="0" smtClean="0"/>
              <a:t> </a:t>
            </a:r>
            <a:r>
              <a:rPr lang="en-US" sz="2700" dirty="0"/>
              <a:t>of Alternatives</a:t>
            </a:r>
          </a:p>
        </p:txBody>
      </p:sp>
      <p:sp>
        <p:nvSpPr>
          <p:cNvPr id="3" name="Content Placeholder 2"/>
          <p:cNvSpPr>
            <a:spLocks noGrp="1"/>
          </p:cNvSpPr>
          <p:nvPr>
            <p:ph idx="1"/>
          </p:nvPr>
        </p:nvSpPr>
        <p:spPr>
          <a:xfrm>
            <a:off x="1736942" y="1177448"/>
            <a:ext cx="8931058" cy="5562987"/>
          </a:xfrm>
        </p:spPr>
        <p:txBody>
          <a:bodyPr>
            <a:normAutofit fontScale="32500" lnSpcReduction="20000"/>
          </a:bodyPr>
          <a:lstStyle/>
          <a:p>
            <a:r>
              <a:rPr lang="en-AU" sz="5100" dirty="0">
                <a:effectLst>
                  <a:outerShdw blurRad="38100" dist="38100" dir="2700000" algn="tl">
                    <a:srgbClr val="000000">
                      <a:alpha val="43137"/>
                    </a:srgbClr>
                  </a:outerShdw>
                </a:effectLst>
                <a:latin typeface="+mj-lt"/>
              </a:rPr>
              <a:t>Follow a piece of legislation through government processes </a:t>
            </a:r>
            <a:br>
              <a:rPr lang="en-AU" sz="5100" dirty="0">
                <a:effectLst>
                  <a:outerShdw blurRad="38100" dist="38100" dir="2700000" algn="tl">
                    <a:srgbClr val="000000">
                      <a:alpha val="43137"/>
                    </a:srgbClr>
                  </a:outerShdw>
                </a:effectLst>
                <a:latin typeface="+mj-lt"/>
              </a:rPr>
            </a:br>
            <a:r>
              <a:rPr lang="en-AU" sz="5100" dirty="0">
                <a:latin typeface="+mj-lt"/>
              </a:rPr>
              <a:t>What groups are lobbying for/against it and why?</a:t>
            </a:r>
          </a:p>
          <a:p>
            <a:r>
              <a:rPr lang="en-AU" sz="5100" dirty="0">
                <a:effectLst>
                  <a:outerShdw blurRad="38100" dist="38100" dir="2700000" algn="tl">
                    <a:srgbClr val="000000">
                      <a:alpha val="43137"/>
                    </a:srgbClr>
                  </a:outerShdw>
                </a:effectLst>
                <a:latin typeface="+mj-lt"/>
              </a:rPr>
              <a:t>Follow a current foreign policy issue as it develops </a:t>
            </a:r>
            <a:r>
              <a:rPr lang="en-AU" sz="5100" dirty="0">
                <a:latin typeface="+mj-lt"/>
              </a:rPr>
              <a:t/>
            </a:r>
            <a:br>
              <a:rPr lang="en-AU" sz="5100" dirty="0">
                <a:latin typeface="+mj-lt"/>
              </a:rPr>
            </a:br>
            <a:r>
              <a:rPr lang="en-AU" sz="5100" dirty="0">
                <a:latin typeface="+mj-lt"/>
              </a:rPr>
              <a:t>Have students adopt the perspective of one of the various groups involved and predict the next move.</a:t>
            </a:r>
          </a:p>
          <a:p>
            <a:r>
              <a:rPr lang="en-AU" sz="5100" dirty="0">
                <a:effectLst>
                  <a:outerShdw blurRad="38100" dist="38100" dir="2700000" algn="tl">
                    <a:srgbClr val="000000">
                      <a:alpha val="43137"/>
                    </a:srgbClr>
                  </a:outerShdw>
                </a:effectLst>
                <a:latin typeface="+mj-lt"/>
              </a:rPr>
              <a:t>Nominate someone for a Nobel prize </a:t>
            </a:r>
            <a:br>
              <a:rPr lang="en-AU" sz="5100" dirty="0">
                <a:effectLst>
                  <a:outerShdw blurRad="38100" dist="38100" dir="2700000" algn="tl">
                    <a:srgbClr val="000000">
                      <a:alpha val="43137"/>
                    </a:srgbClr>
                  </a:outerShdw>
                </a:effectLst>
                <a:latin typeface="+mj-lt"/>
              </a:rPr>
            </a:br>
            <a:r>
              <a:rPr lang="en-AU" sz="5100" dirty="0">
                <a:latin typeface="+mj-lt"/>
              </a:rPr>
              <a:t>Justify nomination.</a:t>
            </a:r>
          </a:p>
          <a:p>
            <a:r>
              <a:rPr lang="en-AU" sz="5100" dirty="0">
                <a:effectLst>
                  <a:outerShdw blurRad="38100" dist="38100" dir="2700000" algn="tl">
                    <a:srgbClr val="000000">
                      <a:alpha val="43137"/>
                    </a:srgbClr>
                  </a:outerShdw>
                </a:effectLst>
                <a:latin typeface="+mj-lt"/>
              </a:rPr>
              <a:t>Adopt a persona </a:t>
            </a:r>
            <a:r>
              <a:rPr lang="en-AU" sz="5100" dirty="0">
                <a:latin typeface="+mj-lt"/>
              </a:rPr>
              <a:t/>
            </a:r>
            <a:br>
              <a:rPr lang="en-AU" sz="5100" dirty="0">
                <a:latin typeface="+mj-lt"/>
              </a:rPr>
            </a:br>
            <a:r>
              <a:rPr lang="en-AU" sz="5100" dirty="0">
                <a:latin typeface="+mj-lt"/>
              </a:rPr>
              <a:t>Write journal entries, letters, commentaries from that person’s perspective</a:t>
            </a:r>
          </a:p>
          <a:p>
            <a:r>
              <a:rPr lang="en-AU" sz="5100" dirty="0">
                <a:effectLst>
                  <a:outerShdw blurRad="38100" dist="38100" dir="2700000" algn="tl">
                    <a:srgbClr val="000000">
                      <a:alpha val="43137"/>
                    </a:srgbClr>
                  </a:outerShdw>
                </a:effectLst>
                <a:latin typeface="+mj-lt"/>
              </a:rPr>
              <a:t>Write a resume and cover letter (real or fictional) </a:t>
            </a:r>
            <a:r>
              <a:rPr lang="en-AU" sz="5100" dirty="0">
                <a:latin typeface="+mj-lt"/>
              </a:rPr>
              <a:t/>
            </a:r>
            <a:br>
              <a:rPr lang="en-AU" sz="5100" dirty="0">
                <a:latin typeface="+mj-lt"/>
              </a:rPr>
            </a:br>
            <a:r>
              <a:rPr lang="en-AU" sz="5100" dirty="0">
                <a:latin typeface="+mj-lt"/>
              </a:rPr>
              <a:t>Find a relevant job posting in your field</a:t>
            </a:r>
          </a:p>
          <a:p>
            <a:r>
              <a:rPr lang="en-AU" sz="5100" dirty="0">
                <a:effectLst>
                  <a:outerShdw blurRad="38100" dist="38100" dir="2700000" algn="tl">
                    <a:srgbClr val="000000">
                      <a:alpha val="43137"/>
                    </a:srgbClr>
                  </a:outerShdw>
                </a:effectLst>
                <a:latin typeface="+mj-lt"/>
              </a:rPr>
              <a:t>Write a presentation proposal </a:t>
            </a:r>
            <a:br>
              <a:rPr lang="en-AU" sz="5100" dirty="0">
                <a:effectLst>
                  <a:outerShdw blurRad="38100" dist="38100" dir="2700000" algn="tl">
                    <a:srgbClr val="000000">
                      <a:alpha val="43137"/>
                    </a:srgbClr>
                  </a:outerShdw>
                </a:effectLst>
                <a:latin typeface="+mj-lt"/>
              </a:rPr>
            </a:br>
            <a:r>
              <a:rPr lang="en-AU" sz="5100" dirty="0">
                <a:latin typeface="+mj-lt"/>
              </a:rPr>
              <a:t>Find a relevant scholarly or industry conference and write a proposal abstract.</a:t>
            </a:r>
          </a:p>
          <a:p>
            <a:r>
              <a:rPr lang="en-AU" sz="5100" dirty="0">
                <a:effectLst>
                  <a:outerShdw blurRad="38100" dist="38100" dir="2700000" algn="tl">
                    <a:srgbClr val="000000">
                      <a:alpha val="43137"/>
                    </a:srgbClr>
                  </a:outerShdw>
                </a:effectLst>
                <a:latin typeface="+mj-lt"/>
              </a:rPr>
              <a:t>Write an exam </a:t>
            </a:r>
            <a:br>
              <a:rPr lang="en-AU" sz="5100" dirty="0">
                <a:effectLst>
                  <a:outerShdw blurRad="38100" dist="38100" dir="2700000" algn="tl">
                    <a:srgbClr val="000000">
                      <a:alpha val="43137"/>
                    </a:srgbClr>
                  </a:outerShdw>
                </a:effectLst>
                <a:latin typeface="+mj-lt"/>
              </a:rPr>
            </a:br>
            <a:r>
              <a:rPr lang="en-AU" sz="5100" dirty="0">
                <a:latin typeface="+mj-lt"/>
              </a:rPr>
              <a:t>Provide answers and justify rationale for questions asked.</a:t>
            </a:r>
          </a:p>
          <a:p>
            <a:endParaRPr lang="en-US" dirty="0"/>
          </a:p>
        </p:txBody>
      </p:sp>
    </p:spTree>
    <p:extLst>
      <p:ext uri="{BB962C8B-B14F-4D97-AF65-F5344CB8AC3E}">
        <p14:creationId xmlns:p14="http://schemas.microsoft.com/office/powerpoint/2010/main" val="3464817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5031" y="128660"/>
            <a:ext cx="5571906" cy="781856"/>
          </a:xfrm>
        </p:spPr>
        <p:txBody>
          <a:bodyPr/>
          <a:lstStyle/>
          <a:p>
            <a:r>
              <a:rPr lang="en-US" sz="2700" dirty="0"/>
              <a:t>Examples</a:t>
            </a:r>
            <a:r>
              <a:rPr lang="en-US" dirty="0" smtClean="0"/>
              <a:t> </a:t>
            </a:r>
            <a:r>
              <a:rPr lang="en-US" sz="2700" dirty="0"/>
              <a:t>of Alternatives</a:t>
            </a:r>
          </a:p>
        </p:txBody>
      </p:sp>
      <p:sp>
        <p:nvSpPr>
          <p:cNvPr id="3" name="Content Placeholder 2"/>
          <p:cNvSpPr>
            <a:spLocks noGrp="1"/>
          </p:cNvSpPr>
          <p:nvPr>
            <p:ph idx="1"/>
          </p:nvPr>
        </p:nvSpPr>
        <p:spPr>
          <a:xfrm>
            <a:off x="1524000" y="910517"/>
            <a:ext cx="8673737" cy="5594786"/>
          </a:xfrm>
        </p:spPr>
        <p:txBody>
          <a:bodyPr>
            <a:normAutofit fontScale="85000" lnSpcReduction="10000"/>
          </a:bodyPr>
          <a:lstStyle/>
          <a:p>
            <a:r>
              <a:rPr lang="en-AU" dirty="0">
                <a:effectLst>
                  <a:outerShdw blurRad="38100" dist="38100" dir="2700000" algn="tl">
                    <a:srgbClr val="000000">
                      <a:alpha val="43137"/>
                    </a:srgbClr>
                  </a:outerShdw>
                </a:effectLst>
                <a:latin typeface="+mj-lt"/>
              </a:rPr>
              <a:t>Write a review of a performance, a movie, a book, a journal article, a guest speaker lecture…</a:t>
            </a:r>
          </a:p>
          <a:p>
            <a:r>
              <a:rPr lang="en-AU" dirty="0">
                <a:effectLst>
                  <a:outerShdw blurRad="38100" dist="38100" dir="2700000" algn="tl">
                    <a:srgbClr val="000000">
                      <a:alpha val="43137"/>
                    </a:srgbClr>
                  </a:outerShdw>
                </a:effectLst>
                <a:latin typeface="+mj-lt"/>
              </a:rPr>
              <a:t>Write a newspaper, magazine, Wikipedia, webpage story on a topic.</a:t>
            </a:r>
          </a:p>
          <a:p>
            <a:r>
              <a:rPr lang="en-AU" dirty="0">
                <a:effectLst>
                  <a:outerShdw blurRad="38100" dist="38100" dir="2700000" algn="tl">
                    <a:srgbClr val="000000">
                      <a:alpha val="43137"/>
                    </a:srgbClr>
                  </a:outerShdw>
                </a:effectLst>
                <a:latin typeface="+mj-lt"/>
              </a:rPr>
              <a:t>Evaluate an article in a trade magazine (Psychology Today, Harvard Business Review) - </a:t>
            </a:r>
            <a:br>
              <a:rPr lang="en-AU" dirty="0">
                <a:effectLst>
                  <a:outerShdw blurRad="38100" dist="38100" dir="2700000" algn="tl">
                    <a:srgbClr val="000000">
                      <a:alpha val="43137"/>
                    </a:srgbClr>
                  </a:outerShdw>
                </a:effectLst>
                <a:latin typeface="+mj-lt"/>
              </a:rPr>
            </a:br>
            <a:r>
              <a:rPr lang="en-AU" dirty="0">
                <a:latin typeface="+mj-lt"/>
              </a:rPr>
              <a:t>Compared to findings in scholarly journals.</a:t>
            </a:r>
          </a:p>
          <a:p>
            <a:r>
              <a:rPr lang="en-AU" dirty="0">
                <a:effectLst>
                  <a:outerShdw blurRad="38100" dist="38100" dir="2700000" algn="tl">
                    <a:srgbClr val="000000">
                      <a:alpha val="43137"/>
                    </a:srgbClr>
                  </a:outerShdw>
                </a:effectLst>
                <a:latin typeface="+mj-lt"/>
              </a:rPr>
              <a:t>Describe your dream job </a:t>
            </a:r>
            <a:br>
              <a:rPr lang="en-AU" dirty="0">
                <a:effectLst>
                  <a:outerShdw blurRad="38100" dist="38100" dir="2700000" algn="tl">
                    <a:srgbClr val="000000">
                      <a:alpha val="43137"/>
                    </a:srgbClr>
                  </a:outerShdw>
                </a:effectLst>
                <a:latin typeface="+mj-lt"/>
              </a:rPr>
            </a:br>
            <a:r>
              <a:rPr lang="en-AU" dirty="0">
                <a:latin typeface="+mj-lt"/>
              </a:rPr>
              <a:t>Have students research careers in the field and justify their choice of company, location, job, etc.</a:t>
            </a:r>
          </a:p>
          <a:p>
            <a:r>
              <a:rPr lang="en-AU" dirty="0">
                <a:effectLst>
                  <a:outerShdw blurRad="38100" dist="38100" dir="2700000" algn="tl">
                    <a:srgbClr val="000000">
                      <a:alpha val="43137"/>
                    </a:srgbClr>
                  </a:outerShdw>
                </a:effectLst>
                <a:latin typeface="+mj-lt"/>
              </a:rPr>
              <a:t>Watch a movie or TV show  </a:t>
            </a:r>
            <a:br>
              <a:rPr lang="en-AU" dirty="0">
                <a:effectLst>
                  <a:outerShdw blurRad="38100" dist="38100" dir="2700000" algn="tl">
                    <a:srgbClr val="000000">
                      <a:alpha val="43137"/>
                    </a:srgbClr>
                  </a:outerShdw>
                </a:effectLst>
                <a:latin typeface="+mj-lt"/>
              </a:rPr>
            </a:br>
            <a:r>
              <a:rPr lang="en-AU" dirty="0">
                <a:latin typeface="+mj-lt"/>
              </a:rPr>
              <a:t>Discuss how characters in different roles or procedures compare to national standards/how compare relationships to known models/theories </a:t>
            </a:r>
          </a:p>
          <a:p>
            <a:r>
              <a:rPr lang="en-AU" dirty="0">
                <a:effectLst>
                  <a:outerShdw blurRad="38100" dist="38100" dir="2700000" algn="tl">
                    <a:srgbClr val="000000">
                      <a:alpha val="43137"/>
                    </a:srgbClr>
                  </a:outerShdw>
                </a:effectLst>
                <a:latin typeface="+mj-lt"/>
              </a:rPr>
              <a:t>Compare and contrast primary and secondary sources.</a:t>
            </a:r>
          </a:p>
          <a:p>
            <a:r>
              <a:rPr lang="en-AU" dirty="0">
                <a:effectLst>
                  <a:outerShdw blurRad="38100" dist="38100" dir="2700000" algn="tl">
                    <a:srgbClr val="000000">
                      <a:alpha val="43137"/>
                    </a:srgbClr>
                  </a:outerShdw>
                </a:effectLst>
                <a:latin typeface="+mj-lt"/>
              </a:rPr>
              <a:t>Evaluate a website.</a:t>
            </a:r>
          </a:p>
          <a:p>
            <a:endParaRPr lang="en-US" dirty="0"/>
          </a:p>
        </p:txBody>
      </p:sp>
    </p:spTree>
    <p:extLst>
      <p:ext uri="{BB962C8B-B14F-4D97-AF65-F5344CB8AC3E}">
        <p14:creationId xmlns:p14="http://schemas.microsoft.com/office/powerpoint/2010/main" val="3488250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969" y="128660"/>
            <a:ext cx="5571906" cy="781856"/>
          </a:xfrm>
        </p:spPr>
        <p:txBody>
          <a:bodyPr/>
          <a:lstStyle/>
          <a:p>
            <a:r>
              <a:rPr lang="en-US" sz="2700" dirty="0"/>
              <a:t>Examples</a:t>
            </a:r>
            <a:r>
              <a:rPr lang="en-US" dirty="0" smtClean="0"/>
              <a:t> </a:t>
            </a:r>
            <a:r>
              <a:rPr lang="en-US" sz="2700" dirty="0"/>
              <a:t>of Alternatives</a:t>
            </a:r>
          </a:p>
        </p:txBody>
      </p:sp>
      <p:sp>
        <p:nvSpPr>
          <p:cNvPr id="3" name="Content Placeholder 2"/>
          <p:cNvSpPr>
            <a:spLocks noGrp="1"/>
          </p:cNvSpPr>
          <p:nvPr>
            <p:ph idx="1"/>
          </p:nvPr>
        </p:nvSpPr>
        <p:spPr>
          <a:xfrm>
            <a:off x="1524000" y="910517"/>
            <a:ext cx="8085909" cy="5202900"/>
          </a:xfrm>
        </p:spPr>
        <p:txBody>
          <a:bodyPr>
            <a:normAutofit fontScale="85000" lnSpcReduction="20000"/>
          </a:bodyPr>
          <a:lstStyle/>
          <a:p>
            <a:r>
              <a:rPr lang="en-AU" dirty="0">
                <a:effectLst>
                  <a:outerShdw blurRad="38100" dist="38100" dir="2700000" algn="tl">
                    <a:srgbClr val="000000">
                      <a:alpha val="43137"/>
                    </a:srgbClr>
                  </a:outerShdw>
                </a:effectLst>
                <a:latin typeface="+mj-lt"/>
              </a:rPr>
              <a:t>Compare and contrast the state of knowledge on a topic in two different decades or eras.</a:t>
            </a:r>
          </a:p>
          <a:p>
            <a:r>
              <a:rPr lang="en-AU" dirty="0">
                <a:effectLst>
                  <a:outerShdw blurRad="38100" dist="38100" dir="2700000" algn="tl">
                    <a:srgbClr val="000000">
                      <a:alpha val="43137"/>
                    </a:srgbClr>
                  </a:outerShdw>
                </a:effectLst>
                <a:latin typeface="+mj-lt"/>
              </a:rPr>
              <a:t>Conduct research but don’t write the final draft.</a:t>
            </a:r>
          </a:p>
          <a:p>
            <a:r>
              <a:rPr lang="en-AU" dirty="0">
                <a:effectLst>
                  <a:outerShdw blurRad="38100" dist="38100" dir="2700000" algn="tl">
                    <a:srgbClr val="000000">
                      <a:alpha val="43137"/>
                    </a:srgbClr>
                  </a:outerShdw>
                </a:effectLst>
                <a:latin typeface="+mj-lt"/>
              </a:rPr>
              <a:t>Prepare for a hypothetical interview </a:t>
            </a:r>
            <a:br>
              <a:rPr lang="en-AU" dirty="0">
                <a:effectLst>
                  <a:outerShdw blurRad="38100" dist="38100" dir="2700000" algn="tl">
                    <a:srgbClr val="000000">
                      <a:alpha val="43137"/>
                    </a:srgbClr>
                  </a:outerShdw>
                </a:effectLst>
                <a:latin typeface="+mj-lt"/>
              </a:rPr>
            </a:br>
            <a:r>
              <a:rPr lang="en-AU" dirty="0">
                <a:latin typeface="+mj-lt"/>
              </a:rPr>
              <a:t>Have students do background research on a company or job offer and how they fit with job description.</a:t>
            </a:r>
          </a:p>
          <a:p>
            <a:r>
              <a:rPr lang="en-AU" dirty="0">
                <a:effectLst>
                  <a:outerShdw blurRad="38100" dist="38100" dir="2700000" algn="tl">
                    <a:srgbClr val="000000">
                      <a:alpha val="43137"/>
                    </a:srgbClr>
                  </a:outerShdw>
                </a:effectLst>
                <a:latin typeface="+mj-lt"/>
              </a:rPr>
              <a:t>Compare and contrast the content, style, and audience of three different scholarly journals in a field.</a:t>
            </a:r>
          </a:p>
          <a:p>
            <a:r>
              <a:rPr lang="en-AU" dirty="0">
                <a:effectLst>
                  <a:outerShdw blurRad="38100" dist="38100" dir="2700000" algn="tl">
                    <a:srgbClr val="000000">
                      <a:alpha val="43137"/>
                    </a:srgbClr>
                  </a:outerShdw>
                </a:effectLst>
                <a:latin typeface="+mj-lt"/>
              </a:rPr>
              <a:t>Compare and contrast a scholarly journal article with an article from a popular magazine.</a:t>
            </a:r>
          </a:p>
          <a:p>
            <a:r>
              <a:rPr lang="en-AU" dirty="0">
                <a:effectLst>
                  <a:outerShdw blurRad="38100" dist="38100" dir="2700000" algn="tl">
                    <a:srgbClr val="000000">
                      <a:alpha val="43137"/>
                    </a:srgbClr>
                  </a:outerShdw>
                </a:effectLst>
                <a:latin typeface="+mj-lt"/>
              </a:rPr>
              <a:t>Prepare for an interview with a top figure in the field</a:t>
            </a:r>
            <a:br>
              <a:rPr lang="en-AU" dirty="0">
                <a:effectLst>
                  <a:outerShdw blurRad="38100" dist="38100" dir="2700000" algn="tl">
                    <a:srgbClr val="000000">
                      <a:alpha val="43137"/>
                    </a:srgbClr>
                  </a:outerShdw>
                </a:effectLst>
                <a:latin typeface="+mj-lt"/>
              </a:rPr>
            </a:br>
            <a:r>
              <a:rPr lang="en-AU" dirty="0">
                <a:latin typeface="+mj-lt"/>
              </a:rPr>
              <a:t>Justify questions, provide background notes.</a:t>
            </a:r>
          </a:p>
          <a:p>
            <a:r>
              <a:rPr lang="en-AU" dirty="0">
                <a:effectLst>
                  <a:outerShdw blurRad="38100" dist="38100" dir="2700000" algn="tl">
                    <a:srgbClr val="000000">
                      <a:alpha val="43137"/>
                    </a:srgbClr>
                  </a:outerShdw>
                </a:effectLst>
                <a:latin typeface="+mj-lt"/>
              </a:rPr>
              <a:t>Compare and contrast the ways different disciplines deal with the same subject matter.</a:t>
            </a:r>
          </a:p>
          <a:p>
            <a:endParaRPr lang="en-AU" sz="5550" dirty="0"/>
          </a:p>
          <a:p>
            <a:endParaRPr lang="en-US" dirty="0"/>
          </a:p>
        </p:txBody>
      </p:sp>
    </p:spTree>
    <p:extLst>
      <p:ext uri="{BB962C8B-B14F-4D97-AF65-F5344CB8AC3E}">
        <p14:creationId xmlns:p14="http://schemas.microsoft.com/office/powerpoint/2010/main" val="194484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Authentic Tasks </a:t>
            </a:r>
          </a:p>
        </p:txBody>
      </p:sp>
      <p:sp>
        <p:nvSpPr>
          <p:cNvPr id="3" name="Content Placeholder 2"/>
          <p:cNvSpPr>
            <a:spLocks noGrp="1"/>
          </p:cNvSpPr>
          <p:nvPr>
            <p:ph idx="1"/>
          </p:nvPr>
        </p:nvSpPr>
        <p:spPr/>
        <p:txBody>
          <a:bodyPr>
            <a:noAutofit/>
          </a:bodyPr>
          <a:lstStyle/>
          <a:p>
            <a:r>
              <a:rPr lang="en-AU" sz="3300" dirty="0">
                <a:latin typeface="+mj-lt"/>
              </a:rPr>
              <a:t>Validate the student’s choice of program and eventual career</a:t>
            </a:r>
          </a:p>
          <a:p>
            <a:r>
              <a:rPr lang="en-AU" sz="3300" dirty="0">
                <a:latin typeface="+mj-lt"/>
              </a:rPr>
              <a:t>Make them excited to “become” what they want to “be”</a:t>
            </a:r>
          </a:p>
          <a:p>
            <a:r>
              <a:rPr lang="en-AU" sz="3300" dirty="0">
                <a:latin typeface="+mj-lt"/>
              </a:rPr>
              <a:t>Can produce student “buy-in” to their program – having a positive affect on student retention.</a:t>
            </a:r>
          </a:p>
        </p:txBody>
      </p:sp>
    </p:spTree>
    <p:extLst>
      <p:ext uri="{BB962C8B-B14F-4D97-AF65-F5344CB8AC3E}">
        <p14:creationId xmlns:p14="http://schemas.microsoft.com/office/powerpoint/2010/main" val="301103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790" y="4475625"/>
            <a:ext cx="7886700" cy="994172"/>
          </a:xfrm>
        </p:spPr>
        <p:txBody>
          <a:bodyPr>
            <a:noAutofit/>
          </a:bodyPr>
          <a:lstStyle/>
          <a:p>
            <a:r>
              <a:rPr lang="en-AU" b="0" i="0" dirty="0" smtClean="0">
                <a:effectLst/>
                <a:latin typeface="Calibri Light" panose="020F0302020204030204" pitchFamily="34" charset="0"/>
              </a:rPr>
              <a:t>Authentic assessment helps students contextualise their learning and to see how real-life situations, in all their unpredictability, ambiguity and complexity, affect their theoretical knowledge.</a:t>
            </a:r>
            <a:endParaRPr lang="en-AU" dirty="0">
              <a:latin typeface="Calibri Light" panose="020F0302020204030204" pitchFamily="34" charset="0"/>
            </a:endParaRPr>
          </a:p>
        </p:txBody>
      </p:sp>
    </p:spTree>
    <p:extLst>
      <p:ext uri="{BB962C8B-B14F-4D97-AF65-F5344CB8AC3E}">
        <p14:creationId xmlns:p14="http://schemas.microsoft.com/office/powerpoint/2010/main" val="1073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456" y="4492625"/>
            <a:ext cx="7886700" cy="994172"/>
          </a:xfrm>
        </p:spPr>
        <p:txBody>
          <a:bodyPr>
            <a:noAutofit/>
          </a:bodyPr>
          <a:lstStyle/>
          <a:p>
            <a:r>
              <a:rPr lang="en-AU" sz="3600" dirty="0"/>
              <a:t>As students draw together their knowledge and skills engaging productively and solving authentic problems, their achievements clearly show, both to their teachers and themselves, their achievement of the stated learning outcomes, as well as the general competency they have gained.</a:t>
            </a:r>
          </a:p>
        </p:txBody>
      </p:sp>
    </p:spTree>
    <p:extLst>
      <p:ext uri="{BB962C8B-B14F-4D97-AF65-F5344CB8AC3E}">
        <p14:creationId xmlns:p14="http://schemas.microsoft.com/office/powerpoint/2010/main" val="84230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5907" y="4053928"/>
            <a:ext cx="7886700" cy="994172"/>
          </a:xfrm>
        </p:spPr>
        <p:txBody>
          <a:bodyPr>
            <a:noAutofit/>
          </a:bodyPr>
          <a:lstStyle/>
          <a:p>
            <a:r>
              <a:rPr lang="en-AU" sz="3600" dirty="0">
                <a:latin typeface="Calibri Light" panose="020F0302020204030204" pitchFamily="34" charset="0"/>
              </a:rPr>
              <a:t>Authenticity is a fundamental characteristic of good assessment practice and students usually value it highly.</a:t>
            </a:r>
            <a:br>
              <a:rPr lang="en-AU" sz="3600" dirty="0">
                <a:latin typeface="Calibri Light" panose="020F0302020204030204" pitchFamily="34" charset="0"/>
              </a:rPr>
            </a:br>
            <a:r>
              <a:rPr lang="en-AU" sz="3600" dirty="0">
                <a:latin typeface="Calibri Light" panose="020F0302020204030204" pitchFamily="34" charset="0"/>
              </a:rPr>
              <a:t/>
            </a:r>
            <a:br>
              <a:rPr lang="en-AU" sz="3600" dirty="0">
                <a:latin typeface="Calibri Light" panose="020F0302020204030204" pitchFamily="34" charset="0"/>
              </a:rPr>
            </a:br>
            <a:r>
              <a:rPr lang="en-AU" sz="3600" dirty="0">
                <a:latin typeface="Calibri Light" panose="020F0302020204030204" pitchFamily="34" charset="0"/>
              </a:rPr>
              <a:t>(and frankly, it’s much more fun!)</a:t>
            </a:r>
            <a:r>
              <a:rPr lang="en-AU" sz="3600" dirty="0">
                <a:solidFill>
                  <a:srgbClr val="555555"/>
                </a:solidFill>
                <a:latin typeface="Arial" panose="020B0604020202020204" pitchFamily="34" charset="0"/>
              </a:rPr>
              <a:t/>
            </a:r>
            <a:br>
              <a:rPr lang="en-AU" sz="3600" dirty="0">
                <a:solidFill>
                  <a:srgbClr val="555555"/>
                </a:solidFill>
                <a:latin typeface="Arial" panose="020B0604020202020204" pitchFamily="34" charset="0"/>
              </a:rPr>
            </a:br>
            <a:endParaRPr lang="en-AU" sz="3600" dirty="0"/>
          </a:p>
        </p:txBody>
      </p:sp>
    </p:spTree>
    <p:extLst>
      <p:ext uri="{BB962C8B-B14F-4D97-AF65-F5344CB8AC3E}">
        <p14:creationId xmlns:p14="http://schemas.microsoft.com/office/powerpoint/2010/main" val="97845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9527" y="2885674"/>
            <a:ext cx="7886700" cy="994172"/>
          </a:xfrm>
        </p:spPr>
        <p:txBody>
          <a:bodyPr>
            <a:normAutofit fontScale="90000"/>
          </a:bodyPr>
          <a:lstStyle/>
          <a:p>
            <a:r>
              <a:rPr lang="en-AU" sz="3975" dirty="0">
                <a:latin typeface="Calibri Light" panose="020F0302020204030204" pitchFamily="34" charset="0"/>
              </a:rPr>
              <a:t>More traditional forms of assessment, such as essays and examinations, have no specific application in most real-world settings.</a:t>
            </a:r>
            <a:r>
              <a:rPr lang="en-AU" b="0" i="0" dirty="0" smtClean="0">
                <a:solidFill>
                  <a:srgbClr val="555555"/>
                </a:solidFill>
                <a:effectLst/>
                <a:latin typeface="Calibri Light" panose="020F0302020204030204" pitchFamily="34" charset="0"/>
              </a:rPr>
              <a:t> </a:t>
            </a:r>
            <a:endParaRPr lang="en-AU" dirty="0">
              <a:latin typeface="Calibri Light" panose="020F0302020204030204" pitchFamily="34" charset="0"/>
            </a:endParaRPr>
          </a:p>
        </p:txBody>
      </p:sp>
    </p:spTree>
    <p:extLst>
      <p:ext uri="{BB962C8B-B14F-4D97-AF65-F5344CB8AC3E}">
        <p14:creationId xmlns:p14="http://schemas.microsoft.com/office/powerpoint/2010/main" val="42999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368" y="2873474"/>
            <a:ext cx="6172200" cy="857250"/>
          </a:xfrm>
        </p:spPr>
        <p:txBody>
          <a:bodyPr>
            <a:noAutofit/>
          </a:bodyPr>
          <a:lstStyle/>
          <a:p>
            <a:r>
              <a:rPr lang="en-US" sz="3600" dirty="0">
                <a:latin typeface="Calibri Light" panose="020F0302020204030204" pitchFamily="34" charset="0"/>
              </a:rPr>
              <a:t>The academic essay is perhaps the most commonly and frequently used assessment tool outside of tests and exams.</a:t>
            </a:r>
          </a:p>
        </p:txBody>
      </p:sp>
    </p:spTree>
    <p:extLst>
      <p:ext uri="{BB962C8B-B14F-4D97-AF65-F5344CB8AC3E}">
        <p14:creationId xmlns:p14="http://schemas.microsoft.com/office/powerpoint/2010/main" val="1712052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996</Words>
  <Application>Microsoft Macintosh PowerPoint</Application>
  <PresentationFormat>Widescreen</PresentationFormat>
  <Paragraphs>203</Paragraphs>
  <Slides>39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Calibri</vt:lpstr>
      <vt:lpstr>Calibri Light</vt:lpstr>
      <vt:lpstr>Helvetica-Bold</vt:lpstr>
      <vt:lpstr>HelveticaNeue-Bold</vt:lpstr>
      <vt:lpstr>News Gothic MT</vt:lpstr>
      <vt:lpstr>Times New Roman</vt:lpstr>
      <vt:lpstr>Wingdings 2</vt:lpstr>
      <vt:lpstr>Arial</vt:lpstr>
      <vt:lpstr>Breeze</vt:lpstr>
      <vt:lpstr>Authentic Assessment in the University Classroom</vt:lpstr>
      <vt:lpstr>PowerPoint Presentation</vt:lpstr>
      <vt:lpstr>For example, you might have students take part in: </vt:lpstr>
      <vt:lpstr>Authentic Tasks </vt:lpstr>
      <vt:lpstr>Authentic assessment helps students contextualise their learning and to see how real-life situations, in all their unpredictability, ambiguity and complexity, affect their theoretical knowledge.</vt:lpstr>
      <vt:lpstr>As students draw together their knowledge and skills engaging productively and solving authentic problems, their achievements clearly show, both to their teachers and themselves, their achievement of the stated learning outcomes, as well as the general competency they have gained.</vt:lpstr>
      <vt:lpstr>Authenticity is a fundamental characteristic of good assessment practice and students usually value it highly.  (and frankly, it’s much more fun!) </vt:lpstr>
      <vt:lpstr>More traditional forms of assessment, such as essays and examinations, have no specific application in most real-world settings. </vt:lpstr>
      <vt:lpstr>The academic essay is perhaps the most commonly and frequently used assessment tool outside of tests and exams.</vt:lpstr>
      <vt:lpstr>Why is the academic essay so popular as a university assessment tool?</vt:lpstr>
      <vt:lpstr>Students describe the task as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Let’s take a look at some examples of academic essay assignments…</vt:lpstr>
      <vt:lpstr>As you examine these essay assignments, please consider:</vt:lpstr>
      <vt:lpstr>PowerPoint Presentation</vt:lpstr>
      <vt:lpstr>PowerPoint Presentation</vt:lpstr>
      <vt:lpstr>PowerPoint Presentation</vt:lpstr>
      <vt:lpstr>PowerPoint Presentation</vt:lpstr>
      <vt:lpstr>PowerPoint Presentation</vt:lpstr>
      <vt:lpstr>What do people intend to measure with academic essays?</vt:lpstr>
      <vt:lpstr>Or does measurement matter?</vt:lpstr>
      <vt:lpstr>Emphasis on Mechanics</vt:lpstr>
      <vt:lpstr>Under what circumstances IS the essay the most appropriate assessment tool?</vt:lpstr>
      <vt:lpstr>Exams are intended to measure learning, specifically achievement of learning outcomes</vt:lpstr>
      <vt:lpstr>Is the handwritten exam an authentic measure of student achievement?</vt:lpstr>
      <vt:lpstr>In what jobs are students not allowed to refer to resources when completing tasks or making decisions?</vt:lpstr>
      <vt:lpstr>Could time memorising material for exams be spent preparing for more authentic tasks that will be replicated in the workplace?</vt:lpstr>
      <vt:lpstr>Alternatives to the Essay and Exam  </vt:lpstr>
      <vt:lpstr>Examples of Alternatives</vt:lpstr>
      <vt:lpstr>Examples of Alternatives</vt:lpstr>
      <vt:lpstr>Examples of Alternatives</vt:lpstr>
      <vt:lpstr>Examples of Alternatives</vt:lpstr>
      <vt:lpstr>Examples of Alternatives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Foggett</dc:creator>
  <cp:lastModifiedBy>Keith Foggett</cp:lastModifiedBy>
  <cp:revision>5</cp:revision>
  <dcterms:created xsi:type="dcterms:W3CDTF">2017-07-14T03:39:28Z</dcterms:created>
  <dcterms:modified xsi:type="dcterms:W3CDTF">2017-11-01T23:15:18Z</dcterms:modified>
</cp:coreProperties>
</file>