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7"/>
  </p:notesMasterIdLst>
  <p:sldIdLst>
    <p:sldId id="263" r:id="rId2"/>
    <p:sldId id="264" r:id="rId3"/>
    <p:sldId id="265" r:id="rId4"/>
    <p:sldId id="266" r:id="rId5"/>
    <p:sldId id="26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Thomas" initials="JT"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621" autoAdjust="0"/>
  </p:normalViewPr>
  <p:slideViewPr>
    <p:cSldViewPr snapToGrid="0">
      <p:cViewPr varScale="1">
        <p:scale>
          <a:sx n="57" d="100"/>
          <a:sy n="57" d="100"/>
        </p:scale>
        <p:origin x="-1182"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6C07-5248-40B7-8953-1079616DAF5B}" type="datetimeFigureOut">
              <a:rPr lang="en-AU" smtClean="0"/>
              <a:t>13/07/2017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31A1F-721C-4FB3-9A42-98DEF6AE3085}" type="slidenum">
              <a:rPr lang="en-AU" smtClean="0"/>
              <a:t>‹#›</a:t>
            </a:fld>
            <a:endParaRPr lang="en-AU"/>
          </a:p>
        </p:txBody>
      </p:sp>
    </p:spTree>
    <p:extLst>
      <p:ext uri="{BB962C8B-B14F-4D97-AF65-F5344CB8AC3E}">
        <p14:creationId xmlns:p14="http://schemas.microsoft.com/office/powerpoint/2010/main" val="362442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431A1F-721C-4FB3-9A42-98DEF6AE3085}" type="slidenum">
              <a:rPr lang="en-AU" smtClean="0"/>
              <a:t>1</a:t>
            </a:fld>
            <a:endParaRPr lang="en-AU"/>
          </a:p>
        </p:txBody>
      </p:sp>
    </p:spTree>
    <p:extLst>
      <p:ext uri="{BB962C8B-B14F-4D97-AF65-F5344CB8AC3E}">
        <p14:creationId xmlns:p14="http://schemas.microsoft.com/office/powerpoint/2010/main" val="98994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431A1F-721C-4FB3-9A42-98DEF6AE3085}" type="slidenum">
              <a:rPr lang="en-AU" smtClean="0"/>
              <a:t>2</a:t>
            </a:fld>
            <a:endParaRPr lang="en-AU"/>
          </a:p>
        </p:txBody>
      </p:sp>
    </p:spTree>
    <p:extLst>
      <p:ext uri="{BB962C8B-B14F-4D97-AF65-F5344CB8AC3E}">
        <p14:creationId xmlns:p14="http://schemas.microsoft.com/office/powerpoint/2010/main" val="298615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507124E-9159-48F1-92CA-7EA958A58C04}" type="datetimeFigureOut">
              <a:rPr lang="en-AU" smtClean="0"/>
              <a:t>13/07/2017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22373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50933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4144159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8926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3027709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507124E-9159-48F1-92CA-7EA958A58C04}" type="datetimeFigureOut">
              <a:rPr lang="en-AU" smtClean="0"/>
              <a:t>13/07/2017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939524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F507124E-9159-48F1-92CA-7EA958A58C04}" type="datetimeFigureOut">
              <a:rPr lang="en-AU" smtClean="0"/>
              <a:t>13/07/2017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367801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7124E-9159-48F1-92CA-7EA958A58C04}" type="datetimeFigureOut">
              <a:rPr lang="en-AU" smtClean="0"/>
              <a:t>13/07/2017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425815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7124E-9159-48F1-92CA-7EA958A58C04}" type="datetimeFigureOut">
              <a:rPr lang="en-AU" smtClean="0"/>
              <a:t>13/07/2017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319064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7124E-9159-48F1-92CA-7EA958A58C04}" type="datetimeFigureOut">
              <a:rPr lang="en-AU" smtClean="0"/>
              <a:t>13/07/2017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172035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07124E-9159-48F1-92CA-7EA958A58C04}" type="datetimeFigureOut">
              <a:rPr lang="en-AU" smtClean="0"/>
              <a:t>13/07/2017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147327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256209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7124E-9159-48F1-92CA-7EA958A58C04}" type="datetimeFigureOut">
              <a:rPr lang="en-AU" smtClean="0"/>
              <a:t>13/07/2017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410592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07124E-9159-48F1-92CA-7EA958A58C04}" type="datetimeFigureOut">
              <a:rPr lang="en-AU" smtClean="0"/>
              <a:t>13/07/2017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285896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7124E-9159-48F1-92CA-7EA958A58C04}" type="datetimeFigureOut">
              <a:rPr lang="en-AU" smtClean="0"/>
              <a:t>13/07/2017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400343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302686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07124E-9159-48F1-92CA-7EA958A58C04}" type="datetimeFigureOut">
              <a:rPr lang="en-AU" smtClean="0"/>
              <a:t>13/07/2017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E637A8-3358-4481-BB35-C97B12BB34E2}" type="slidenum">
              <a:rPr lang="en-AU" smtClean="0"/>
              <a:t>‹#›</a:t>
            </a:fld>
            <a:endParaRPr lang="en-AU"/>
          </a:p>
        </p:txBody>
      </p:sp>
    </p:spTree>
    <p:extLst>
      <p:ext uri="{BB962C8B-B14F-4D97-AF65-F5344CB8AC3E}">
        <p14:creationId xmlns:p14="http://schemas.microsoft.com/office/powerpoint/2010/main" val="86388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507124E-9159-48F1-92CA-7EA958A58C04}" type="datetimeFigureOut">
              <a:rPr lang="en-AU" smtClean="0"/>
              <a:t>13/07/2017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FE637A8-3358-4481-BB35-C97B12BB34E2}" type="slidenum">
              <a:rPr lang="en-AU" smtClean="0"/>
              <a:t>‹#›</a:t>
            </a:fld>
            <a:endParaRPr lang="en-AU"/>
          </a:p>
        </p:txBody>
      </p:sp>
    </p:spTree>
    <p:extLst>
      <p:ext uri="{BB962C8B-B14F-4D97-AF65-F5344CB8AC3E}">
        <p14:creationId xmlns:p14="http://schemas.microsoft.com/office/powerpoint/2010/main" val="171032001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jcu.edu.au/learning-and-teaching/students/jcu-learning-centre" TargetMode="External"/><Relationship Id="rId3" Type="http://schemas.openxmlformats.org/officeDocument/2006/relationships/hyperlink" Target="https://www.jcu.edu.au/__data/assets/pdf_file/0010/123859/Professional-Learning-Series-2017.pdf" TargetMode="External"/><Relationship Id="rId7" Type="http://schemas.openxmlformats.org/officeDocument/2006/relationships/hyperlink" Target="https://www.jcu.edu.au/learning-and-teaching/transitions-and-retention" TargetMode="External"/><Relationship Id="rId12" Type="http://schemas.openxmlformats.org/officeDocument/2006/relationships/hyperlink" Target="https://www.jcu.edu.au/division-of-academic-and-student-life" TargetMode="External"/><Relationship Id="rId2" Type="http://schemas.openxmlformats.org/officeDocument/2006/relationships/hyperlink" Target="https://www.jcu.edu.au/learning-and-teaching/staff/teaching-induction" TargetMode="External"/><Relationship Id="rId1" Type="http://schemas.openxmlformats.org/officeDocument/2006/relationships/slideLayout" Target="../slideLayouts/slideLayout2.xml"/><Relationship Id="rId6" Type="http://schemas.openxmlformats.org/officeDocument/2006/relationships/hyperlink" Target="https://www.jcu.edu.au/applying-to-jcu/pathways-to-university" TargetMode="External"/><Relationship Id="rId11" Type="http://schemas.openxmlformats.org/officeDocument/2006/relationships/hyperlink" Target="https://www.jcu.edu.au/courses-and-study/courses/graduate-certificate-of-education-academic-practice" TargetMode="External"/><Relationship Id="rId5" Type="http://schemas.openxmlformats.org/officeDocument/2006/relationships/hyperlink" Target="https://www.jcu.edu.au/learning-and-teaching/learning-design/curriculum-framework" TargetMode="External"/><Relationship Id="rId10" Type="http://schemas.openxmlformats.org/officeDocument/2006/relationships/hyperlink" Target="https://www.jcu.edu.au/learning-and-teaching/directorate-of-learning-teaching-and-student-engagement/university-wide-projects" TargetMode="External"/><Relationship Id="rId4" Type="http://schemas.openxmlformats.org/officeDocument/2006/relationships/hyperlink" Target="https://www.jcu.edu.au/learning-and-teaching/learning-design/blended-learning" TargetMode="External"/><Relationship Id="rId9" Type="http://schemas.openxmlformats.org/officeDocument/2006/relationships/hyperlink" Target="https://www.jcu.edu.au/learning-and-teaching/students/student-equity-and-wellbein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3036" y="3973286"/>
            <a:ext cx="9144000" cy="2132232"/>
          </a:xfrm>
        </p:spPr>
        <p:txBody>
          <a:bodyPr>
            <a:normAutofit/>
          </a:bodyPr>
          <a:lstStyle/>
          <a:p>
            <a:r>
              <a:rPr lang="en-AU" sz="5400" dirty="0" smtClean="0"/>
              <a:t>Welcome to JCU </a:t>
            </a:r>
            <a:br>
              <a:rPr lang="en-AU" sz="5400" dirty="0" smtClean="0"/>
            </a:br>
            <a:r>
              <a:rPr lang="en-AU" sz="3600" dirty="0" smtClean="0"/>
              <a:t>Opportunities and Challenges in Higher Education – ACODE Workshop</a:t>
            </a:r>
            <a:endParaRPr lang="en-AU" sz="3600" dirty="0"/>
          </a:p>
        </p:txBody>
      </p:sp>
      <p:pic>
        <p:nvPicPr>
          <p:cNvPr id="4" name="Picture 5" descr="JCU_Logo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78" y="309888"/>
            <a:ext cx="3257086" cy="126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4401" y="5534025"/>
            <a:ext cx="6402636" cy="888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dirty="0" smtClean="0"/>
              <a:t>A/Prof Maree </a:t>
            </a:r>
            <a:r>
              <a:rPr lang="en-AU" dirty="0" err="1" smtClean="0"/>
              <a:t>DinanThompson</a:t>
            </a:r>
            <a:r>
              <a:rPr lang="en-AU" dirty="0" smtClean="0"/>
              <a:t> </a:t>
            </a:r>
          </a:p>
        </p:txBody>
      </p:sp>
    </p:spTree>
    <p:extLst>
      <p:ext uri="{BB962C8B-B14F-4D97-AF65-F5344CB8AC3E}">
        <p14:creationId xmlns:p14="http://schemas.microsoft.com/office/powerpoint/2010/main" val="484193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JCU</a:t>
            </a:r>
            <a:endParaRPr lang="en-AU" dirty="0"/>
          </a:p>
        </p:txBody>
      </p:sp>
      <p:sp>
        <p:nvSpPr>
          <p:cNvPr id="3" name="Content Placeholder 2"/>
          <p:cNvSpPr>
            <a:spLocks noGrp="1"/>
          </p:cNvSpPr>
          <p:nvPr>
            <p:ph idx="1"/>
          </p:nvPr>
        </p:nvSpPr>
        <p:spPr>
          <a:xfrm>
            <a:off x="478971" y="1690688"/>
            <a:ext cx="7870371" cy="3327625"/>
          </a:xfrm>
        </p:spPr>
        <p:txBody>
          <a:bodyPr>
            <a:normAutofit fontScale="85000" lnSpcReduction="20000"/>
          </a:bodyPr>
          <a:lstStyle/>
          <a:p>
            <a:pPr marL="0" indent="0">
              <a:buNone/>
            </a:pPr>
            <a:r>
              <a:rPr lang="en-US" dirty="0"/>
              <a:t>One of the world's leading institutions focusing on the tropics, Australia's James Cook University is surrounded by the spectacular ecosystems of the rainforests of the Wet tropics, the dry savannahs, and the iconic Great Barrier Reef. Our unique location enables students from Australia and overseas to study in a diverse physical environment unparalleled by any university in the world</a:t>
            </a:r>
            <a:r>
              <a:rPr lang="en-US" dirty="0" smtClean="0"/>
              <a:t>.</a:t>
            </a:r>
          </a:p>
          <a:p>
            <a:pPr marL="0" indent="0">
              <a:buNone/>
            </a:pPr>
            <a:endParaRPr lang="en-US" dirty="0"/>
          </a:p>
          <a:p>
            <a:r>
              <a:rPr lang="en-AU" dirty="0"/>
              <a:t>11500 students in Townsville</a:t>
            </a:r>
          </a:p>
          <a:p>
            <a:r>
              <a:rPr lang="en-AU" dirty="0"/>
              <a:t>4000 students in Cairns</a:t>
            </a:r>
          </a:p>
          <a:p>
            <a:pPr marL="0" indent="0">
              <a:buNone/>
            </a:pPr>
            <a:endParaRPr lang="en-US" dirty="0"/>
          </a:p>
          <a:p>
            <a:endParaRPr lang="en-AU" dirty="0"/>
          </a:p>
        </p:txBody>
      </p:sp>
      <p:pic>
        <p:nvPicPr>
          <p:cNvPr id="4" name="Picture 3"/>
          <p:cNvPicPr>
            <a:picLocks noChangeAspect="1"/>
          </p:cNvPicPr>
          <p:nvPr/>
        </p:nvPicPr>
        <p:blipFill>
          <a:blip r:embed="rId3"/>
          <a:stretch>
            <a:fillRect/>
          </a:stretch>
        </p:blipFill>
        <p:spPr>
          <a:xfrm>
            <a:off x="8741229" y="163286"/>
            <a:ext cx="3265714" cy="4644951"/>
          </a:xfrm>
          <a:prstGeom prst="rect">
            <a:avLst/>
          </a:prstGeom>
        </p:spPr>
      </p:pic>
      <p:pic>
        <p:nvPicPr>
          <p:cNvPr id="5" name="Picture 4"/>
          <p:cNvPicPr>
            <a:picLocks noChangeAspect="1"/>
          </p:cNvPicPr>
          <p:nvPr/>
        </p:nvPicPr>
        <p:blipFill>
          <a:blip r:embed="rId4"/>
          <a:stretch>
            <a:fillRect/>
          </a:stretch>
        </p:blipFill>
        <p:spPr>
          <a:xfrm>
            <a:off x="5595257" y="3806757"/>
            <a:ext cx="3410630" cy="2885610"/>
          </a:xfrm>
          <a:prstGeom prst="rect">
            <a:avLst/>
          </a:prstGeom>
        </p:spPr>
      </p:pic>
    </p:spTree>
    <p:extLst>
      <p:ext uri="{BB962C8B-B14F-4D97-AF65-F5344CB8AC3E}">
        <p14:creationId xmlns:p14="http://schemas.microsoft.com/office/powerpoint/2010/main" val="164302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365125"/>
            <a:ext cx="11429999" cy="1325563"/>
          </a:xfrm>
        </p:spPr>
        <p:txBody>
          <a:bodyPr>
            <a:normAutofit fontScale="90000"/>
          </a:bodyPr>
          <a:lstStyle/>
          <a:p>
            <a:r>
              <a:rPr lang="en-AU" dirty="0" smtClean="0"/>
              <a:t>Learning, Teaching &amp; Student Engagement </a:t>
            </a:r>
            <a:endParaRPr lang="en-AU" dirty="0"/>
          </a:p>
        </p:txBody>
      </p:sp>
      <p:sp>
        <p:nvSpPr>
          <p:cNvPr id="3" name="Content Placeholder 2"/>
          <p:cNvSpPr>
            <a:spLocks noGrp="1"/>
          </p:cNvSpPr>
          <p:nvPr>
            <p:ph idx="1"/>
          </p:nvPr>
        </p:nvSpPr>
        <p:spPr/>
        <p:txBody>
          <a:bodyPr>
            <a:normAutofit fontScale="70000" lnSpcReduction="20000"/>
          </a:bodyPr>
          <a:lstStyle/>
          <a:p>
            <a:r>
              <a:rPr lang="en-US" dirty="0"/>
              <a:t>The Directorate supports strategic activities in learning, teaching and student engagement, including:</a:t>
            </a:r>
          </a:p>
          <a:p>
            <a:r>
              <a:rPr lang="en-US" dirty="0">
                <a:hlinkClick r:id="rId2"/>
              </a:rPr>
              <a:t>Staff induction</a:t>
            </a:r>
            <a:r>
              <a:rPr lang="en-US" dirty="0"/>
              <a:t> and ongoing </a:t>
            </a:r>
            <a:r>
              <a:rPr lang="en-US" dirty="0">
                <a:hlinkClick r:id="rId3"/>
              </a:rPr>
              <a:t>professional learning (PDF, 121 KB)</a:t>
            </a:r>
            <a:endParaRPr lang="en-US" dirty="0"/>
          </a:p>
          <a:p>
            <a:r>
              <a:rPr lang="en-US" dirty="0">
                <a:hlinkClick r:id="rId4"/>
              </a:rPr>
              <a:t>Learning technologies</a:t>
            </a:r>
            <a:endParaRPr lang="en-US" dirty="0"/>
          </a:p>
          <a:p>
            <a:r>
              <a:rPr lang="en-US" dirty="0">
                <a:hlinkClick r:id="rId5"/>
              </a:rPr>
              <a:t>Curriculum and assessment design</a:t>
            </a:r>
            <a:endParaRPr lang="en-US" dirty="0"/>
          </a:p>
          <a:p>
            <a:r>
              <a:rPr lang="en-US" dirty="0">
                <a:hlinkClick r:id="rId6"/>
              </a:rPr>
              <a:t>Pathways</a:t>
            </a:r>
            <a:r>
              <a:rPr lang="en-US" dirty="0"/>
              <a:t> and </a:t>
            </a:r>
            <a:r>
              <a:rPr lang="en-US" dirty="0">
                <a:hlinkClick r:id="rId7"/>
              </a:rPr>
              <a:t>student transitions</a:t>
            </a:r>
            <a:endParaRPr lang="en-US" dirty="0"/>
          </a:p>
          <a:p>
            <a:r>
              <a:rPr lang="en-US" dirty="0">
                <a:hlinkClick r:id="rId8"/>
              </a:rPr>
              <a:t>Academic language, learning and numeracy</a:t>
            </a:r>
            <a:r>
              <a:rPr lang="en-US" dirty="0"/>
              <a:t>, and</a:t>
            </a:r>
          </a:p>
          <a:p>
            <a:r>
              <a:rPr lang="en-US" dirty="0"/>
              <a:t>Services to ensure </a:t>
            </a:r>
            <a:r>
              <a:rPr lang="en-US" dirty="0">
                <a:hlinkClick r:id="rId9"/>
              </a:rPr>
              <a:t>equity and student well being</a:t>
            </a:r>
            <a:r>
              <a:rPr lang="en-US" dirty="0"/>
              <a:t>.</a:t>
            </a:r>
          </a:p>
          <a:p>
            <a:r>
              <a:rPr lang="en-US" dirty="0"/>
              <a:t>The Directorate delivers a number of </a:t>
            </a:r>
            <a:r>
              <a:rPr lang="en-US" dirty="0">
                <a:hlinkClick r:id="rId10"/>
              </a:rPr>
              <a:t>University-wide projects</a:t>
            </a:r>
            <a:r>
              <a:rPr lang="en-US" dirty="0"/>
              <a:t> and programs that support academic staff, including delivery of the </a:t>
            </a:r>
            <a:r>
              <a:rPr lang="en-US" dirty="0">
                <a:hlinkClick r:id="rId11"/>
              </a:rPr>
              <a:t>Graduate Certificate of Education (Academic Practice)</a:t>
            </a:r>
            <a:r>
              <a:rPr lang="en-US" dirty="0"/>
              <a:t> and support for teaching and learning grant and award applicants.</a:t>
            </a:r>
          </a:p>
          <a:p>
            <a:r>
              <a:rPr lang="en-US" dirty="0"/>
              <a:t>The Directorate sits within the </a:t>
            </a:r>
            <a:r>
              <a:rPr lang="en-US" dirty="0">
                <a:hlinkClick r:id="rId12"/>
              </a:rPr>
              <a:t>Division of Academic and Student Life</a:t>
            </a:r>
            <a:r>
              <a:rPr lang="en-US" dirty="0"/>
              <a:t>. While Directorate staff are located on the Townsville and Cairns campuses, they also provide support for staff and students in study </a:t>
            </a:r>
            <a:r>
              <a:rPr lang="en-US" dirty="0" err="1"/>
              <a:t>centres</a:t>
            </a:r>
            <a:r>
              <a:rPr lang="en-US" dirty="0"/>
              <a:t> at Thursday Island, Mount Isa and Mackay, and for external students.</a:t>
            </a:r>
          </a:p>
          <a:p>
            <a:endParaRPr lang="en-AU" dirty="0"/>
          </a:p>
        </p:txBody>
      </p:sp>
    </p:spTree>
    <p:extLst>
      <p:ext uri="{BB962C8B-B14F-4D97-AF65-F5344CB8AC3E}">
        <p14:creationId xmlns:p14="http://schemas.microsoft.com/office/powerpoint/2010/main" val="4217012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pic>
        <p:nvPicPr>
          <p:cNvPr id="4" name="Content Placeholder 3"/>
          <p:cNvPicPr>
            <a:picLocks noGrp="1" noChangeAspect="1"/>
          </p:cNvPicPr>
          <p:nvPr>
            <p:ph idx="1"/>
          </p:nvPr>
        </p:nvPicPr>
        <p:blipFill>
          <a:blip r:embed="rId2"/>
          <a:stretch>
            <a:fillRect/>
          </a:stretch>
        </p:blipFill>
        <p:spPr>
          <a:xfrm>
            <a:off x="1120775" y="1850571"/>
            <a:ext cx="10233025" cy="4452258"/>
          </a:xfrm>
          <a:prstGeom prst="rect">
            <a:avLst/>
          </a:prstGeom>
        </p:spPr>
      </p:pic>
      <p:sp>
        <p:nvSpPr>
          <p:cNvPr id="5" name="Rounded Rectangle 4"/>
          <p:cNvSpPr/>
          <p:nvPr/>
        </p:nvSpPr>
        <p:spPr>
          <a:xfrm>
            <a:off x="4985657" y="587829"/>
            <a:ext cx="5736772" cy="707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Whole-of-institution approach to learning and teaching and student experience!</a:t>
            </a:r>
            <a:endParaRPr lang="en-AU" dirty="0"/>
          </a:p>
        </p:txBody>
      </p:sp>
    </p:spTree>
    <p:extLst>
      <p:ext uri="{BB962C8B-B14F-4D97-AF65-F5344CB8AC3E}">
        <p14:creationId xmlns:p14="http://schemas.microsoft.com/office/powerpoint/2010/main" val="428409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Blended Learning &amp; Innovation</a:t>
            </a:r>
            <a:endParaRPr lang="en-AU" dirty="0"/>
          </a:p>
        </p:txBody>
      </p:sp>
      <p:sp>
        <p:nvSpPr>
          <p:cNvPr id="3" name="Content Placeholder 2"/>
          <p:cNvSpPr>
            <a:spLocks noGrp="1"/>
          </p:cNvSpPr>
          <p:nvPr>
            <p:ph idx="1"/>
          </p:nvPr>
        </p:nvSpPr>
        <p:spPr/>
        <p:txBody>
          <a:bodyPr/>
          <a:lstStyle/>
          <a:p>
            <a:r>
              <a:rPr lang="en-AU" dirty="0" smtClean="0"/>
              <a:t>Priority Project – blended learning</a:t>
            </a:r>
          </a:p>
          <a:p>
            <a:r>
              <a:rPr lang="en-AU" dirty="0" err="1" smtClean="0"/>
              <a:t>Mediasite</a:t>
            </a:r>
            <a:r>
              <a:rPr lang="en-AU" dirty="0" smtClean="0"/>
              <a:t> </a:t>
            </a:r>
          </a:p>
          <a:p>
            <a:r>
              <a:rPr lang="en-AU" dirty="0" smtClean="0"/>
              <a:t>Learning analytics</a:t>
            </a:r>
          </a:p>
          <a:p>
            <a:r>
              <a:rPr lang="en-AU" dirty="0" smtClean="0"/>
              <a:t>Digital Transformations strategy</a:t>
            </a:r>
          </a:p>
          <a:p>
            <a:pPr lvl="1"/>
            <a:r>
              <a:rPr lang="en-AU" dirty="0" smtClean="0"/>
              <a:t>BB Ultra</a:t>
            </a:r>
          </a:p>
          <a:p>
            <a:pPr lvl="1"/>
            <a:r>
              <a:rPr lang="en-AU" dirty="0" smtClean="0"/>
              <a:t>MOP – Minimum Online Presence </a:t>
            </a:r>
          </a:p>
          <a:p>
            <a:pPr lvl="1"/>
            <a:r>
              <a:rPr lang="en-AU" dirty="0" smtClean="0"/>
              <a:t>Improved baseline of blended learning – student interactivity</a:t>
            </a:r>
          </a:p>
          <a:p>
            <a:pPr lvl="1"/>
            <a:endParaRPr lang="en-AU" dirty="0" smtClean="0"/>
          </a:p>
          <a:p>
            <a:endParaRPr lang="en-AU" dirty="0"/>
          </a:p>
        </p:txBody>
      </p:sp>
    </p:spTree>
    <p:extLst>
      <p:ext uri="{BB962C8B-B14F-4D97-AF65-F5344CB8AC3E}">
        <p14:creationId xmlns:p14="http://schemas.microsoft.com/office/powerpoint/2010/main" val="326435574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4340</TotalTime>
  <Words>223</Words>
  <Application>Microsoft Office PowerPoint</Application>
  <PresentationFormat>Custom</PresentationFormat>
  <Paragraphs>29</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Depth</vt:lpstr>
      <vt:lpstr>Welcome to JCU  Opportunities and Challenges in Higher Education – ACODE Workshop</vt:lpstr>
      <vt:lpstr>About JCU</vt:lpstr>
      <vt:lpstr>Learning, Teaching &amp; Student Engagement </vt:lpstr>
      <vt:lpstr>Overview</vt:lpstr>
      <vt:lpstr>Blended Learning &amp; Innovation</vt:lpstr>
    </vt:vector>
  </TitlesOfParts>
  <Company>James Cook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Collette Adamczyk</dc:creator>
  <cp:lastModifiedBy>s421887</cp:lastModifiedBy>
  <cp:revision>138</cp:revision>
  <dcterms:created xsi:type="dcterms:W3CDTF">2017-04-04T04:57:00Z</dcterms:created>
  <dcterms:modified xsi:type="dcterms:W3CDTF">2017-07-13T02:23:45Z</dcterms:modified>
</cp:coreProperties>
</file>