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3" r:id="rId2"/>
    <p:sldId id="2664" r:id="rId3"/>
    <p:sldId id="2612" r:id="rId4"/>
    <p:sldId id="2665" r:id="rId5"/>
    <p:sldId id="2645" r:id="rId6"/>
    <p:sldId id="2666" r:id="rId7"/>
    <p:sldId id="2668" r:id="rId8"/>
    <p:sldId id="262" r:id="rId9"/>
    <p:sldId id="2412" r:id="rId10"/>
    <p:sldId id="2411" r:id="rId11"/>
    <p:sldId id="259" r:id="rId12"/>
    <p:sldId id="265" r:id="rId13"/>
    <p:sldId id="2647" r:id="rId14"/>
    <p:sldId id="334" r:id="rId15"/>
    <p:sldId id="2604" r:id="rId16"/>
    <p:sldId id="343" r:id="rId17"/>
    <p:sldId id="2396" r:id="rId18"/>
    <p:sldId id="2605" r:id="rId19"/>
    <p:sldId id="2669" r:id="rId20"/>
    <p:sldId id="2670" r:id="rId21"/>
    <p:sldId id="2693" r:id="rId22"/>
    <p:sldId id="2694" r:id="rId23"/>
    <p:sldId id="2696" r:id="rId24"/>
    <p:sldId id="2677" r:id="rId25"/>
    <p:sldId id="2679" r:id="rId26"/>
    <p:sldId id="2695" r:id="rId27"/>
    <p:sldId id="26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8E8"/>
    <a:srgbClr val="AC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EE616-EDC8-4C9D-ABBD-9450AE213B24}" v="21" dt="2020-06-22T06:20:49.361"/>
    <p1510:client id="{A58F5690-323C-42D6-86E9-B9DE6C33A4ED}" v="153" dt="2020-06-22T05:27:15.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5" autoAdjust="0"/>
    <p:restoredTop sz="94660"/>
  </p:normalViewPr>
  <p:slideViewPr>
    <p:cSldViewPr snapToGrid="0">
      <p:cViewPr>
        <p:scale>
          <a:sx n="100" d="100"/>
          <a:sy n="100" d="100"/>
        </p:scale>
        <p:origin x="4788" y="1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081E0-0ACD-4904-95CB-929FC9895671}" type="datetimeFigureOut">
              <a:rPr lang="en-AU" smtClean="0"/>
              <a:t>29/03/2022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FB765-FFC8-4DC1-BBF3-CAFEE9846507}" type="slidenum">
              <a:rPr lang="en-AU" smtClean="0"/>
              <a:t>‹#›</a:t>
            </a:fld>
            <a:endParaRPr lang="en-AU"/>
          </a:p>
        </p:txBody>
      </p:sp>
    </p:spTree>
    <p:extLst>
      <p:ext uri="{BB962C8B-B14F-4D97-AF65-F5344CB8AC3E}">
        <p14:creationId xmlns:p14="http://schemas.microsoft.com/office/powerpoint/2010/main" val="330767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2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a:latin typeface="Calibri Light" charset="0"/>
            </a:endParaRPr>
          </a:p>
        </p:txBody>
      </p:sp>
    </p:spTree>
    <p:extLst>
      <p:ext uri="{BB962C8B-B14F-4D97-AF65-F5344CB8AC3E}">
        <p14:creationId xmlns:p14="http://schemas.microsoft.com/office/powerpoint/2010/main" val="110349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2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latin typeface="Calibri Light" charset="0"/>
            </a:endParaRPr>
          </a:p>
        </p:txBody>
      </p:sp>
    </p:spTree>
    <p:extLst>
      <p:ext uri="{BB962C8B-B14F-4D97-AF65-F5344CB8AC3E}">
        <p14:creationId xmlns:p14="http://schemas.microsoft.com/office/powerpoint/2010/main" val="253350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B477-421C-43A0-9633-C1E4FED42D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E55C7F1-008A-4FB0-ACB9-8EC7CADDB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E03B14D-7298-4047-BA3E-3FAA5BCD071E}"/>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5" name="Footer Placeholder 4">
            <a:extLst>
              <a:ext uri="{FF2B5EF4-FFF2-40B4-BE49-F238E27FC236}">
                <a16:creationId xmlns:a16="http://schemas.microsoft.com/office/drawing/2014/main" id="{3FC668BF-5831-4350-8D06-13574F8BD3A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2D2CF2D-1CCF-4A87-815F-AC86EF25E2C2}"/>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2366614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8864-D39C-4456-9E30-6020F91EC9A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46CEED-191F-4A0A-9B17-B0DBBC6A9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22E3B5-C666-477B-8D0F-1C6263BE94FE}"/>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5" name="Footer Placeholder 4">
            <a:extLst>
              <a:ext uri="{FF2B5EF4-FFF2-40B4-BE49-F238E27FC236}">
                <a16:creationId xmlns:a16="http://schemas.microsoft.com/office/drawing/2014/main" id="{71312A16-3BAD-44B4-B6F6-0FEC59124B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A0C3EB-8FD0-47C8-B192-53997536A076}"/>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148888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1E2B1-14B6-41FA-B073-ACC7F62FC4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674083-51A2-4710-9A48-DE1306AF5C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1B85517-26F4-44BD-908B-A607120E99B4}"/>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5" name="Footer Placeholder 4">
            <a:extLst>
              <a:ext uri="{FF2B5EF4-FFF2-40B4-BE49-F238E27FC236}">
                <a16:creationId xmlns:a16="http://schemas.microsoft.com/office/drawing/2014/main" id="{0B5231DC-9E88-43B9-ACEB-34418C58ABA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B0C39B-EDB2-4006-9339-32F4B3C27FE9}"/>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5805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Picture-Eureka">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rtlCol="0">
            <a:normAutofit/>
          </a:bodyPr>
          <a:lstStyle>
            <a:lvl1pPr marL="0" indent="0">
              <a:buNone/>
              <a:defRPr sz="210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Tree>
    <p:extLst>
      <p:ext uri="{BB962C8B-B14F-4D97-AF65-F5344CB8AC3E}">
        <p14:creationId xmlns:p14="http://schemas.microsoft.com/office/powerpoint/2010/main" val="36626827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9529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03C2-D955-43DD-88A0-B7AACFBAE8A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4BD02DB-6892-4783-8D7B-BCA4990062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7E0346B-AE23-46A3-921C-14437EFE4E89}"/>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5" name="Footer Placeholder 4">
            <a:extLst>
              <a:ext uri="{FF2B5EF4-FFF2-40B4-BE49-F238E27FC236}">
                <a16:creationId xmlns:a16="http://schemas.microsoft.com/office/drawing/2014/main" id="{29085753-5306-4536-9003-3988759E67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C4A995-A84C-412C-9B6F-DD902D391EFD}"/>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216012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CC23-1E9D-4EB3-BF4B-247368E035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03E0904-159D-45B1-B884-5393CFE5C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8BBBC-994F-4617-A191-3899EB706E29}"/>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5" name="Footer Placeholder 4">
            <a:extLst>
              <a:ext uri="{FF2B5EF4-FFF2-40B4-BE49-F238E27FC236}">
                <a16:creationId xmlns:a16="http://schemas.microsoft.com/office/drawing/2014/main" id="{DCB3E25D-BBE9-4B79-BF82-EBB20DCB6A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43E534-22E3-4F60-806D-83994454D99D}"/>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155879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1004-5127-4769-A5B6-1B82681EFA9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14A2AF4-97C1-4AAB-8972-F5E9A0512A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B5BA445-E384-41F5-A9CF-B280AA37EA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A20FAF8-79D8-4CBA-8D6B-5D0F4DCD5D59}"/>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6" name="Footer Placeholder 5">
            <a:extLst>
              <a:ext uri="{FF2B5EF4-FFF2-40B4-BE49-F238E27FC236}">
                <a16:creationId xmlns:a16="http://schemas.microsoft.com/office/drawing/2014/main" id="{7144E030-F434-4431-9C3B-08787286979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7109C8-97FE-4581-B8FF-AF4C7444DF58}"/>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193233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7298-4FD9-4082-9C05-ECF14ECAC43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B5C0531-8D7E-4E68-B915-5F5E122AB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47F37-6ADF-4D62-BF03-3DE5CDAE49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2BE36B7-1B4E-4B68-84D3-98013B369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26546-F05E-469F-BF2C-A3221CD603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CFB45B8-1FAE-4ACF-859E-498C34B88516}"/>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8" name="Footer Placeholder 7">
            <a:extLst>
              <a:ext uri="{FF2B5EF4-FFF2-40B4-BE49-F238E27FC236}">
                <a16:creationId xmlns:a16="http://schemas.microsoft.com/office/drawing/2014/main" id="{813ACD6E-D144-43E3-8F3C-1CD1E5B2C23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17AE4A8-430B-4AF1-B3D2-5000F33E4B02}"/>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390867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8F93-DC33-4B15-BA79-E7EA508A19A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B32E54B-755F-430B-BE6D-18799C5288A5}"/>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4" name="Footer Placeholder 3">
            <a:extLst>
              <a:ext uri="{FF2B5EF4-FFF2-40B4-BE49-F238E27FC236}">
                <a16:creationId xmlns:a16="http://schemas.microsoft.com/office/drawing/2014/main" id="{12FD14A9-94A4-4414-9AAC-5DA69F6DEAF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8C4B840-1351-4863-9A8D-8675A6226281}"/>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124055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12DC5-0DC0-43D4-8F27-6252B323BFF2}"/>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3" name="Footer Placeholder 2">
            <a:extLst>
              <a:ext uri="{FF2B5EF4-FFF2-40B4-BE49-F238E27FC236}">
                <a16:creationId xmlns:a16="http://schemas.microsoft.com/office/drawing/2014/main" id="{3B96C4D8-FD50-4FF6-9AB6-B299AEBA918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70C4B5F-9E29-4248-8519-19EAA8BD1A58}"/>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307747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BC70-4C09-48CC-81B4-4226C60F5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F07431A-575D-4A21-A985-456795391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3D8C181-1811-4DA9-8CD5-1CD1EA532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99171-9E98-4EFA-9BF1-EA4233A1AE77}"/>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6" name="Footer Placeholder 5">
            <a:extLst>
              <a:ext uri="{FF2B5EF4-FFF2-40B4-BE49-F238E27FC236}">
                <a16:creationId xmlns:a16="http://schemas.microsoft.com/office/drawing/2014/main" id="{2E053312-0DC1-44E9-991F-771D9F9A8B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1C775F-6344-4987-A0D0-28FCA8C7C3A5}"/>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208017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17B7-122B-4709-A548-24B9DF3AA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C2E7511-6799-464D-8B59-8930E37D3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12EB71D-D54F-48F7-A227-3BF7DF7F6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65C34-E8D4-4886-BD7B-9B7607F52528}"/>
              </a:ext>
            </a:extLst>
          </p:cNvPr>
          <p:cNvSpPr>
            <a:spLocks noGrp="1"/>
          </p:cNvSpPr>
          <p:nvPr>
            <p:ph type="dt" sz="half" idx="10"/>
          </p:nvPr>
        </p:nvSpPr>
        <p:spPr/>
        <p:txBody>
          <a:bodyPr/>
          <a:lstStyle/>
          <a:p>
            <a:fld id="{4C8F3B74-C2B3-4204-A047-D45B3B475ECE}" type="datetimeFigureOut">
              <a:rPr lang="en-AU" smtClean="0"/>
              <a:t>29/03/2022</a:t>
            </a:fld>
            <a:endParaRPr lang="en-AU"/>
          </a:p>
        </p:txBody>
      </p:sp>
      <p:sp>
        <p:nvSpPr>
          <p:cNvPr id="6" name="Footer Placeholder 5">
            <a:extLst>
              <a:ext uri="{FF2B5EF4-FFF2-40B4-BE49-F238E27FC236}">
                <a16:creationId xmlns:a16="http://schemas.microsoft.com/office/drawing/2014/main" id="{52B490CB-25C5-47EB-8529-A4578D1A47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6DD346-C44C-43B9-8ED4-BFE896A055E7}"/>
              </a:ext>
            </a:extLst>
          </p:cNvPr>
          <p:cNvSpPr>
            <a:spLocks noGrp="1"/>
          </p:cNvSpPr>
          <p:nvPr>
            <p:ph type="sldNum" sz="quarter" idx="12"/>
          </p:nvPr>
        </p:nvSpPr>
        <p:spPr/>
        <p:txBody>
          <a:bodyPr/>
          <a:lstStyle/>
          <a:p>
            <a:fld id="{0D9D15AA-7A84-4E2D-88D1-B4F48E5F3248}" type="slidenum">
              <a:rPr lang="en-AU" smtClean="0"/>
              <a:t>‹#›</a:t>
            </a:fld>
            <a:endParaRPr lang="en-AU"/>
          </a:p>
        </p:txBody>
      </p:sp>
    </p:spTree>
    <p:extLst>
      <p:ext uri="{BB962C8B-B14F-4D97-AF65-F5344CB8AC3E}">
        <p14:creationId xmlns:p14="http://schemas.microsoft.com/office/powerpoint/2010/main" val="333502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7EF84-9133-49A5-ADD3-51F93A415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18E02D-E8F4-43D2-81C0-59D873CC1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7B0A984-8CA4-4ADD-9445-DA918A242C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F3B74-C2B3-4204-A047-D45B3B475ECE}" type="datetimeFigureOut">
              <a:rPr lang="en-AU" smtClean="0"/>
              <a:t>29/03/2022</a:t>
            </a:fld>
            <a:endParaRPr lang="en-AU"/>
          </a:p>
        </p:txBody>
      </p:sp>
      <p:sp>
        <p:nvSpPr>
          <p:cNvPr id="5" name="Footer Placeholder 4">
            <a:extLst>
              <a:ext uri="{FF2B5EF4-FFF2-40B4-BE49-F238E27FC236}">
                <a16:creationId xmlns:a16="http://schemas.microsoft.com/office/drawing/2014/main" id="{0A20F77C-B5BA-4F05-92E9-BA6EB4A2B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1962E59-AEBE-418A-BDF2-BB594B67B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D15AA-7A84-4E2D-88D1-B4F48E5F3248}" type="slidenum">
              <a:rPr lang="en-AU" smtClean="0"/>
              <a:t>‹#›</a:t>
            </a:fld>
            <a:endParaRPr lang="en-AU"/>
          </a:p>
        </p:txBody>
      </p:sp>
    </p:spTree>
    <p:extLst>
      <p:ext uri="{BB962C8B-B14F-4D97-AF65-F5344CB8AC3E}">
        <p14:creationId xmlns:p14="http://schemas.microsoft.com/office/powerpoint/2010/main" val="107683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cUR-eYDAz9w"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jpe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cid:70784453-93A3-42F3-88CF-23E7AAB5F934" TargetMode="External"/><Relationship Id="rId5" Type="http://schemas.openxmlformats.org/officeDocument/2006/relationships/image" Target="../media/image40.png"/><Relationship Id="rId4" Type="http://schemas.openxmlformats.org/officeDocument/2006/relationships/image" Target="cid:5E2511FC-AAB3-4442-ACC1-F1C7E918D97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hyperlink" Target="https://bit.ly/3wGYOs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636AE5-A72B-4E03-AB5A-21143A21CAA6}"/>
              </a:ext>
            </a:extLst>
          </p:cNvPr>
          <p:cNvSpPr txBox="1"/>
          <p:nvPr/>
        </p:nvSpPr>
        <p:spPr>
          <a:xfrm>
            <a:off x="526073" y="489439"/>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a:solidFill>
                  <a:schemeClr val="bg1"/>
                </a:solidFill>
                <a:latin typeface="+mj-lt"/>
                <a:ea typeface="+mj-ea"/>
                <a:cs typeface="+mj-cs"/>
              </a:rPr>
              <a:t>Workshop Outline</a:t>
            </a:r>
          </a:p>
        </p:txBody>
      </p:sp>
      <p:cxnSp>
        <p:nvCxnSpPr>
          <p:cNvPr id="23" name="Straight Connector 2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E2ED3354-D9EC-4AF9-9BDF-CC34E4E6A0F3}"/>
              </a:ext>
            </a:extLst>
          </p:cNvPr>
          <p:cNvGraphicFramePr>
            <a:graphicFrameLocks noGrp="1"/>
          </p:cNvGraphicFramePr>
          <p:nvPr>
            <p:extLst>
              <p:ext uri="{D42A27DB-BD31-4B8C-83A1-F6EECF244321}">
                <p14:modId xmlns:p14="http://schemas.microsoft.com/office/powerpoint/2010/main" val="176746901"/>
              </p:ext>
            </p:extLst>
          </p:nvPr>
        </p:nvGraphicFramePr>
        <p:xfrm>
          <a:off x="769316" y="2427541"/>
          <a:ext cx="10598270" cy="3997639"/>
        </p:xfrm>
        <a:graphic>
          <a:graphicData uri="http://schemas.openxmlformats.org/drawingml/2006/table">
            <a:tbl>
              <a:tblPr firstRow="1" bandRow="1">
                <a:noFill/>
                <a:tableStyleId>{8799B23B-EC83-4686-B30A-512413B5E67A}</a:tableStyleId>
              </a:tblPr>
              <a:tblGrid>
                <a:gridCol w="3244786">
                  <a:extLst>
                    <a:ext uri="{9D8B030D-6E8A-4147-A177-3AD203B41FA5}">
                      <a16:colId xmlns:a16="http://schemas.microsoft.com/office/drawing/2014/main" val="1673681041"/>
                    </a:ext>
                  </a:extLst>
                </a:gridCol>
                <a:gridCol w="7353484">
                  <a:extLst>
                    <a:ext uri="{9D8B030D-6E8A-4147-A177-3AD203B41FA5}">
                      <a16:colId xmlns:a16="http://schemas.microsoft.com/office/drawing/2014/main" val="2620100421"/>
                    </a:ext>
                  </a:extLst>
                </a:gridCol>
              </a:tblGrid>
              <a:tr h="747190">
                <a:tc>
                  <a:txBody>
                    <a:bodyPr/>
                    <a:lstStyle/>
                    <a:p>
                      <a:pPr algn="ctr" fontAlgn="b"/>
                      <a:r>
                        <a:rPr lang="en-AU" sz="2200" b="1" u="sng" strike="noStrike" dirty="0">
                          <a:solidFill>
                            <a:srgbClr val="FFFFFF"/>
                          </a:solidFill>
                          <a:effectLst/>
                        </a:rPr>
                        <a:t>Time (Activity)</a:t>
                      </a:r>
                      <a:endParaRPr lang="en-AU" sz="2200" b="1" i="0" u="sng" strike="noStrike" dirty="0">
                        <a:solidFill>
                          <a:srgbClr val="FFFFFF"/>
                        </a:solidFill>
                        <a:effectLst/>
                        <a:latin typeface="Calibri" panose="020F0502020204030204" pitchFamily="34" charset="0"/>
                      </a:endParaRPr>
                    </a:p>
                  </a:txBody>
                  <a:tcPr marL="311843" marR="187105" marT="187105" marB="187105"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b"/>
                      <a:r>
                        <a:rPr lang="en-AU" sz="2200" b="1" u="sng" strike="noStrike" dirty="0">
                          <a:solidFill>
                            <a:srgbClr val="FFFFFF"/>
                          </a:solidFill>
                          <a:effectLst/>
                        </a:rPr>
                        <a:t>Title</a:t>
                      </a:r>
                      <a:endParaRPr lang="en-AU" sz="2200" b="1" i="0" u="sng" strike="noStrike" dirty="0">
                        <a:solidFill>
                          <a:srgbClr val="FFFFFF"/>
                        </a:solidFill>
                        <a:effectLst/>
                        <a:latin typeface="Calibri" panose="020F0502020204030204" pitchFamily="34" charset="0"/>
                      </a:endParaRPr>
                    </a:p>
                  </a:txBody>
                  <a:tcPr marL="311843" marR="187105" marT="187105" marB="187105"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090112949"/>
                  </a:ext>
                </a:extLst>
              </a:tr>
              <a:tr h="1083483">
                <a:tc>
                  <a:txBody>
                    <a:bodyPr/>
                    <a:lstStyle/>
                    <a:p>
                      <a:pPr algn="ctr" fontAlgn="b"/>
                      <a:r>
                        <a:rPr lang="en-US" sz="2200" b="0" i="0" u="none" strike="noStrike" dirty="0">
                          <a:solidFill>
                            <a:schemeClr val="tx1">
                              <a:lumMod val="85000"/>
                              <a:lumOff val="15000"/>
                            </a:schemeClr>
                          </a:solidFill>
                          <a:effectLst/>
                          <a:latin typeface="Calibri" panose="020F0502020204030204" pitchFamily="34" charset="0"/>
                        </a:rPr>
                        <a:t>15 mins</a:t>
                      </a:r>
                    </a:p>
                    <a:p>
                      <a:pPr algn="ctr" fontAlgn="b"/>
                      <a:r>
                        <a:rPr lang="en-US" sz="2200" b="0" i="0" u="none" strike="noStrike" dirty="0">
                          <a:solidFill>
                            <a:schemeClr val="tx1">
                              <a:lumMod val="85000"/>
                              <a:lumOff val="15000"/>
                            </a:schemeClr>
                          </a:solidFill>
                          <a:effectLst/>
                          <a:latin typeface="Calibri" panose="020F0502020204030204" pitchFamily="34" charset="0"/>
                        </a:rPr>
                        <a:t>(Lecture)</a:t>
                      </a:r>
                      <a:endParaRPr lang="en-AU" sz="2200" b="0" i="0" u="none" strike="noStrike" dirty="0">
                        <a:solidFill>
                          <a:schemeClr val="tx1">
                            <a:lumMod val="85000"/>
                            <a:lumOff val="15000"/>
                          </a:schemeClr>
                        </a:solidFill>
                        <a:effectLst/>
                        <a:latin typeface="Calibri" panose="020F0502020204030204" pitchFamily="34" charset="0"/>
                      </a:endParaRPr>
                    </a:p>
                  </a:txBody>
                  <a:tcPr marL="311843" marR="187105" marT="187105" marB="18710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b"/>
                      <a:r>
                        <a:rPr lang="en-AU" sz="2200" u="none" strike="noStrike" dirty="0">
                          <a:solidFill>
                            <a:schemeClr val="tx1">
                              <a:lumMod val="85000"/>
                              <a:lumOff val="15000"/>
                            </a:schemeClr>
                          </a:solidFill>
                          <a:effectLst/>
                        </a:rPr>
                        <a:t>XR Technologies in Practice</a:t>
                      </a:r>
                      <a:endParaRPr lang="en-AU" sz="2200" b="0" i="0" u="none" strike="noStrike" dirty="0">
                        <a:solidFill>
                          <a:schemeClr val="tx1">
                            <a:lumMod val="85000"/>
                            <a:lumOff val="15000"/>
                          </a:schemeClr>
                        </a:solidFill>
                        <a:effectLst/>
                        <a:latin typeface="Calibri" panose="020F0502020204030204" pitchFamily="34" charset="0"/>
                      </a:endParaRPr>
                    </a:p>
                  </a:txBody>
                  <a:tcPr marL="311843" marR="187105" marT="187105" marB="18710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102113213"/>
                  </a:ext>
                </a:extLst>
              </a:tr>
              <a:tr h="1083483">
                <a:tc>
                  <a:txBody>
                    <a:bodyPr/>
                    <a:lstStyle/>
                    <a:p>
                      <a:pPr algn="ctr" fontAlgn="b"/>
                      <a:r>
                        <a:rPr lang="en-US" sz="2200" b="0" i="0" u="none" strike="noStrike" dirty="0">
                          <a:solidFill>
                            <a:schemeClr val="tx1">
                              <a:lumMod val="85000"/>
                              <a:lumOff val="15000"/>
                            </a:schemeClr>
                          </a:solidFill>
                          <a:effectLst/>
                          <a:latin typeface="Calibri" panose="020F0502020204030204" pitchFamily="34" charset="0"/>
                        </a:rPr>
                        <a:t>20 mins</a:t>
                      </a:r>
                    </a:p>
                    <a:p>
                      <a:pPr algn="ctr" fontAlgn="b"/>
                      <a:r>
                        <a:rPr lang="en-US" sz="2200" b="0" i="0" u="none" strike="noStrike" dirty="0">
                          <a:solidFill>
                            <a:schemeClr val="tx1">
                              <a:lumMod val="85000"/>
                              <a:lumOff val="15000"/>
                            </a:schemeClr>
                          </a:solidFill>
                          <a:effectLst/>
                          <a:latin typeface="Calibri" panose="020F0502020204030204" pitchFamily="34" charset="0"/>
                        </a:rPr>
                        <a:t>(Audience Breakout)</a:t>
                      </a:r>
                      <a:endParaRPr lang="en-AU" sz="2200" b="0" i="0" u="none" strike="noStrike" dirty="0">
                        <a:solidFill>
                          <a:schemeClr val="tx1">
                            <a:lumMod val="85000"/>
                            <a:lumOff val="15000"/>
                          </a:schemeClr>
                        </a:solidFill>
                        <a:effectLst/>
                        <a:latin typeface="Calibri" panose="020F0502020204030204" pitchFamily="34" charset="0"/>
                      </a:endParaRPr>
                    </a:p>
                  </a:txBody>
                  <a:tcPr marL="311843" marR="187105" marT="187105" marB="18710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b"/>
                      <a:r>
                        <a:rPr lang="en-AU" sz="2200" u="none" strike="noStrike" dirty="0">
                          <a:solidFill>
                            <a:schemeClr val="tx1">
                              <a:lumMod val="85000"/>
                              <a:lumOff val="15000"/>
                            </a:schemeClr>
                          </a:solidFill>
                          <a:effectLst/>
                        </a:rPr>
                        <a:t>What are the greatest needs and opportunities in higher education that XR technologies can help fulfill?</a:t>
                      </a:r>
                    </a:p>
                  </a:txBody>
                  <a:tcPr marL="311843" marR="187105" marT="187105" marB="18710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285314359"/>
                  </a:ext>
                </a:extLst>
              </a:tr>
              <a:tr h="1083483">
                <a:tc>
                  <a:txBody>
                    <a:bodyPr/>
                    <a:lstStyle/>
                    <a:p>
                      <a:pPr algn="ctr" fontAlgn="b"/>
                      <a:r>
                        <a:rPr lang="en-AU" sz="2200" b="0" i="0" u="none" strike="noStrike" dirty="0">
                          <a:solidFill>
                            <a:schemeClr val="tx1">
                              <a:lumMod val="85000"/>
                              <a:lumOff val="15000"/>
                            </a:schemeClr>
                          </a:solidFill>
                          <a:effectLst/>
                          <a:latin typeface="Calibri" panose="020F0502020204030204" pitchFamily="34" charset="0"/>
                        </a:rPr>
                        <a:t>10 mins</a:t>
                      </a:r>
                    </a:p>
                    <a:p>
                      <a:pPr algn="ctr" fontAlgn="b"/>
                      <a:r>
                        <a:rPr lang="en-AU" sz="2200" b="0" i="0" u="none" strike="noStrike" dirty="0">
                          <a:solidFill>
                            <a:schemeClr val="tx1">
                              <a:lumMod val="85000"/>
                              <a:lumOff val="15000"/>
                            </a:schemeClr>
                          </a:solidFill>
                          <a:effectLst/>
                          <a:latin typeface="Calibri" panose="020F0502020204030204" pitchFamily="34" charset="0"/>
                        </a:rPr>
                        <a:t>(Review)</a:t>
                      </a:r>
                    </a:p>
                  </a:txBody>
                  <a:tcPr marL="311843" marR="187105" marT="187105" marB="18710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2200" u="none" strike="noStrike" dirty="0">
                          <a:solidFill>
                            <a:schemeClr val="tx1">
                              <a:lumMod val="85000"/>
                              <a:lumOff val="15000"/>
                            </a:schemeClr>
                          </a:solidFill>
                          <a:effectLst/>
                        </a:rPr>
                        <a:t>Emerging Themes from the Audience Padlet </a:t>
                      </a:r>
                      <a:endParaRPr lang="en-AU" sz="2200" b="0" i="0" u="none" strike="noStrike" dirty="0">
                        <a:solidFill>
                          <a:schemeClr val="tx1">
                            <a:lumMod val="85000"/>
                            <a:lumOff val="15000"/>
                          </a:schemeClr>
                        </a:solidFill>
                        <a:effectLst/>
                        <a:latin typeface="Calibri" panose="020F0502020204030204" pitchFamily="34" charset="0"/>
                      </a:endParaRPr>
                    </a:p>
                  </a:txBody>
                  <a:tcPr marL="311843" marR="187105" marT="187105" marB="18710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168754111"/>
                  </a:ext>
                </a:extLst>
              </a:tr>
            </a:tbl>
          </a:graphicData>
        </a:graphic>
      </p:graphicFrame>
    </p:spTree>
    <p:extLst>
      <p:ext uri="{BB962C8B-B14F-4D97-AF65-F5344CB8AC3E}">
        <p14:creationId xmlns:p14="http://schemas.microsoft.com/office/powerpoint/2010/main" val="303360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B6B637-15EA-4592-AC50-48201AEEE5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474" y="348496"/>
            <a:ext cx="11367837" cy="5553662"/>
          </a:xfrm>
          <a:prstGeom prst="rect">
            <a:avLst/>
          </a:prstGeom>
        </p:spPr>
      </p:pic>
      <p:sp>
        <p:nvSpPr>
          <p:cNvPr id="4" name="TextBox 3">
            <a:extLst>
              <a:ext uri="{FF2B5EF4-FFF2-40B4-BE49-F238E27FC236}">
                <a16:creationId xmlns:a16="http://schemas.microsoft.com/office/drawing/2014/main" id="{B149CC40-E8BC-4D24-9051-5A5A6E4DDAC2}"/>
              </a:ext>
            </a:extLst>
          </p:cNvPr>
          <p:cNvSpPr txBox="1">
            <a:spLocks noChangeArrowheads="1"/>
          </p:cNvSpPr>
          <p:nvPr/>
        </p:nvSpPr>
        <p:spPr bwMode="auto">
          <a:xfrm>
            <a:off x="185737" y="6090457"/>
            <a:ext cx="11820525" cy="689979"/>
          </a:xfrm>
          <a:prstGeom prst="rect">
            <a:avLst/>
          </a:prstGeom>
          <a:noFill/>
          <a:ln w="38100">
            <a:noFill/>
          </a:ln>
        </p:spPr>
        <p:txBody>
          <a:bodyPr wrap="square" lIns="91422" tIns="45711" rIns="91422" bIns="45711">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a:lnSpc>
                <a:spcPts val="5000"/>
              </a:lnSpc>
            </a:pPr>
            <a:r>
              <a:rPr lang="en-US" altLang="en-US" sz="4000" dirty="0">
                <a:latin typeface="Arial" charset="0"/>
                <a:ea typeface="Arial" charset="0"/>
                <a:cs typeface="Arial" charset="0"/>
              </a:rPr>
              <a:t>Teach abstract concepts</a:t>
            </a:r>
          </a:p>
        </p:txBody>
      </p:sp>
    </p:spTree>
    <p:extLst>
      <p:ext uri="{BB962C8B-B14F-4D97-AF65-F5344CB8AC3E}">
        <p14:creationId xmlns:p14="http://schemas.microsoft.com/office/powerpoint/2010/main" val="391770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2050" name="Picture 2" descr="Maps and directions | Bond University">
            <a:extLst>
              <a:ext uri="{FF2B5EF4-FFF2-40B4-BE49-F238E27FC236}">
                <a16:creationId xmlns:a16="http://schemas.microsoft.com/office/drawing/2014/main" id="{B169DD67-3D04-41D0-930C-CD0531F4D3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 b="-1"/>
          <a:stretch/>
        </p:blipFill>
        <p:spPr bwMode="auto">
          <a:xfrm>
            <a:off x="-1219" y="-4"/>
            <a:ext cx="12191695"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141" name="Freeform: Shape 140">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9FF8ECB-23E8-4EA2-ACAB-CE077ED1A377}"/>
              </a:ext>
            </a:extLst>
          </p:cNvPr>
          <p:cNvSpPr>
            <a:spLocks noGrp="1"/>
          </p:cNvSpPr>
          <p:nvPr>
            <p:ph type="title"/>
          </p:nvPr>
        </p:nvSpPr>
        <p:spPr>
          <a:xfrm>
            <a:off x="1636511" y="1872171"/>
            <a:ext cx="3555692" cy="2042712"/>
          </a:xfrm>
        </p:spPr>
        <p:txBody>
          <a:bodyPr vert="horz" lIns="91440" tIns="45720" rIns="91440" bIns="45720" rtlCol="0" anchor="b">
            <a:normAutofit/>
          </a:bodyPr>
          <a:lstStyle/>
          <a:p>
            <a:pPr algn="ctr"/>
            <a:r>
              <a:rPr lang="en-US" sz="4000" kern="1200">
                <a:solidFill>
                  <a:schemeClr val="tx1">
                    <a:lumMod val="75000"/>
                    <a:lumOff val="25000"/>
                  </a:schemeClr>
                </a:solidFill>
                <a:latin typeface="+mj-lt"/>
                <a:ea typeface="+mj-ea"/>
                <a:cs typeface="+mj-cs"/>
              </a:rPr>
              <a:t>Allow remote education</a:t>
            </a:r>
          </a:p>
        </p:txBody>
      </p:sp>
      <p:grpSp>
        <p:nvGrpSpPr>
          <p:cNvPr id="143" name="Group 142">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144" name="Freeform: Shape 143">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5" name="Freeform: Shape 144">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Content Placeholder 4" descr="A picture containing text&#10;&#10;Description automatically generated">
            <a:extLst>
              <a:ext uri="{FF2B5EF4-FFF2-40B4-BE49-F238E27FC236}">
                <a16:creationId xmlns:a16="http://schemas.microsoft.com/office/drawing/2014/main" id="{5C22438A-E297-49B8-B89A-95665EEA27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6882275" y="1386254"/>
            <a:ext cx="4228348"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Tree>
    <p:extLst>
      <p:ext uri="{BB962C8B-B14F-4D97-AF65-F5344CB8AC3E}">
        <p14:creationId xmlns:p14="http://schemas.microsoft.com/office/powerpoint/2010/main" val="218281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353266E7-97A8-4CD3-9CF4-B1EAAA3D23A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aphical user interface, application&#10;&#10;Description automatically generated">
            <a:extLst>
              <a:ext uri="{FF2B5EF4-FFF2-40B4-BE49-F238E27FC236}">
                <a16:creationId xmlns:a16="http://schemas.microsoft.com/office/drawing/2014/main" id="{C4700736-4450-4E30-A8D2-E15BE48C7D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5" name="Picture 4" descr="Two people looking at a computer screen&#10;&#10;Description automatically generated with medium confidence">
            <a:extLst>
              <a:ext uri="{FF2B5EF4-FFF2-40B4-BE49-F238E27FC236}">
                <a16:creationId xmlns:a16="http://schemas.microsoft.com/office/drawing/2014/main" id="{86ED022B-4CD4-4A7E-AEC1-EEB715FCC0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DA81E409-04A0-4F18-B710-FE97870B7E2E}"/>
              </a:ext>
            </a:extLst>
          </p:cNvPr>
          <p:cNvSpPr>
            <a:spLocks noGrp="1"/>
          </p:cNvSpPr>
          <p:nvPr>
            <p:ph type="title"/>
          </p:nvPr>
        </p:nvSpPr>
        <p:spPr>
          <a:xfrm>
            <a:off x="6343650" y="3996130"/>
            <a:ext cx="5505814" cy="1576910"/>
          </a:xfrm>
        </p:spPr>
        <p:txBody>
          <a:bodyPr vert="horz" lIns="91440" tIns="45720" rIns="91440" bIns="45720" rtlCol="0" anchor="b">
            <a:normAutofit/>
          </a:bodyPr>
          <a:lstStyle/>
          <a:p>
            <a:r>
              <a:rPr lang="en-US" kern="1200">
                <a:solidFill>
                  <a:schemeClr val="tx1"/>
                </a:solidFill>
                <a:latin typeface="+mj-lt"/>
                <a:ea typeface="+mj-ea"/>
                <a:cs typeface="+mj-cs"/>
              </a:rPr>
              <a:t>Connection with learner audiences</a:t>
            </a:r>
          </a:p>
        </p:txBody>
      </p:sp>
    </p:spTree>
    <p:extLst>
      <p:ext uri="{BB962C8B-B14F-4D97-AF65-F5344CB8AC3E}">
        <p14:creationId xmlns:p14="http://schemas.microsoft.com/office/powerpoint/2010/main" val="396693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218417-AB8F-4744-BBFA-A91839775A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047" y="10"/>
            <a:ext cx="12191999" cy="6857990"/>
          </a:xfrm>
          <a:prstGeom prst="rect">
            <a:avLst/>
          </a:prstGeom>
        </p:spPr>
      </p:pic>
      <p:sp>
        <p:nvSpPr>
          <p:cNvPr id="14"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49CC40-E8BC-4D24-9051-5A5A6E4DDAC2}"/>
              </a:ext>
            </a:extLst>
          </p:cNvPr>
          <p:cNvSpPr txBox="1">
            <a:spLocks noChangeArrowheads="1"/>
          </p:cNvSpPr>
          <p:nvPr/>
        </p:nvSpPr>
        <p:spPr bwMode="auto">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a:lnSpc>
                <a:spcPct val="90000"/>
              </a:lnSpc>
              <a:spcBef>
                <a:spcPct val="0"/>
              </a:spcBef>
              <a:spcAft>
                <a:spcPts val="600"/>
              </a:spcAft>
            </a:pPr>
            <a:r>
              <a:rPr lang="en-US" altLang="en-US" sz="5200">
                <a:solidFill>
                  <a:srgbClr val="FFFFFF"/>
                </a:solidFill>
                <a:latin typeface="+mj-lt"/>
                <a:ea typeface="+mj-ea"/>
                <a:cs typeface="+mj-cs"/>
              </a:rPr>
              <a:t>Support human affordances</a:t>
            </a:r>
          </a:p>
        </p:txBody>
      </p:sp>
    </p:spTree>
    <p:extLst>
      <p:ext uri="{BB962C8B-B14F-4D97-AF65-F5344CB8AC3E}">
        <p14:creationId xmlns:p14="http://schemas.microsoft.com/office/powerpoint/2010/main" val="41744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hlinkClick r:id="rId3"/>
            <a:extLst>
              <a:ext uri="{FF2B5EF4-FFF2-40B4-BE49-F238E27FC236}">
                <a16:creationId xmlns:a16="http://schemas.microsoft.com/office/drawing/2014/main" id="{20F959F8-AF63-4A27-8BDC-50485726DA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7" name="TextBox 6"/>
          <p:cNvSpPr txBox="1">
            <a:spLocks noChangeArrowheads="1"/>
          </p:cNvSpPr>
          <p:nvPr/>
        </p:nvSpPr>
        <p:spPr bwMode="auto">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a:lnSpc>
                <a:spcPct val="90000"/>
              </a:lnSpc>
              <a:spcBef>
                <a:spcPct val="0"/>
              </a:spcBef>
              <a:spcAft>
                <a:spcPts val="600"/>
              </a:spcAft>
            </a:pPr>
            <a:r>
              <a:rPr lang="en-US" altLang="en-US" sz="2800" b="1">
                <a:solidFill>
                  <a:srgbClr val="262626"/>
                </a:solidFill>
                <a:latin typeface="+mj-lt"/>
                <a:ea typeface="+mj-ea"/>
                <a:cs typeface="+mj-cs"/>
              </a:rPr>
              <a:t>Can be used as a gimmick …</a:t>
            </a:r>
          </a:p>
        </p:txBody>
      </p:sp>
    </p:spTree>
    <p:extLst>
      <p:ext uri="{BB962C8B-B14F-4D97-AF65-F5344CB8AC3E}">
        <p14:creationId xmlns:p14="http://schemas.microsoft.com/office/powerpoint/2010/main" val="3524268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8893C1-B700-4DE8-AC1E-F8F1EACE9B9F}"/>
              </a:ext>
            </a:extLst>
          </p:cNvPr>
          <p:cNvSpPr txBox="1">
            <a:spLocks noChangeArrowheads="1"/>
          </p:cNvSpPr>
          <p:nvPr/>
        </p:nvSpPr>
        <p:spPr bwMode="auto">
          <a:xfrm>
            <a:off x="838200" y="365125"/>
            <a:ext cx="10515600" cy="1860400"/>
          </a:xfrm>
          <a:prstGeom prst="rect">
            <a:avLst/>
          </a:prstGeom>
        </p:spPr>
        <p:txBody>
          <a:bodyPr vert="horz" lIns="91440" tIns="45720" rIns="91440" bIns="45720" rtlCol="0" anchor="ctr">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nSpc>
                <a:spcPct val="90000"/>
              </a:lnSpc>
              <a:spcBef>
                <a:spcPct val="0"/>
              </a:spcBef>
              <a:spcAft>
                <a:spcPts val="600"/>
              </a:spcAft>
            </a:pPr>
            <a:r>
              <a:rPr lang="en-US" altLang="en-US" sz="5200" b="1" kern="1200" dirty="0">
                <a:solidFill>
                  <a:schemeClr val="tx1"/>
                </a:solidFill>
                <a:latin typeface="+mj-lt"/>
                <a:ea typeface="+mj-ea"/>
                <a:cs typeface="+mj-cs"/>
              </a:rPr>
              <a:t>Think before you act and revise your methods …</a:t>
            </a:r>
          </a:p>
        </p:txBody>
      </p:sp>
      <p:pic>
        <p:nvPicPr>
          <p:cNvPr id="3" name="Picture 2">
            <a:extLst>
              <a:ext uri="{FF2B5EF4-FFF2-40B4-BE49-F238E27FC236}">
                <a16:creationId xmlns:a16="http://schemas.microsoft.com/office/drawing/2014/main" id="{76B848F1-B5BC-44EA-B513-56032C270E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406874" y="2365285"/>
            <a:ext cx="5376980" cy="3938756"/>
          </a:xfrm>
          <a:prstGeom prst="rect">
            <a:avLst/>
          </a:prstGeom>
        </p:spPr>
      </p:pic>
      <p:pic>
        <p:nvPicPr>
          <p:cNvPr id="2" name="Picture 1">
            <a:extLst>
              <a:ext uri="{FF2B5EF4-FFF2-40B4-BE49-F238E27FC236}">
                <a16:creationId xmlns:a16="http://schemas.microsoft.com/office/drawing/2014/main" id="{FBE4280E-88E6-4ABB-9E7A-6FF2A9A69B1E}"/>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408065" y="2365285"/>
            <a:ext cx="5377141" cy="3938756"/>
          </a:xfrm>
          <a:prstGeom prst="rect">
            <a:avLst/>
          </a:prstGeom>
        </p:spPr>
      </p:pic>
    </p:spTree>
    <p:extLst>
      <p:ext uri="{BB962C8B-B14F-4D97-AF65-F5344CB8AC3E}">
        <p14:creationId xmlns:p14="http://schemas.microsoft.com/office/powerpoint/2010/main" val="166985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49" name="Rectangle 4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a:lnSpc>
                <a:spcPct val="90000"/>
              </a:lnSpc>
              <a:spcBef>
                <a:spcPct val="0"/>
              </a:spcBef>
              <a:spcAft>
                <a:spcPts val="600"/>
              </a:spcAft>
            </a:pPr>
            <a:r>
              <a:rPr lang="en-US" altLang="en-US" sz="5200" b="1" dirty="0">
                <a:solidFill>
                  <a:srgbClr val="FFFFFF"/>
                </a:solidFill>
                <a:latin typeface="+mj-lt"/>
                <a:ea typeface="+mj-ea"/>
                <a:cs typeface="+mj-cs"/>
              </a:rPr>
              <a:t>How to Begin?</a:t>
            </a:r>
          </a:p>
        </p:txBody>
      </p:sp>
    </p:spTree>
    <p:extLst>
      <p:ext uri="{BB962C8B-B14F-4D97-AF65-F5344CB8AC3E}">
        <p14:creationId xmlns:p14="http://schemas.microsoft.com/office/powerpoint/2010/main" val="334988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500AF54-1E2B-4CC7-9B6D-577A44F65170}"/>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b="-1"/>
          <a:stretch/>
        </p:blipFill>
        <p:spPr>
          <a:xfrm>
            <a:off x="20" y="10"/>
            <a:ext cx="12188930" cy="6857990"/>
          </a:xfrm>
          <a:prstGeom prst="rect">
            <a:avLst/>
          </a:prstGeom>
        </p:spPr>
      </p:pic>
      <p:sp>
        <p:nvSpPr>
          <p:cNvPr id="9" name="Rectangle 8"/>
          <p:cNvSpPr>
            <a:spLocks/>
          </p:cNvSpPr>
          <p:nvPr/>
        </p:nvSpPr>
        <p:spPr bwMode="auto">
          <a:xfrm>
            <a:off x="1524000" y="1122363"/>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defRPr/>
            </a:pPr>
            <a:r>
              <a:rPr lang="en-US" sz="6600" b="1" spc="250">
                <a:solidFill>
                  <a:srgbClr val="FFFFFF"/>
                </a:solidFill>
                <a:latin typeface="+mj-lt"/>
                <a:ea typeface="+mj-ea"/>
                <a:cs typeface="+mj-cs"/>
                <a:sym typeface="Bebas Neue" charset="0"/>
              </a:rPr>
              <a:t>Understand the Emerging Technology Landscape</a:t>
            </a:r>
          </a:p>
        </p:txBody>
      </p:sp>
      <p:sp>
        <p:nvSpPr>
          <p:cNvPr id="7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57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 name="Picture 3" descr="Background pattern&#10;&#10;Description automatically generated">
            <a:extLst>
              <a:ext uri="{FF2B5EF4-FFF2-40B4-BE49-F238E27FC236}">
                <a16:creationId xmlns:a16="http://schemas.microsoft.com/office/drawing/2014/main" id="{C6E4417A-9864-4F62-B05B-00F16C6736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8" name="Rectangle 37">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4DFBB-8861-4F9F-AC42-8559F6F74FE8}"/>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r>
              <a:rPr lang="en-US" sz="6600" b="1" dirty="0">
                <a:solidFill>
                  <a:schemeClr val="tx1">
                    <a:lumMod val="75000"/>
                    <a:lumOff val="25000"/>
                  </a:schemeClr>
                </a:solidFill>
              </a:rPr>
              <a:t>Digital Growth is not equal for all …</a:t>
            </a:r>
          </a:p>
        </p:txBody>
      </p:sp>
    </p:spTree>
    <p:extLst>
      <p:ext uri="{BB962C8B-B14F-4D97-AF65-F5344CB8AC3E}">
        <p14:creationId xmlns:p14="http://schemas.microsoft.com/office/powerpoint/2010/main" val="152550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372F2A-95CA-4C69-B20E-30951B011084}"/>
              </a:ext>
            </a:extLst>
          </p:cNvPr>
          <p:cNvSpPr txBox="1">
            <a:spLocks noChangeArrowheads="1"/>
          </p:cNvSpPr>
          <p:nvPr/>
        </p:nvSpPr>
        <p:spPr bwMode="auto">
          <a:xfrm>
            <a:off x="162877" y="5849953"/>
            <a:ext cx="5223792" cy="922322"/>
          </a:xfrm>
          <a:prstGeom prst="rect">
            <a:avLst/>
          </a:prstGeom>
        </p:spPr>
        <p:txBody>
          <a:bodyPr vert="horz" lIns="91440" tIns="45720" rIns="91440" bIns="45720" rtlCol="0" anchor="ctr">
            <a:normAutofit lnSpcReduction="10000"/>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nSpc>
                <a:spcPct val="90000"/>
              </a:lnSpc>
              <a:spcBef>
                <a:spcPct val="0"/>
              </a:spcBef>
              <a:spcAft>
                <a:spcPts val="600"/>
              </a:spcAft>
            </a:pPr>
            <a:r>
              <a:rPr lang="en-US" altLang="en-US" sz="3200" b="1" dirty="0">
                <a:latin typeface="+mj-lt"/>
                <a:ea typeface="+mj-ea"/>
                <a:cs typeface="+mj-cs"/>
              </a:rPr>
              <a:t>Gartner Emerging Technology Roadmap 2020-2022</a:t>
            </a:r>
          </a:p>
        </p:txBody>
      </p:sp>
      <p:pic>
        <p:nvPicPr>
          <p:cNvPr id="6" name="Picture 5">
            <a:extLst>
              <a:ext uri="{FF2B5EF4-FFF2-40B4-BE49-F238E27FC236}">
                <a16:creationId xmlns:a16="http://schemas.microsoft.com/office/drawing/2014/main" id="{A3F504C5-B49E-43A2-99BF-F7AA3B53EF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9140" y="169936"/>
            <a:ext cx="4834161" cy="5268840"/>
          </a:xfrm>
          <a:prstGeom prst="rect">
            <a:avLst/>
          </a:prstGeom>
        </p:spPr>
      </p:pic>
      <p:pic>
        <p:nvPicPr>
          <p:cNvPr id="4" name="Picture 3">
            <a:extLst>
              <a:ext uri="{FF2B5EF4-FFF2-40B4-BE49-F238E27FC236}">
                <a16:creationId xmlns:a16="http://schemas.microsoft.com/office/drawing/2014/main" id="{7431E4C8-7FF6-4E5B-91B3-57BB5317F0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120" y="169936"/>
            <a:ext cx="4834162" cy="5254524"/>
          </a:xfrm>
          <a:prstGeom prst="rect">
            <a:avLst/>
          </a:prstGeom>
        </p:spPr>
      </p:pic>
      <p:pic>
        <p:nvPicPr>
          <p:cNvPr id="11" name="Picture 10">
            <a:extLst>
              <a:ext uri="{FF2B5EF4-FFF2-40B4-BE49-F238E27FC236}">
                <a16:creationId xmlns:a16="http://schemas.microsoft.com/office/drawing/2014/main" id="{D70A4638-B98B-4737-A398-A807EC65C0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86669" y="5989350"/>
            <a:ext cx="4171429" cy="665780"/>
          </a:xfrm>
          <a:prstGeom prst="rect">
            <a:avLst/>
          </a:prstGeom>
        </p:spPr>
      </p:pic>
      <p:pic>
        <p:nvPicPr>
          <p:cNvPr id="15" name="Picture 14">
            <a:extLst>
              <a:ext uri="{FF2B5EF4-FFF2-40B4-BE49-F238E27FC236}">
                <a16:creationId xmlns:a16="http://schemas.microsoft.com/office/drawing/2014/main" id="{47199FF1-9395-4D91-8DE1-2F65446424CB}"/>
              </a:ext>
            </a:extLst>
          </p:cNvPr>
          <p:cNvPicPr>
            <a:picLocks noChangeAspect="1"/>
          </p:cNvPicPr>
          <p:nvPr/>
        </p:nvPicPr>
        <p:blipFill>
          <a:blip r:embed="rId5"/>
          <a:stretch>
            <a:fillRect/>
          </a:stretch>
        </p:blipFill>
        <p:spPr>
          <a:xfrm>
            <a:off x="8834458" y="5869003"/>
            <a:ext cx="3057143" cy="704762"/>
          </a:xfrm>
          <a:prstGeom prst="rect">
            <a:avLst/>
          </a:prstGeom>
        </p:spPr>
      </p:pic>
      <p:sp>
        <p:nvSpPr>
          <p:cNvPr id="12" name="TextBox 11">
            <a:extLst>
              <a:ext uri="{FF2B5EF4-FFF2-40B4-BE49-F238E27FC236}">
                <a16:creationId xmlns:a16="http://schemas.microsoft.com/office/drawing/2014/main" id="{C7222E20-2C3E-4580-BFFA-1178C5329ACB}"/>
              </a:ext>
            </a:extLst>
          </p:cNvPr>
          <p:cNvSpPr txBox="1"/>
          <p:nvPr/>
        </p:nvSpPr>
        <p:spPr>
          <a:xfrm>
            <a:off x="991121" y="5424460"/>
            <a:ext cx="4834160" cy="369332"/>
          </a:xfrm>
          <a:prstGeom prst="rect">
            <a:avLst/>
          </a:prstGeom>
          <a:noFill/>
        </p:spPr>
        <p:txBody>
          <a:bodyPr wrap="square">
            <a:spAutoFit/>
          </a:bodyPr>
          <a:lstStyle/>
          <a:p>
            <a:pPr algn="ctr"/>
            <a:r>
              <a:rPr lang="en-US" sz="1800" b="1" dirty="0">
                <a:solidFill>
                  <a:schemeClr val="tx1">
                    <a:lumMod val="75000"/>
                    <a:lumOff val="25000"/>
                  </a:schemeClr>
                </a:solidFill>
              </a:rPr>
              <a:t>Large Enterprise</a:t>
            </a:r>
            <a:endParaRPr lang="en-AU" dirty="0"/>
          </a:p>
        </p:txBody>
      </p:sp>
      <p:sp>
        <p:nvSpPr>
          <p:cNvPr id="13" name="TextBox 12">
            <a:extLst>
              <a:ext uri="{FF2B5EF4-FFF2-40B4-BE49-F238E27FC236}">
                <a16:creationId xmlns:a16="http://schemas.microsoft.com/office/drawing/2014/main" id="{33E948E6-7B27-4DE0-9049-15D89D00299A}"/>
              </a:ext>
            </a:extLst>
          </p:cNvPr>
          <p:cNvSpPr txBox="1"/>
          <p:nvPr/>
        </p:nvSpPr>
        <p:spPr>
          <a:xfrm>
            <a:off x="6499140" y="5418306"/>
            <a:ext cx="4834161" cy="369332"/>
          </a:xfrm>
          <a:prstGeom prst="rect">
            <a:avLst/>
          </a:prstGeom>
          <a:noFill/>
        </p:spPr>
        <p:txBody>
          <a:bodyPr wrap="square">
            <a:spAutoFit/>
          </a:bodyPr>
          <a:lstStyle/>
          <a:p>
            <a:pPr algn="ctr"/>
            <a:r>
              <a:rPr lang="en-US" sz="1800" b="1" dirty="0">
                <a:solidFill>
                  <a:schemeClr val="tx1">
                    <a:lumMod val="75000"/>
                    <a:lumOff val="25000"/>
                  </a:schemeClr>
                </a:solidFill>
              </a:rPr>
              <a:t>Medium Enterprise</a:t>
            </a:r>
            <a:endParaRPr lang="en-AU" dirty="0"/>
          </a:p>
        </p:txBody>
      </p:sp>
    </p:spTree>
    <p:extLst>
      <p:ext uri="{BB962C8B-B14F-4D97-AF65-F5344CB8AC3E}">
        <p14:creationId xmlns:p14="http://schemas.microsoft.com/office/powerpoint/2010/main" val="26069896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itting at a desk in front of a computer&#10;&#10;Description automatically generated">
            <a:extLst>
              <a:ext uri="{FF2B5EF4-FFF2-40B4-BE49-F238E27FC236}">
                <a16:creationId xmlns:a16="http://schemas.microsoft.com/office/drawing/2014/main" id="{A25A8875-A68C-4C41-A031-7B3E15C122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9C92C3D-8783-4726-B66E-866812904A22}"/>
              </a:ext>
            </a:extLst>
          </p:cNvPr>
          <p:cNvSpPr>
            <a:spLocks noGrp="1"/>
          </p:cNvSpPr>
          <p:nvPr>
            <p:ph type="ctrTitle"/>
          </p:nvPr>
        </p:nvSpPr>
        <p:spPr>
          <a:xfrm>
            <a:off x="8022021" y="3231931"/>
            <a:ext cx="3852041" cy="1834056"/>
          </a:xfrm>
        </p:spPr>
        <p:txBody>
          <a:bodyPr>
            <a:normAutofit/>
          </a:bodyPr>
          <a:lstStyle/>
          <a:p>
            <a:r>
              <a:rPr lang="en-AU" sz="4000">
                <a:effectLst/>
                <a:latin typeface="Calibri" panose="020F0502020204030204" pitchFamily="34" charset="0"/>
                <a:ea typeface="Times New Roman" panose="02020603050405020304" pitchFamily="18" charset="0"/>
              </a:rPr>
              <a:t>XR technologies in practice</a:t>
            </a:r>
          </a:p>
        </p:txBody>
      </p:sp>
      <p:sp>
        <p:nvSpPr>
          <p:cNvPr id="3" name="Subtitle 2">
            <a:extLst>
              <a:ext uri="{FF2B5EF4-FFF2-40B4-BE49-F238E27FC236}">
                <a16:creationId xmlns:a16="http://schemas.microsoft.com/office/drawing/2014/main" id="{4A2186D8-15F6-4A1C-AAA1-2DA4277ADE55}"/>
              </a:ext>
            </a:extLst>
          </p:cNvPr>
          <p:cNvSpPr>
            <a:spLocks noGrp="1"/>
          </p:cNvSpPr>
          <p:nvPr>
            <p:ph type="subTitle" idx="1"/>
          </p:nvPr>
        </p:nvSpPr>
        <p:spPr>
          <a:xfrm>
            <a:off x="7782910" y="5242675"/>
            <a:ext cx="4330262" cy="683284"/>
          </a:xfrm>
        </p:spPr>
        <p:txBody>
          <a:bodyPr>
            <a:normAutofit/>
          </a:bodyPr>
          <a:lstStyle/>
          <a:p>
            <a:r>
              <a:rPr lang="en-AU" sz="1600"/>
              <a:t>Associate Professor James Birt (PhD)</a:t>
            </a:r>
          </a:p>
          <a:p>
            <a:r>
              <a:rPr lang="en-AU" sz="1600"/>
              <a:t>Bond University, Australia</a:t>
            </a:r>
          </a:p>
        </p:txBody>
      </p:sp>
      <p:cxnSp>
        <p:nvCxnSpPr>
          <p:cNvPr id="25" name="Straight Connector 2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48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lex maths formulae on a blackboard">
            <a:extLst>
              <a:ext uri="{FF2B5EF4-FFF2-40B4-BE49-F238E27FC236}">
                <a16:creationId xmlns:a16="http://schemas.microsoft.com/office/drawing/2014/main" id="{CAD1311F-8097-FCBE-CA78-2436A61D4C82}"/>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F2CB1212-0B2C-4CA3-A738-3A3E9551778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Know the XR technologies</a:t>
            </a:r>
          </a:p>
        </p:txBody>
      </p:sp>
    </p:spTree>
    <p:extLst>
      <p:ext uri="{BB962C8B-B14F-4D97-AF65-F5344CB8AC3E}">
        <p14:creationId xmlns:p14="http://schemas.microsoft.com/office/powerpoint/2010/main" val="191520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1D124F-85DD-47A7-8E75-F2B99706A3B6}"/>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dirty="0">
                <a:solidFill>
                  <a:srgbClr val="FFFFFF"/>
                </a:solidFill>
                <a:latin typeface="+mj-lt"/>
                <a:ea typeface="+mj-ea"/>
                <a:cs typeface="+mj-cs"/>
              </a:rPr>
              <a:t>Digital Twins</a:t>
            </a:r>
          </a:p>
        </p:txBody>
      </p:sp>
      <p:pic>
        <p:nvPicPr>
          <p:cNvPr id="11" name="Picture 10">
            <a:extLst>
              <a:ext uri="{FF2B5EF4-FFF2-40B4-BE49-F238E27FC236}">
                <a16:creationId xmlns:a16="http://schemas.microsoft.com/office/drawing/2014/main" id="{3978703E-C5C0-47A4-B729-37F6C1F2904A}"/>
              </a:ext>
            </a:extLst>
          </p:cNvPr>
          <p:cNvPicPr>
            <a:picLocks noChangeAspect="1"/>
          </p:cNvPicPr>
          <p:nvPr/>
        </p:nvPicPr>
        <p:blipFill>
          <a:blip r:embed="rId2"/>
          <a:stretch>
            <a:fillRect/>
          </a:stretch>
        </p:blipFill>
        <p:spPr>
          <a:xfrm>
            <a:off x="91708" y="122765"/>
            <a:ext cx="4066943" cy="6612468"/>
          </a:xfrm>
          <a:prstGeom prst="rect">
            <a:avLst/>
          </a:prstGeom>
        </p:spPr>
      </p:pic>
      <p:pic>
        <p:nvPicPr>
          <p:cNvPr id="13" name="5E2511FC-AAB3-4442-ACC1-F1C7E918D979">
            <a:extLst>
              <a:ext uri="{FF2B5EF4-FFF2-40B4-BE49-F238E27FC236}">
                <a16:creationId xmlns:a16="http://schemas.microsoft.com/office/drawing/2014/main" id="{9DC4D504-273D-41F4-8F58-0DBFD97698CB}"/>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tretch>
            <a:fillRect/>
          </a:stretch>
        </p:blipFill>
        <p:spPr bwMode="auto">
          <a:xfrm>
            <a:off x="4261224" y="122765"/>
            <a:ext cx="3772127" cy="2209214"/>
          </a:xfrm>
          <a:prstGeom prst="rect">
            <a:avLst/>
          </a:prstGeom>
          <a:noFill/>
          <a:extLst>
            <a:ext uri="{909E8E84-426E-40DD-AFC4-6F175D3DCCD1}">
              <a14:hiddenFill xmlns:a14="http://schemas.microsoft.com/office/drawing/2010/main">
                <a:solidFill>
                  <a:srgbClr val="FFFFFF"/>
                </a:solidFill>
              </a14:hiddenFill>
            </a:ext>
          </a:extLst>
        </p:spPr>
      </p:pic>
      <p:pic>
        <p:nvPicPr>
          <p:cNvPr id="14" name="70784453-93A3-42F3-88CF-23E7AAB5F934">
            <a:extLst>
              <a:ext uri="{FF2B5EF4-FFF2-40B4-BE49-F238E27FC236}">
                <a16:creationId xmlns:a16="http://schemas.microsoft.com/office/drawing/2014/main" id="{DBD0955F-3B39-457F-8123-6CBD0BB4963F}"/>
              </a:ext>
            </a:extLst>
          </p:cNvPr>
          <p:cNvPicPr>
            <a:picLocks noChangeAspect="1" noChangeArrowheads="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4261224" y="2422097"/>
            <a:ext cx="3772127" cy="2013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 engineering drawing&#10;&#10;Description automatically generated">
            <a:extLst>
              <a:ext uri="{FF2B5EF4-FFF2-40B4-BE49-F238E27FC236}">
                <a16:creationId xmlns:a16="http://schemas.microsoft.com/office/drawing/2014/main" id="{333A3CF2-1970-464F-9448-06B7131D084D}"/>
              </a:ext>
            </a:extLst>
          </p:cNvPr>
          <p:cNvPicPr>
            <a:picLocks noChangeAspect="1"/>
          </p:cNvPicPr>
          <p:nvPr/>
        </p:nvPicPr>
        <p:blipFill rotWithShape="1">
          <a:blip r:embed="rId7" cstate="screen">
            <a:extLst>
              <a:ext uri="{28A0092B-C50C-407E-A947-70E740481C1C}">
                <a14:useLocalDpi xmlns:a14="http://schemas.microsoft.com/office/drawing/2010/main"/>
              </a:ext>
            </a:extLst>
          </a:blip>
          <a:stretch/>
        </p:blipFill>
        <p:spPr>
          <a:xfrm>
            <a:off x="8153400" y="122765"/>
            <a:ext cx="3946892" cy="4325359"/>
          </a:xfrm>
          <a:prstGeom prst="rect">
            <a:avLst/>
          </a:prstGeom>
        </p:spPr>
      </p:pic>
      <p:cxnSp>
        <p:nvCxnSpPr>
          <p:cNvPr id="21" name="Straight Connector 20">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98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5">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AB6A4-8763-4C98-997A-D482CAAF5B17}"/>
              </a:ext>
            </a:extLst>
          </p:cNvPr>
          <p:cNvSpPr>
            <a:spLocks noGrp="1"/>
          </p:cNvSpPr>
          <p:nvPr>
            <p:ph type="title"/>
          </p:nvPr>
        </p:nvSpPr>
        <p:spPr>
          <a:xfrm>
            <a:off x="838200" y="4669978"/>
            <a:ext cx="4391024" cy="1173700"/>
          </a:xfrm>
        </p:spPr>
        <p:txBody>
          <a:bodyPr anchor="t">
            <a:normAutofit/>
          </a:bodyPr>
          <a:lstStyle/>
          <a:p>
            <a:r>
              <a:rPr lang="en-US" sz="3700">
                <a:solidFill>
                  <a:schemeClr val="bg1"/>
                </a:solidFill>
              </a:rPr>
              <a:t>Light Detection &amp; Ranging LiDAR</a:t>
            </a:r>
            <a:endParaRPr lang="en-AU" sz="3700">
              <a:solidFill>
                <a:schemeClr val="bg1"/>
              </a:solidFill>
            </a:endParaRPr>
          </a:p>
        </p:txBody>
      </p:sp>
      <p:pic>
        <p:nvPicPr>
          <p:cNvPr id="6" name="Picture 5">
            <a:extLst>
              <a:ext uri="{FF2B5EF4-FFF2-40B4-BE49-F238E27FC236}">
                <a16:creationId xmlns:a16="http://schemas.microsoft.com/office/drawing/2014/main" id="{88681D0E-1C36-4DC1-99FE-BCB302EFD5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866" b="4927"/>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4" name="Picture 3">
            <a:extLst>
              <a:ext uri="{FF2B5EF4-FFF2-40B4-BE49-F238E27FC236}">
                <a16:creationId xmlns:a16="http://schemas.microsoft.com/office/drawing/2014/main" id="{A805A142-6AFD-410A-9B35-5CE22C0511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5" name="Picture 4">
            <a:extLst>
              <a:ext uri="{FF2B5EF4-FFF2-40B4-BE49-F238E27FC236}">
                <a16:creationId xmlns:a16="http://schemas.microsoft.com/office/drawing/2014/main" id="{EE6B44AA-7A3E-43D0-967E-B02E039148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32" name="Group 27">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9" name="Freeform: Shape 28">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BCFEFE40-A5DB-4226-A6DA-26E52AA4BBD3}"/>
              </a:ext>
            </a:extLst>
          </p:cNvPr>
          <p:cNvSpPr>
            <a:spLocks noGrp="1"/>
          </p:cNvSpPr>
          <p:nvPr>
            <p:ph idx="1"/>
          </p:nvPr>
        </p:nvSpPr>
        <p:spPr>
          <a:xfrm>
            <a:off x="5664201" y="4766267"/>
            <a:ext cx="5692774" cy="1077411"/>
          </a:xfrm>
        </p:spPr>
        <p:txBody>
          <a:bodyPr>
            <a:normAutofit/>
          </a:bodyPr>
          <a:lstStyle/>
          <a:p>
            <a:pPr marL="0" indent="0">
              <a:buNone/>
            </a:pPr>
            <a:r>
              <a:rPr lang="en-AU" sz="1500">
                <a:solidFill>
                  <a:schemeClr val="bg1">
                    <a:alpha val="80000"/>
                  </a:schemeClr>
                </a:solidFill>
              </a:rPr>
              <a:t>Allows for 3D Scanning at unlimited scales. LiDAR is ideal for digital duplication (digital twinning) of objects and environments when digital models and CAD formats are otherwise unavailable, very complex and/or cost-prohibitive to acquire or reproduce.</a:t>
            </a:r>
            <a:endParaRPr lang="en-AU" sz="1500" dirty="0">
              <a:solidFill>
                <a:schemeClr val="bg1">
                  <a:alpha val="80000"/>
                </a:schemeClr>
              </a:solidFill>
            </a:endParaRPr>
          </a:p>
        </p:txBody>
      </p:sp>
    </p:spTree>
    <p:extLst>
      <p:ext uri="{BB962C8B-B14F-4D97-AF65-F5344CB8AC3E}">
        <p14:creationId xmlns:p14="http://schemas.microsoft.com/office/powerpoint/2010/main" val="473647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aptic feedback' virtual reality Teslasuit can simulate everything from a  bullet to a hug - ABC News">
            <a:extLst>
              <a:ext uri="{FF2B5EF4-FFF2-40B4-BE49-F238E27FC236}">
                <a16:creationId xmlns:a16="http://schemas.microsoft.com/office/drawing/2014/main" id="{183031A7-49AA-40E3-A2BC-60ABFD9E5A0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E26B4-38A9-455B-AA77-BB298F5F315E}"/>
              </a:ext>
            </a:extLst>
          </p:cNvPr>
          <p:cNvSpPr>
            <a:spLocks noGrp="1"/>
          </p:cNvSpPr>
          <p:nvPr>
            <p:ph type="title"/>
          </p:nvPr>
        </p:nvSpPr>
        <p:spPr>
          <a:xfrm>
            <a:off x="1771650" y="5254391"/>
            <a:ext cx="8867012" cy="774934"/>
          </a:xfrm>
          <a:noFill/>
        </p:spPr>
        <p:txBody>
          <a:bodyPr>
            <a:normAutofit/>
          </a:bodyPr>
          <a:lstStyle/>
          <a:p>
            <a:pPr algn="ctr"/>
            <a:r>
              <a:rPr lang="en-AU" sz="4000">
                <a:solidFill>
                  <a:srgbClr val="FFFFFF"/>
                </a:solidFill>
              </a:rPr>
              <a:t>Haptics</a:t>
            </a:r>
          </a:p>
        </p:txBody>
      </p:sp>
    </p:spTree>
    <p:extLst>
      <p:ext uri="{BB962C8B-B14F-4D97-AF65-F5344CB8AC3E}">
        <p14:creationId xmlns:p14="http://schemas.microsoft.com/office/powerpoint/2010/main" val="316794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7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BCFACC8-6FB8-44ED-8AED-4A1EDFF5955C}"/>
              </a:ext>
            </a:extLst>
          </p:cNvPr>
          <p:cNvSpPr txBox="1"/>
          <p:nvPr/>
        </p:nvSpPr>
        <p:spPr>
          <a:xfrm>
            <a:off x="607325" y="4741948"/>
            <a:ext cx="10825663"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a:solidFill>
                  <a:srgbClr val="FFFFFF"/>
                </a:solidFill>
                <a:effectLst>
                  <a:outerShdw blurRad="63500" sx="102000" sy="102000" algn="ctr" rotWithShape="0">
                    <a:prstClr val="black">
                      <a:alpha val="40000"/>
                    </a:prstClr>
                  </a:outerShdw>
                </a:effectLst>
                <a:latin typeface="+mj-lt"/>
                <a:ea typeface="+mj-ea"/>
                <a:cs typeface="+mj-cs"/>
              </a:rPr>
              <a:t>Virtual Reality</a:t>
            </a:r>
          </a:p>
        </p:txBody>
      </p:sp>
      <p:pic>
        <p:nvPicPr>
          <p:cNvPr id="5" name="Picture 4" descr="Image result for virtual reality in health bond university">
            <a:extLst>
              <a:ext uri="{FF2B5EF4-FFF2-40B4-BE49-F238E27FC236}">
                <a16:creationId xmlns:a16="http://schemas.microsoft.com/office/drawing/2014/main" id="{2689693F-27A4-4A14-B69F-E6906710A64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7840" y="321733"/>
            <a:ext cx="3793472" cy="2010551"/>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57DD9E6-9CBF-475F-96CF-5E6D17354FF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94959" y="321735"/>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arge room&#10;&#10;Description automatically generated">
            <a:extLst>
              <a:ext uri="{FF2B5EF4-FFF2-40B4-BE49-F238E27FC236}">
                <a16:creationId xmlns:a16="http://schemas.microsoft.com/office/drawing/2014/main" id="{4896C060-8956-4ADF-8C7F-0EE2F6AA8D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86176" y="321734"/>
            <a:ext cx="3797984" cy="2010550"/>
          </a:xfrm>
          <a:prstGeom prst="rect">
            <a:avLst/>
          </a:prstGeom>
        </p:spPr>
      </p:pic>
      <p:pic>
        <p:nvPicPr>
          <p:cNvPr id="4" name="Picture 3">
            <a:extLst>
              <a:ext uri="{FF2B5EF4-FFF2-40B4-BE49-F238E27FC236}">
                <a16:creationId xmlns:a16="http://schemas.microsoft.com/office/drawing/2014/main" id="{C3F4FF8C-69C8-4A73-AC45-E16D33FAF1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7840" y="2423723"/>
            <a:ext cx="3794760" cy="2010551"/>
          </a:xfrm>
          <a:prstGeom prst="rect">
            <a:avLst/>
          </a:prstGeom>
        </p:spPr>
      </p:pic>
      <p:pic>
        <p:nvPicPr>
          <p:cNvPr id="2050" name="Picture 2" descr="Mixed Reality Research Lab">
            <a:extLst>
              <a:ext uri="{FF2B5EF4-FFF2-40B4-BE49-F238E27FC236}">
                <a16:creationId xmlns:a16="http://schemas.microsoft.com/office/drawing/2014/main" id="{41B57B81-5AB2-4406-BFBA-0950F4E32FA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4"/>
          <a:stretch/>
        </p:blipFill>
        <p:spPr bwMode="auto">
          <a:xfrm>
            <a:off x="4190180" y="2422095"/>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in a room&#10;&#10;Description automatically generated">
            <a:extLst>
              <a:ext uri="{FF2B5EF4-FFF2-40B4-BE49-F238E27FC236}">
                <a16:creationId xmlns:a16="http://schemas.microsoft.com/office/drawing/2014/main" id="{1BFD281C-3C71-4F89-B0B4-EF627614C5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93394" y="2422097"/>
            <a:ext cx="3794760" cy="2010551"/>
          </a:xfrm>
          <a:prstGeom prst="rect">
            <a:avLst/>
          </a:prstGeom>
        </p:spPr>
      </p:pic>
      <p:cxnSp>
        <p:nvCxnSpPr>
          <p:cNvPr id="2055" name="Straight Connector 7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963" y="5694097"/>
            <a:ext cx="9144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37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7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ame 8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4" name="Picture 2" descr="Bond students shaping new education reality | Bond University">
            <a:extLst>
              <a:ext uri="{FF2B5EF4-FFF2-40B4-BE49-F238E27FC236}">
                <a16:creationId xmlns:a16="http://schemas.microsoft.com/office/drawing/2014/main" id="{B16419B4-7B91-4A4A-9B6B-CA42405D046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00" y="10"/>
            <a:ext cx="6096000" cy="3428990"/>
          </a:xfrm>
          <a:prstGeom prst="rect">
            <a:avLst/>
          </a:prstGeom>
          <a:extLst>
            <a:ext uri="{909E8E84-426E-40DD-AFC4-6F175D3DCCD1}">
              <a14:hiddenFill xmlns:a14="http://schemas.microsoft.com/office/drawing/2010/main">
                <a:solidFill>
                  <a:srgbClr val="FFFFFF"/>
                </a:solidFill>
              </a14:hiddenFill>
            </a:ext>
          </a:extLst>
        </p:spPr>
      </p:pic>
      <p:pic>
        <p:nvPicPr>
          <p:cNvPr id="3082" name="Picture 10" descr="Bachelor of Interactive Media and Design** | Bond University">
            <a:extLst>
              <a:ext uri="{FF2B5EF4-FFF2-40B4-BE49-F238E27FC236}">
                <a16:creationId xmlns:a16="http://schemas.microsoft.com/office/drawing/2014/main" id="{2A92070F-5652-426F-AFE9-E6766244793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6095980" cy="3428990"/>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descr="Bachelor of Interactive Media and Design** | Bond University">
            <a:extLst>
              <a:ext uri="{FF2B5EF4-FFF2-40B4-BE49-F238E27FC236}">
                <a16:creationId xmlns:a16="http://schemas.microsoft.com/office/drawing/2014/main" id="{8A9C65C2-8B9E-47FF-BF75-5A48DF9192A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 y="3429000"/>
            <a:ext cx="6095980" cy="3429000"/>
          </a:xfrm>
          <a:prstGeom prst="rect">
            <a:avLst/>
          </a:prstGeom>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E83DBAE2-575A-46FA-9065-2FB492C33D96}"/>
              </a:ext>
            </a:extLst>
          </p:cNvPr>
          <p:cNvGrpSpPr/>
          <p:nvPr/>
        </p:nvGrpSpPr>
        <p:grpSpPr>
          <a:xfrm>
            <a:off x="6095980" y="3429000"/>
            <a:ext cx="6096000" cy="3428990"/>
            <a:chOff x="2762383" y="-5468737"/>
            <a:chExt cx="7867650" cy="3600450"/>
          </a:xfrm>
        </p:grpSpPr>
        <p:pic>
          <p:nvPicPr>
            <p:cNvPr id="20" name="020E75B3-46CA-4831-BEC5-5C3A99C5F40F">
              <a:extLst>
                <a:ext uri="{FF2B5EF4-FFF2-40B4-BE49-F238E27FC236}">
                  <a16:creationId xmlns:a16="http://schemas.microsoft.com/office/drawing/2014/main" id="{F0855509-1C99-4DAD-A659-53249B8293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62383" y="-5468737"/>
              <a:ext cx="3933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0921B769-2A26-4CD6-A5BF-9389A6477A5D">
              <a:extLst>
                <a:ext uri="{FF2B5EF4-FFF2-40B4-BE49-F238E27FC236}">
                  <a16:creationId xmlns:a16="http://schemas.microsoft.com/office/drawing/2014/main" id="{B4160411-EDB4-4C7F-AE3C-AB00DB16857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96208" y="-5468737"/>
              <a:ext cx="3933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69180ED3-1229-45BC-8BF6-AE57A1BC1781">
              <a:extLst>
                <a:ext uri="{FF2B5EF4-FFF2-40B4-BE49-F238E27FC236}">
                  <a16:creationId xmlns:a16="http://schemas.microsoft.com/office/drawing/2014/main" id="{AED63EC3-924C-42A6-8EB1-698C76293B3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62383" y="-3668512"/>
              <a:ext cx="3933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BD1971C9-4F37-498E-96D3-AC20CEA4A2D6">
              <a:extLst>
                <a:ext uri="{FF2B5EF4-FFF2-40B4-BE49-F238E27FC236}">
                  <a16:creationId xmlns:a16="http://schemas.microsoft.com/office/drawing/2014/main" id="{4ACDA084-0A74-4C55-B176-3BA9A9D5F9C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96208" y="-3668512"/>
              <a:ext cx="3933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91AA0FDD-5BE9-46C2-9496-85674C2C06CA}"/>
              </a:ext>
            </a:extLst>
          </p:cNvPr>
          <p:cNvSpPr txBox="1"/>
          <p:nvPr/>
        </p:nvSpPr>
        <p:spPr>
          <a:xfrm>
            <a:off x="4179529" y="2393444"/>
            <a:ext cx="3618284" cy="134572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a:bodyPr>
          <a:lstStyle/>
          <a:p>
            <a:pPr algn="ctr">
              <a:lnSpc>
                <a:spcPct val="90000"/>
              </a:lnSpc>
              <a:spcBef>
                <a:spcPct val="0"/>
              </a:spcBef>
              <a:spcAft>
                <a:spcPts val="600"/>
              </a:spcAft>
            </a:pPr>
            <a:r>
              <a:rPr lang="en-US" sz="4400" kern="1200" dirty="0">
                <a:solidFill>
                  <a:schemeClr val="bg1"/>
                </a:solidFill>
                <a:latin typeface="+mj-lt"/>
                <a:ea typeface="+mj-ea"/>
                <a:cs typeface="+mj-cs"/>
              </a:rPr>
              <a:t>Augmented Reality</a:t>
            </a:r>
          </a:p>
        </p:txBody>
      </p:sp>
    </p:spTree>
    <p:extLst>
      <p:ext uri="{BB962C8B-B14F-4D97-AF65-F5344CB8AC3E}">
        <p14:creationId xmlns:p14="http://schemas.microsoft.com/office/powerpoint/2010/main" val="4155557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118A0-A318-4CEF-A4F1-7EE2D14781D8}"/>
              </a:ext>
            </a:extLst>
          </p:cNvPr>
          <p:cNvSpPr>
            <a:spLocks noGrp="1"/>
          </p:cNvSpPr>
          <p:nvPr>
            <p:ph type="title"/>
          </p:nvPr>
        </p:nvSpPr>
        <p:spPr>
          <a:xfrm>
            <a:off x="1141884" y="4772484"/>
            <a:ext cx="6716578" cy="992068"/>
          </a:xfrm>
        </p:spPr>
        <p:txBody>
          <a:bodyPr vert="horz" lIns="91440" tIns="45720" rIns="91440" bIns="45720" rtlCol="0" anchor="b">
            <a:normAutofit/>
          </a:bodyPr>
          <a:lstStyle/>
          <a:p>
            <a:r>
              <a:rPr lang="en-US" sz="3600" kern="1200">
                <a:solidFill>
                  <a:schemeClr val="tx1"/>
                </a:solidFill>
                <a:latin typeface="+mj-lt"/>
                <a:ea typeface="+mj-ea"/>
                <a:cs typeface="+mj-cs"/>
              </a:rPr>
              <a:t>Mixed Reality</a:t>
            </a:r>
          </a:p>
        </p:txBody>
      </p:sp>
      <p:pic>
        <p:nvPicPr>
          <p:cNvPr id="4" name="Picture 3">
            <a:extLst>
              <a:ext uri="{FF2B5EF4-FFF2-40B4-BE49-F238E27FC236}">
                <a16:creationId xmlns:a16="http://schemas.microsoft.com/office/drawing/2014/main" id="{58AF25F0-7691-48C4-A026-67249CD8AC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6" name="Picture 5">
            <a:extLst>
              <a:ext uri="{FF2B5EF4-FFF2-40B4-BE49-F238E27FC236}">
                <a16:creationId xmlns:a16="http://schemas.microsoft.com/office/drawing/2014/main" id="{FF017984-5881-43E9-9FB6-0DAA5A6DE4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Tree>
    <p:extLst>
      <p:ext uri="{BB962C8B-B14F-4D97-AF65-F5344CB8AC3E}">
        <p14:creationId xmlns:p14="http://schemas.microsoft.com/office/powerpoint/2010/main" val="4202832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0A6600-935D-41F2-8166-CDECFD10CCE1}"/>
              </a:ext>
            </a:extLst>
          </p:cNvPr>
          <p:cNvPicPr>
            <a:picLocks noChangeAspect="1"/>
          </p:cNvPicPr>
          <p:nvPr/>
        </p:nvPicPr>
        <p:blipFill>
          <a:blip r:embed="rId2"/>
          <a:stretch>
            <a:fillRect/>
          </a:stretch>
        </p:blipFill>
        <p:spPr>
          <a:xfrm>
            <a:off x="1165225" y="1844675"/>
            <a:ext cx="4410075" cy="4449763"/>
          </a:xfrm>
          <a:prstGeom prst="rect">
            <a:avLst/>
          </a:prstGeom>
        </p:spPr>
      </p:pic>
      <p:pic>
        <p:nvPicPr>
          <p:cNvPr id="10" name="Picture 9">
            <a:extLst>
              <a:ext uri="{FF2B5EF4-FFF2-40B4-BE49-F238E27FC236}">
                <a16:creationId xmlns:a16="http://schemas.microsoft.com/office/drawing/2014/main" id="{0EE04035-2DD1-47A7-9D47-0B6B330C54D2}"/>
              </a:ext>
            </a:extLst>
          </p:cNvPr>
          <p:cNvPicPr>
            <a:picLocks noChangeAspect="1"/>
          </p:cNvPicPr>
          <p:nvPr/>
        </p:nvPicPr>
        <p:blipFill>
          <a:blip r:embed="rId3"/>
          <a:stretch>
            <a:fillRect/>
          </a:stretch>
        </p:blipFill>
        <p:spPr>
          <a:xfrm>
            <a:off x="5641975" y="1844675"/>
            <a:ext cx="5381625" cy="4449763"/>
          </a:xfrm>
          <a:prstGeom prst="rect">
            <a:avLst/>
          </a:prstGeom>
        </p:spPr>
      </p:pic>
      <p:sp>
        <p:nvSpPr>
          <p:cNvPr id="2" name="Title 1">
            <a:extLst>
              <a:ext uri="{FF2B5EF4-FFF2-40B4-BE49-F238E27FC236}">
                <a16:creationId xmlns:a16="http://schemas.microsoft.com/office/drawing/2014/main" id="{52D6A745-CC6A-45D1-A0EB-85CF6C323C09}"/>
              </a:ext>
            </a:extLst>
          </p:cNvPr>
          <p:cNvSpPr>
            <a:spLocks noGrp="1"/>
          </p:cNvSpPr>
          <p:nvPr>
            <p:ph type="title"/>
          </p:nvPr>
        </p:nvSpPr>
        <p:spPr>
          <a:xfrm>
            <a:off x="838200" y="184805"/>
            <a:ext cx="10515600" cy="1505883"/>
          </a:xfrm>
        </p:spPr>
        <p:txBody>
          <a:bodyPr anchor="ctr">
            <a:normAutofit/>
          </a:bodyPr>
          <a:lstStyle/>
          <a:p>
            <a:r>
              <a:rPr lang="en-US" sz="3300" kern="1200">
                <a:latin typeface="+mj-lt"/>
                <a:ea typeface="+mj-ea"/>
                <a:cs typeface="+mj-cs"/>
              </a:rPr>
              <a:t>Audience Participation: </a:t>
            </a:r>
            <a:r>
              <a:rPr lang="en-US" sz="3300" kern="1200">
                <a:effectLst/>
                <a:latin typeface="+mj-lt"/>
                <a:ea typeface="+mj-ea"/>
                <a:cs typeface="+mj-cs"/>
              </a:rPr>
              <a:t>What are the greatest needs and opportunities in higher education that XR technologies can help fulfill? </a:t>
            </a:r>
            <a:r>
              <a:rPr lang="en-AU" sz="3300" kern="1200">
                <a:effectLst/>
                <a:latin typeface="+mj-lt"/>
                <a:ea typeface="+mj-ea"/>
                <a:cs typeface="+mj-cs"/>
              </a:rPr>
              <a:t>- </a:t>
            </a:r>
            <a:r>
              <a:rPr lang="en-US" sz="3300" kern="1200">
                <a:effectLst/>
                <a:latin typeface="+mj-lt"/>
                <a:ea typeface="+mj-ea"/>
                <a:cs typeface="+mj-cs"/>
                <a:hlinkClick r:id="rId4"/>
              </a:rPr>
              <a:t>https://bit.ly/3wGYOst</a:t>
            </a:r>
            <a:r>
              <a:rPr lang="en-US" sz="3300" kern="1200">
                <a:effectLst/>
                <a:latin typeface="+mj-lt"/>
                <a:ea typeface="+mj-ea"/>
                <a:cs typeface="+mj-cs"/>
              </a:rPr>
              <a:t> </a:t>
            </a:r>
            <a:endParaRPr lang="en-AU" sz="3300"/>
          </a:p>
        </p:txBody>
      </p:sp>
    </p:spTree>
    <p:extLst>
      <p:ext uri="{BB962C8B-B14F-4D97-AF65-F5344CB8AC3E}">
        <p14:creationId xmlns:p14="http://schemas.microsoft.com/office/powerpoint/2010/main" val="313763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wearing a virtual reality headset&#10;&#10;Description automatically generated with medium confidence">
            <a:extLst>
              <a:ext uri="{FF2B5EF4-FFF2-40B4-BE49-F238E27FC236}">
                <a16:creationId xmlns:a16="http://schemas.microsoft.com/office/drawing/2014/main" id="{F7C60D52-B8E0-4C70-AD21-6FDE8F57D7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320040" y="320040"/>
            <a:ext cx="11548872" cy="4303462"/>
          </a:xfrm>
          <a:prstGeom prst="rect">
            <a:avLst/>
          </a:prstGeom>
        </p:spPr>
      </p:pic>
      <p:sp>
        <p:nvSpPr>
          <p:cNvPr id="97" name="Rectangle 9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2" name="Straight Connector 9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190F5D-F309-41D6-AB63-7D51CD134EB6}"/>
              </a:ext>
            </a:extLst>
          </p:cNvPr>
          <p:cNvSpPr txBox="1"/>
          <p:nvPr/>
        </p:nvSpPr>
        <p:spPr>
          <a:xfrm>
            <a:off x="4379976" y="5009083"/>
            <a:ext cx="6976872" cy="134599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1700" spc="-40" dirty="0">
                <a:solidFill>
                  <a:schemeClr val="bg1"/>
                </a:solidFill>
              </a:rPr>
              <a:t>Defines my industry and academic career as an Associate Professor in Emerging Technology and Computer Games in the Faculty of Society and Design at Bond University</a:t>
            </a:r>
            <a:endParaRPr lang="en-US" sz="1700" dirty="0">
              <a:solidFill>
                <a:schemeClr val="bg1"/>
              </a:solidFill>
            </a:endParaRPr>
          </a:p>
        </p:txBody>
      </p:sp>
      <p:sp>
        <p:nvSpPr>
          <p:cNvPr id="13" name="TextBox 12">
            <a:extLst>
              <a:ext uri="{FF2B5EF4-FFF2-40B4-BE49-F238E27FC236}">
                <a16:creationId xmlns:a16="http://schemas.microsoft.com/office/drawing/2014/main" id="{D9EB7069-6C8E-42E2-A1CD-875C1D9116CE}"/>
              </a:ext>
            </a:extLst>
          </p:cNvPr>
          <p:cNvSpPr txBox="1"/>
          <p:nvPr/>
        </p:nvSpPr>
        <p:spPr>
          <a:xfrm>
            <a:off x="729565" y="5475470"/>
            <a:ext cx="2922371" cy="369332"/>
          </a:xfrm>
          <a:prstGeom prst="rect">
            <a:avLst/>
          </a:prstGeom>
          <a:noFill/>
        </p:spPr>
        <p:txBody>
          <a:bodyPr wrap="square">
            <a:spAutoFit/>
          </a:bodyPr>
          <a:lstStyle/>
          <a:p>
            <a:pPr algn="ctr"/>
            <a:r>
              <a:rPr lang="en-US" sz="1800" spc="-40" dirty="0">
                <a:solidFill>
                  <a:schemeClr val="bg1"/>
                </a:solidFill>
              </a:rPr>
              <a:t>20 Years of Innovative Practice </a:t>
            </a:r>
            <a:endParaRPr lang="en-AU" dirty="0"/>
          </a:p>
        </p:txBody>
      </p:sp>
    </p:spTree>
    <p:extLst>
      <p:ext uri="{BB962C8B-B14F-4D97-AF65-F5344CB8AC3E}">
        <p14:creationId xmlns:p14="http://schemas.microsoft.com/office/powerpoint/2010/main" val="42771831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A0DCBE3B-840D-4102-B07D-B88FA5B80DF8}"/>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1314450" y="1844675"/>
            <a:ext cx="3457575" cy="1481138"/>
          </a:xfrm>
          <a:prstGeom prst="rect">
            <a:avLst/>
          </a:prstGeom>
        </p:spPr>
      </p:pic>
      <p:pic>
        <p:nvPicPr>
          <p:cNvPr id="10" name="Picture 9">
            <a:extLst>
              <a:ext uri="{FF2B5EF4-FFF2-40B4-BE49-F238E27FC236}">
                <a16:creationId xmlns:a16="http://schemas.microsoft.com/office/drawing/2014/main" id="{F3195A31-413F-4BD5-8BF7-673B3840214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37113" y="1844675"/>
            <a:ext cx="3074988" cy="1481138"/>
          </a:xfrm>
          <a:prstGeom prst="rect">
            <a:avLst/>
          </a:prstGeom>
        </p:spPr>
      </p:pic>
      <p:pic>
        <p:nvPicPr>
          <p:cNvPr id="25" name="Picture 24">
            <a:extLst>
              <a:ext uri="{FF2B5EF4-FFF2-40B4-BE49-F238E27FC236}">
                <a16:creationId xmlns:a16="http://schemas.microsoft.com/office/drawing/2014/main" id="{EE121B28-A8BB-422A-A723-30137EEFEC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77188" y="1844675"/>
            <a:ext cx="2898775" cy="1481138"/>
          </a:xfrm>
          <a:prstGeom prst="rect">
            <a:avLst/>
          </a:prstGeom>
        </p:spPr>
      </p:pic>
      <p:pic>
        <p:nvPicPr>
          <p:cNvPr id="24" name="Picture 6" descr="Our photographer capturing “live” use of the VirtuReal system.">
            <a:extLst>
              <a:ext uri="{FF2B5EF4-FFF2-40B4-BE49-F238E27FC236}">
                <a16:creationId xmlns:a16="http://schemas.microsoft.com/office/drawing/2014/main" id="{CA00C415-7B1B-4629-8C6E-E16E63F86C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14450" y="3390900"/>
            <a:ext cx="2689225" cy="1338263"/>
          </a:xfrm>
          <a:prstGeom prst="rect">
            <a:avLst/>
          </a:prstGeom>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B4F1B17-F455-4C6B-98AD-1295EA04EB74}"/>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4067175" y="3390900"/>
            <a:ext cx="1298575" cy="1338263"/>
          </a:xfrm>
          <a:prstGeom prst="rect">
            <a:avLst/>
          </a:prstGeom>
        </p:spPr>
      </p:pic>
      <p:pic>
        <p:nvPicPr>
          <p:cNvPr id="14" name="Picture 13" descr="A picture containing text, electronics&#10;&#10;Description automatically generated">
            <a:extLst>
              <a:ext uri="{FF2B5EF4-FFF2-40B4-BE49-F238E27FC236}">
                <a16:creationId xmlns:a16="http://schemas.microsoft.com/office/drawing/2014/main" id="{77972FC4-2A4E-49FC-9799-7AFE9D9F3F8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5432425" y="3390900"/>
            <a:ext cx="2867025" cy="1338263"/>
          </a:xfrm>
          <a:prstGeom prst="rect">
            <a:avLst/>
          </a:prstGeom>
        </p:spPr>
      </p:pic>
      <p:pic>
        <p:nvPicPr>
          <p:cNvPr id="5" name="Picture 4">
            <a:extLst>
              <a:ext uri="{FF2B5EF4-FFF2-40B4-BE49-F238E27FC236}">
                <a16:creationId xmlns:a16="http://schemas.microsoft.com/office/drawing/2014/main" id="{00518A0A-08B5-45FB-A18F-7AB22CF29A97}"/>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8364538" y="3390900"/>
            <a:ext cx="2511425" cy="1338263"/>
          </a:xfrm>
          <a:prstGeom prst="rect">
            <a:avLst/>
          </a:prstGeom>
        </p:spPr>
      </p:pic>
      <p:pic>
        <p:nvPicPr>
          <p:cNvPr id="8" name="Picture 7" descr="A picture containing text, person, television, screen&#10;&#10;Description automatically generated">
            <a:extLst>
              <a:ext uri="{FF2B5EF4-FFF2-40B4-BE49-F238E27FC236}">
                <a16:creationId xmlns:a16="http://schemas.microsoft.com/office/drawing/2014/main" id="{E0195618-FACA-426F-8768-4A4C5204859A}"/>
              </a:ext>
            </a:extLst>
          </p:cNvPr>
          <p:cNvPicPr>
            <a:picLocks/>
          </p:cNvPicPr>
          <p:nvPr/>
        </p:nvPicPr>
        <p:blipFill rotWithShape="1">
          <a:blip r:embed="rId9" cstate="screen">
            <a:extLst>
              <a:ext uri="{28A0092B-C50C-407E-A947-70E740481C1C}">
                <a14:useLocalDpi xmlns:a14="http://schemas.microsoft.com/office/drawing/2010/main"/>
              </a:ext>
            </a:extLst>
          </a:blip>
          <a:srcRect/>
          <a:stretch/>
        </p:blipFill>
        <p:spPr bwMode="auto">
          <a:xfrm>
            <a:off x="1314450" y="4794250"/>
            <a:ext cx="3387725" cy="1500188"/>
          </a:xfrm>
          <a:prstGeom prst="rect">
            <a:avLst/>
          </a:prstGeom>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30D8AE87-D0A3-4EC7-A59F-B6ECCD4775C3}"/>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4767263" y="4794250"/>
            <a:ext cx="3084513" cy="1500188"/>
          </a:xfrm>
          <a:prstGeom prst="rect">
            <a:avLst/>
          </a:prstGeom>
        </p:spPr>
      </p:pic>
      <p:pic>
        <p:nvPicPr>
          <p:cNvPr id="17" name="Picture 16">
            <a:extLst>
              <a:ext uri="{FF2B5EF4-FFF2-40B4-BE49-F238E27FC236}">
                <a16:creationId xmlns:a16="http://schemas.microsoft.com/office/drawing/2014/main" id="{8C36AAF7-3A0F-4434-B9BD-4AD031714AD0}"/>
              </a:ext>
            </a:extLst>
          </p:cNvPr>
          <p:cNvPicPr>
            <a:picLocks/>
          </p:cNvPicPr>
          <p:nvPr/>
        </p:nvPicPr>
        <p:blipFill>
          <a:blip r:embed="rId11" cstate="screen">
            <a:extLst>
              <a:ext uri="{28A0092B-C50C-407E-A947-70E740481C1C}">
                <a14:useLocalDpi xmlns:a14="http://schemas.microsoft.com/office/drawing/2010/main"/>
              </a:ext>
            </a:extLst>
          </a:blip>
          <a:stretch>
            <a:fillRect/>
          </a:stretch>
        </p:blipFill>
        <p:spPr>
          <a:xfrm>
            <a:off x="7915275" y="4794250"/>
            <a:ext cx="2959100" cy="1500188"/>
          </a:xfrm>
          <a:prstGeom prst="rect">
            <a:avLst/>
          </a:prstGeom>
        </p:spPr>
      </p:pic>
      <p:sp>
        <p:nvSpPr>
          <p:cNvPr id="2" name="Title 1">
            <a:extLst>
              <a:ext uri="{FF2B5EF4-FFF2-40B4-BE49-F238E27FC236}">
                <a16:creationId xmlns:a16="http://schemas.microsoft.com/office/drawing/2014/main" id="{682084CA-31AC-45AD-BBCA-599B71C8923E}"/>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300" b="1" u="sng" kern="1200" dirty="0">
                <a:solidFill>
                  <a:schemeClr val="tx1"/>
                </a:solidFill>
                <a:latin typeface="+mj-lt"/>
                <a:ea typeface="+mj-ea"/>
                <a:cs typeface="+mj-cs"/>
              </a:rPr>
              <a:t>The Mixed Reality Research Lab</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Founded 2014; 71 papers; 6 national awards; 100+ Talks; Supports Education, Industry and Societal translation of XR</a:t>
            </a:r>
          </a:p>
        </p:txBody>
      </p:sp>
    </p:spTree>
    <p:extLst>
      <p:ext uri="{BB962C8B-B14F-4D97-AF65-F5344CB8AC3E}">
        <p14:creationId xmlns:p14="http://schemas.microsoft.com/office/powerpoint/2010/main" val="409570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2" descr="A person wearing sunglasses&#10;&#10;Description automatically generated with medium confidence">
            <a:extLst>
              <a:ext uri="{FF2B5EF4-FFF2-40B4-BE49-F238E27FC236}">
                <a16:creationId xmlns:a16="http://schemas.microsoft.com/office/drawing/2014/main" id="{035E465A-551E-47DB-8102-BD87CEF0BF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4"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5C81A-A07D-4B8E-BCD5-3C2E718EA80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Why Technology?</a:t>
            </a:r>
          </a:p>
        </p:txBody>
      </p:sp>
    </p:spTree>
    <p:extLst>
      <p:ext uri="{BB962C8B-B14F-4D97-AF65-F5344CB8AC3E}">
        <p14:creationId xmlns:p14="http://schemas.microsoft.com/office/powerpoint/2010/main" val="293022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20451" b="2526"/>
          <a:stretch/>
        </p:blipFill>
        <p:spPr>
          <a:xfrm>
            <a:off x="321733" y="321732"/>
            <a:ext cx="4367277" cy="4910665"/>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2525" y="321732"/>
            <a:ext cx="7097742" cy="6214533"/>
          </a:xfrm>
          <a:prstGeom prst="rect">
            <a:avLst/>
          </a:prstGeom>
        </p:spPr>
      </p:pic>
      <p:sp>
        <p:nvSpPr>
          <p:cNvPr id="7" name="Rectangle 6"/>
          <p:cNvSpPr/>
          <p:nvPr/>
        </p:nvSpPr>
        <p:spPr>
          <a:xfrm>
            <a:off x="1148604" y="5459047"/>
            <a:ext cx="2713534" cy="1077218"/>
          </a:xfrm>
          <a:prstGeom prst="rect">
            <a:avLst/>
          </a:prstGeom>
        </p:spPr>
        <p:txBody>
          <a:bodyPr wrap="square">
            <a:spAutoFit/>
          </a:bodyPr>
          <a:lstStyle/>
          <a:p>
            <a:pPr algn="ctr">
              <a:spcAft>
                <a:spcPts val="600"/>
              </a:spcAft>
            </a:pPr>
            <a:r>
              <a:rPr lang="en-US" sz="1600" baseline="30000" dirty="0"/>
              <a:t>37</a:t>
            </a:r>
            <a:r>
              <a:rPr lang="en-US" sz="1600" dirty="0"/>
              <a:t> Deloitte Access Economics (2017), Connected Small Business 2017: Report for Google.</a:t>
            </a:r>
            <a:endParaRPr lang="en-AU" sz="1600" dirty="0"/>
          </a:p>
        </p:txBody>
      </p:sp>
    </p:spTree>
    <p:extLst>
      <p:ext uri="{BB962C8B-B14F-4D97-AF65-F5344CB8AC3E}">
        <p14:creationId xmlns:p14="http://schemas.microsoft.com/office/powerpoint/2010/main" val="19989227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F8C87DB-6205-406D-89CC-0C195D70655E}"/>
              </a:ext>
            </a:extLst>
          </p:cNvPr>
          <p:cNvGrpSpPr/>
          <p:nvPr/>
        </p:nvGrpSpPr>
        <p:grpSpPr>
          <a:xfrm>
            <a:off x="219456" y="649704"/>
            <a:ext cx="11753087" cy="5739063"/>
            <a:chOff x="20" y="1282"/>
            <a:chExt cx="12191980" cy="6856718"/>
          </a:xfrm>
        </p:grpSpPr>
        <p:pic>
          <p:nvPicPr>
            <p:cNvPr id="37" name="Picture 36" descr="Graphical user interface&#10;&#10;Description automatically generated">
              <a:extLst>
                <a:ext uri="{FF2B5EF4-FFF2-40B4-BE49-F238E27FC236}">
                  <a16:creationId xmlns:a16="http://schemas.microsoft.com/office/drawing/2014/main" id="{10C945E8-9AFC-4D50-89C0-62A504A86F3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1B42341D-7CE9-4C6C-8658-0B65748E805A}"/>
                </a:ext>
              </a:extLst>
            </p:cNvPr>
            <p:cNvSpPr/>
            <p:nvPr/>
          </p:nvSpPr>
          <p:spPr>
            <a:xfrm>
              <a:off x="3952374" y="4223084"/>
              <a:ext cx="4000500" cy="2021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TextBox 2">
            <a:extLst>
              <a:ext uri="{FF2B5EF4-FFF2-40B4-BE49-F238E27FC236}">
                <a16:creationId xmlns:a16="http://schemas.microsoft.com/office/drawing/2014/main" id="{DBC04105-0B51-4715-BF13-10F444893903}"/>
              </a:ext>
            </a:extLst>
          </p:cNvPr>
          <p:cNvSpPr txBox="1">
            <a:spLocks noChangeArrowheads="1"/>
          </p:cNvSpPr>
          <p:nvPr/>
        </p:nvSpPr>
        <p:spPr bwMode="auto">
          <a:xfrm>
            <a:off x="438913" y="1511589"/>
            <a:ext cx="3430958" cy="2896432"/>
          </a:xfrm>
          <a:prstGeom prst="rect">
            <a:avLst/>
          </a:prstGeom>
        </p:spPr>
        <p:txBody>
          <a:bodyPr vert="horz" lIns="91440" tIns="45720" rIns="91440" bIns="45720" rtlCol="0" anchor="b">
            <a:norm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nSpc>
                <a:spcPct val="90000"/>
              </a:lnSpc>
              <a:spcBef>
                <a:spcPct val="0"/>
              </a:spcBef>
              <a:spcAft>
                <a:spcPts val="600"/>
              </a:spcAft>
            </a:pPr>
            <a:endParaRPr lang="en-US" altLang="en-US" sz="4000" b="1" kern="1200" dirty="0">
              <a:solidFill>
                <a:schemeClr val="tx1"/>
              </a:solidFill>
              <a:latin typeface="+mj-lt"/>
              <a:ea typeface="+mj-ea"/>
              <a:cs typeface="+mj-cs"/>
            </a:endParaRPr>
          </a:p>
        </p:txBody>
      </p:sp>
      <p:sp>
        <p:nvSpPr>
          <p:cNvPr id="39" name="TextBox 38">
            <a:extLst>
              <a:ext uri="{FF2B5EF4-FFF2-40B4-BE49-F238E27FC236}">
                <a16:creationId xmlns:a16="http://schemas.microsoft.com/office/drawing/2014/main" id="{F9044E38-A095-49E0-BAEE-BC93F0DCD2DB}"/>
              </a:ext>
            </a:extLst>
          </p:cNvPr>
          <p:cNvSpPr txBox="1"/>
          <p:nvPr/>
        </p:nvSpPr>
        <p:spPr>
          <a:xfrm>
            <a:off x="3869871" y="4419664"/>
            <a:ext cx="4248518" cy="978729"/>
          </a:xfrm>
          <a:prstGeom prst="rect">
            <a:avLst/>
          </a:prstGeom>
          <a:noFill/>
        </p:spPr>
        <p:txBody>
          <a:bodyPr wrap="square">
            <a:spAutoFit/>
          </a:bodyPr>
          <a:lstStyle/>
          <a:p>
            <a:pPr>
              <a:lnSpc>
                <a:spcPct val="90000"/>
              </a:lnSpc>
              <a:spcBef>
                <a:spcPct val="0"/>
              </a:spcBef>
              <a:spcAft>
                <a:spcPts val="600"/>
              </a:spcAft>
            </a:pPr>
            <a:r>
              <a:rPr lang="en-US" altLang="en-US" sz="3200" b="1" kern="1200" dirty="0">
                <a:solidFill>
                  <a:schemeClr val="tx1"/>
                </a:solidFill>
                <a:latin typeface="+mj-lt"/>
                <a:ea typeface="+mj-ea"/>
                <a:cs typeface="+mj-cs"/>
              </a:rPr>
              <a:t>Enhance your existing services</a:t>
            </a:r>
          </a:p>
        </p:txBody>
      </p:sp>
    </p:spTree>
    <p:extLst>
      <p:ext uri="{BB962C8B-B14F-4D97-AF65-F5344CB8AC3E}">
        <p14:creationId xmlns:p14="http://schemas.microsoft.com/office/powerpoint/2010/main" val="39346347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E99C4705-7309-4A1E-980C-3E4D85129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ig. 1.">
            <a:extLst>
              <a:ext uri="{FF2B5EF4-FFF2-40B4-BE49-F238E27FC236}">
                <a16:creationId xmlns:a16="http://schemas.microsoft.com/office/drawing/2014/main" id="{A705A651-68C6-4F63-B82B-BFBC82B0F1C5}"/>
              </a:ext>
            </a:extLst>
          </p:cNvPr>
          <p:cNvPicPr>
            <a:picLocks noChangeAspect="1" noChangeArrowheads="1"/>
          </p:cNvPicPr>
          <p:nvPr/>
        </p:nvPicPr>
        <p:blipFill rotWithShape="1">
          <a:blip r:embed="rId2" cstate="screen">
            <a:alphaModFix amt="40000"/>
            <a:extLst>
              <a:ext uri="{28A0092B-C50C-407E-A947-70E740481C1C}">
                <a14:useLocalDpi xmlns:a14="http://schemas.microsoft.com/office/drawing/2010/main"/>
              </a:ext>
            </a:extLst>
          </a:blip>
          <a:srcRect r="2221" b="-1"/>
          <a:stretch/>
        </p:blipFill>
        <p:spPr bwMode="auto">
          <a:xfrm>
            <a:off x="-2" y="10"/>
            <a:ext cx="1219200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8D443B-D36D-489C-87A0-2C059B97183C}"/>
              </a:ext>
            </a:extLst>
          </p:cNvPr>
          <p:cNvSpPr>
            <a:spLocks noGrp="1"/>
          </p:cNvSpPr>
          <p:nvPr>
            <p:ph type="title"/>
          </p:nvPr>
        </p:nvSpPr>
        <p:spPr>
          <a:xfrm>
            <a:off x="6719482" y="891541"/>
            <a:ext cx="4567641" cy="4074074"/>
          </a:xfrm>
        </p:spPr>
        <p:txBody>
          <a:bodyPr vert="horz" lIns="91440" tIns="45720" rIns="91440" bIns="45720" rtlCol="0" anchor="b">
            <a:normAutofit/>
          </a:bodyPr>
          <a:lstStyle/>
          <a:p>
            <a:r>
              <a:rPr lang="en-US" sz="7200" kern="1200">
                <a:solidFill>
                  <a:srgbClr val="FFFFFF"/>
                </a:solidFill>
                <a:latin typeface="+mj-lt"/>
                <a:ea typeface="+mj-ea"/>
                <a:cs typeface="+mj-cs"/>
              </a:rPr>
              <a:t>Bring playfulness to learning</a:t>
            </a:r>
          </a:p>
        </p:txBody>
      </p:sp>
      <p:pic>
        <p:nvPicPr>
          <p:cNvPr id="3076" name="Picture 4" descr="Fig. 2.">
            <a:extLst>
              <a:ext uri="{FF2B5EF4-FFF2-40B4-BE49-F238E27FC236}">
                <a16:creationId xmlns:a16="http://schemas.microsoft.com/office/drawing/2014/main" id="{D53558F9-AFDB-4F08-9F10-47EEDE407AC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666" r="4666" b="-3"/>
          <a:stretch/>
        </p:blipFill>
        <p:spPr bwMode="auto">
          <a:xfrm>
            <a:off x="20" y="891540"/>
            <a:ext cx="5371152"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8618E5F7-2342-4901-9C3F-9D3F66BF8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4099"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03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29A24-562A-44EB-9414-C9BC769C15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589"/>
            <a:ext cx="12192000" cy="6008790"/>
          </a:xfrm>
          <a:prstGeom prst="rect">
            <a:avLst/>
          </a:prstGeom>
        </p:spPr>
      </p:pic>
      <p:sp>
        <p:nvSpPr>
          <p:cNvPr id="4" name="TextBox 3">
            <a:extLst>
              <a:ext uri="{FF2B5EF4-FFF2-40B4-BE49-F238E27FC236}">
                <a16:creationId xmlns:a16="http://schemas.microsoft.com/office/drawing/2014/main" id="{B149CC40-E8BC-4D24-9051-5A5A6E4DDAC2}"/>
              </a:ext>
            </a:extLst>
          </p:cNvPr>
          <p:cNvSpPr txBox="1">
            <a:spLocks noChangeArrowheads="1"/>
          </p:cNvSpPr>
          <p:nvPr/>
        </p:nvSpPr>
        <p:spPr bwMode="auto">
          <a:xfrm>
            <a:off x="185737" y="6090457"/>
            <a:ext cx="11820525" cy="689979"/>
          </a:xfrm>
          <a:prstGeom prst="rect">
            <a:avLst/>
          </a:prstGeom>
          <a:noFill/>
          <a:ln w="38100">
            <a:noFill/>
          </a:ln>
        </p:spPr>
        <p:txBody>
          <a:bodyPr wrap="square" lIns="91422" tIns="45711" rIns="91422" bIns="45711">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a:lnSpc>
                <a:spcPts val="5000"/>
              </a:lnSpc>
            </a:pPr>
            <a:r>
              <a:rPr lang="en-AU" altLang="en-US" sz="4000" dirty="0">
                <a:latin typeface="Arial" charset="0"/>
                <a:ea typeface="Arial" charset="0"/>
                <a:cs typeface="Arial" charset="0"/>
              </a:rPr>
              <a:t>Support critical training</a:t>
            </a:r>
          </a:p>
        </p:txBody>
      </p:sp>
    </p:spTree>
    <p:extLst>
      <p:ext uri="{BB962C8B-B14F-4D97-AF65-F5344CB8AC3E}">
        <p14:creationId xmlns:p14="http://schemas.microsoft.com/office/powerpoint/2010/main" val="1592085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299</Words>
  <Application>Microsoft Office PowerPoint</Application>
  <PresentationFormat>Widescreen</PresentationFormat>
  <Paragraphs>44</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Meiryo</vt:lpstr>
      <vt:lpstr>Arial</vt:lpstr>
      <vt:lpstr>Calibri</vt:lpstr>
      <vt:lpstr>Calibri Light</vt:lpstr>
      <vt:lpstr>Poppins Light</vt:lpstr>
      <vt:lpstr>Office Theme</vt:lpstr>
      <vt:lpstr>PowerPoint Presentation</vt:lpstr>
      <vt:lpstr>XR technologies in practice</vt:lpstr>
      <vt:lpstr>PowerPoint Presentation</vt:lpstr>
      <vt:lpstr>The Mixed Reality Research Lab Founded 2014; 71 papers; 6 national awards; 100+ Talks; Supports Education, Industry and Societal translation of XR</vt:lpstr>
      <vt:lpstr>Why Technology?</vt:lpstr>
      <vt:lpstr>PowerPoint Presentation</vt:lpstr>
      <vt:lpstr>PowerPoint Presentation</vt:lpstr>
      <vt:lpstr>Bring playfulness to learning</vt:lpstr>
      <vt:lpstr>PowerPoint Presentation</vt:lpstr>
      <vt:lpstr>PowerPoint Presentation</vt:lpstr>
      <vt:lpstr>Allow remote education</vt:lpstr>
      <vt:lpstr>Connection with learner audiences</vt:lpstr>
      <vt:lpstr>PowerPoint Presentation</vt:lpstr>
      <vt:lpstr>PowerPoint Presentation</vt:lpstr>
      <vt:lpstr>PowerPoint Presentation</vt:lpstr>
      <vt:lpstr>PowerPoint Presentation</vt:lpstr>
      <vt:lpstr>PowerPoint Presentation</vt:lpstr>
      <vt:lpstr>Digital Growth is not equal for all …</vt:lpstr>
      <vt:lpstr>PowerPoint Presentation</vt:lpstr>
      <vt:lpstr>Know the XR technologies</vt:lpstr>
      <vt:lpstr>Digital Twins</vt:lpstr>
      <vt:lpstr>Light Detection &amp; Ranging LiDAR</vt:lpstr>
      <vt:lpstr>Haptics</vt:lpstr>
      <vt:lpstr>PowerPoint Presentation</vt:lpstr>
      <vt:lpstr>PowerPoint Presentation</vt:lpstr>
      <vt:lpstr>Mixed Reality</vt:lpstr>
      <vt:lpstr>Audience Participation: What are the greatest needs and opportunities in higher education that XR technologies can help fulfill? - https://bit.ly/3wGYOst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Twins and XR:  An applied journey by Dr James Birt, Bond University, Australia</dc:title>
  <dc:creator>James</dc:creator>
  <cp:lastModifiedBy>James Birt</cp:lastModifiedBy>
  <cp:revision>16</cp:revision>
  <dcterms:created xsi:type="dcterms:W3CDTF">2021-03-04T06:12:11Z</dcterms:created>
  <dcterms:modified xsi:type="dcterms:W3CDTF">2022-03-29T02:00:44Z</dcterms:modified>
</cp:coreProperties>
</file>