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  <p:sldMasterId id="2147483685" r:id="rId4"/>
  </p:sldMasterIdLst>
  <p:notesMasterIdLst>
    <p:notesMasterId r:id="rId3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9144000" cy="5143500" type="screen16x9"/>
  <p:notesSz cx="6858000" cy="9144000"/>
  <p:embeddedFontLs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Average" panose="020B0604020202020204" charset="0"/>
      <p:regular r:id="rId46"/>
    </p:embeddedFont>
    <p:embeddedFont>
      <p:font typeface="Oswald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-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8517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612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452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93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334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25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474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51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17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578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132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14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392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54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905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034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671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02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774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7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038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35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93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227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864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024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3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88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24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08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994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58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97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Shape 55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56" name="Shape 5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6" name="Shape 8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etvz3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open.edu/openlear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www.allaboardhe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beuthbadges.wordpress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openbadgeacademy.com/badge/849" TargetMode="External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9" Type="http://schemas.openxmlformats.org/officeDocument/2006/relationships/image" Target="../media/image37.png"/><Relationship Id="rId3" Type="http://schemas.openxmlformats.org/officeDocument/2006/relationships/hyperlink" Target="https://www.openbadgeacademy.com/badge/815" TargetMode="External"/><Relationship Id="rId21" Type="http://schemas.openxmlformats.org/officeDocument/2006/relationships/hyperlink" Target="https://www.openbadgeacademy.com/badge/855" TargetMode="External"/><Relationship Id="rId34" Type="http://schemas.openxmlformats.org/officeDocument/2006/relationships/hyperlink" Target="https://www.openbadgeacademy.com/badge/848" TargetMode="External"/><Relationship Id="rId42" Type="http://schemas.openxmlformats.org/officeDocument/2006/relationships/image" Target="../media/image39.png"/><Relationship Id="rId7" Type="http://schemas.openxmlformats.org/officeDocument/2006/relationships/hyperlink" Target="https://www.openbadgeacademy.com/badge/821" TargetMode="External"/><Relationship Id="rId12" Type="http://schemas.openxmlformats.org/officeDocument/2006/relationships/image" Target="../media/image23.png"/><Relationship Id="rId17" Type="http://schemas.openxmlformats.org/officeDocument/2006/relationships/hyperlink" Target="https://www.openbadgeacademy.com/badge/858" TargetMode="External"/><Relationship Id="rId25" Type="http://schemas.openxmlformats.org/officeDocument/2006/relationships/hyperlink" Target="https://www.openbadgeacademy.com/badge/846" TargetMode="External"/><Relationship Id="rId33" Type="http://schemas.openxmlformats.org/officeDocument/2006/relationships/image" Target="../media/image34.png"/><Relationship Id="rId38" Type="http://schemas.openxmlformats.org/officeDocument/2006/relationships/hyperlink" Target="https://www.openbadgeacademy.com/badge/814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hyperlink" Target="https://www.openbadgeacademy.com/badge/852" TargetMode="External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hyperlink" Target="https://www.openbadgeacademy.com/badge/823" TargetMode="External"/><Relationship Id="rId24" Type="http://schemas.openxmlformats.org/officeDocument/2006/relationships/image" Target="../media/image29.png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40" Type="http://schemas.openxmlformats.org/officeDocument/2006/relationships/hyperlink" Target="https://www.openbadgeacademy.com/badge/811" TargetMode="External"/><Relationship Id="rId5" Type="http://schemas.openxmlformats.org/officeDocument/2006/relationships/hyperlink" Target="https://www.openbadgeacademy.com/badge/816" TargetMode="External"/><Relationship Id="rId15" Type="http://schemas.openxmlformats.org/officeDocument/2006/relationships/hyperlink" Target="https://www.openbadgeacademy.com/badge/851" TargetMode="External"/><Relationship Id="rId23" Type="http://schemas.openxmlformats.org/officeDocument/2006/relationships/hyperlink" Target="https://www.openbadgeacademy.com/badge/854" TargetMode="External"/><Relationship Id="rId28" Type="http://schemas.openxmlformats.org/officeDocument/2006/relationships/image" Target="../media/image31.png"/><Relationship Id="rId36" Type="http://schemas.openxmlformats.org/officeDocument/2006/relationships/hyperlink" Target="https://www.openbadgeacademy.com/badge/820" TargetMode="External"/><Relationship Id="rId10" Type="http://schemas.openxmlformats.org/officeDocument/2006/relationships/image" Target="../media/image22.png"/><Relationship Id="rId19" Type="http://schemas.openxmlformats.org/officeDocument/2006/relationships/hyperlink" Target="https://www.openbadgeacademy.com/badge/857" TargetMode="External"/><Relationship Id="rId31" Type="http://schemas.openxmlformats.org/officeDocument/2006/relationships/hyperlink" Target="https://www.openbadgeacademy.com/badge/818" TargetMode="External"/><Relationship Id="rId44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hyperlink" Target="https://www.openbadgeacademy.com/badge/822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hyperlink" Target="https://www.openbadgeacademy.com/badge/850" TargetMode="External"/><Relationship Id="rId30" Type="http://schemas.openxmlformats.org/officeDocument/2006/relationships/image" Target="../media/image32.png"/><Relationship Id="rId35" Type="http://schemas.openxmlformats.org/officeDocument/2006/relationships/image" Target="../media/image35.png"/><Relationship Id="rId43" Type="http://schemas.openxmlformats.org/officeDocument/2006/relationships/hyperlink" Target="https://www.openbadgeacademy.com/badge/85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www.online.colostate.edu/badges/certified-garden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jpg"/><Relationship Id="rId4" Type="http://schemas.openxmlformats.org/officeDocument/2006/relationships/hyperlink" Target="https://goo.gl/etvz3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311708" y="12779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b="1">
                <a:solidFill>
                  <a:srgbClr val="FFFFFF"/>
                </a:solidFill>
              </a:rPr>
              <a:t>Open Badges in Higher Education: looking to the future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311700" y="3596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Dr. Doug Belshaw, Dynamic Skillset Ltd.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https://goo.gl/etvz30</a:t>
            </a: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Shape 166" descr="A73 Banne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"/>
            <a:ext cx="9144000" cy="169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l="1162" t="11207" r="1181" b="13620"/>
          <a:stretch/>
        </p:blipFill>
        <p:spPr>
          <a:xfrm>
            <a:off x="0" y="0"/>
            <a:ext cx="9144000" cy="395908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6144000" y="4742400"/>
            <a:ext cx="3000000" cy="40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open.edu/openlearn</a:t>
            </a:r>
            <a:r>
              <a:rPr lang="en" sz="180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l="5243" t="11331" r="5891"/>
          <a:stretch/>
        </p:blipFill>
        <p:spPr>
          <a:xfrm>
            <a:off x="0" y="0"/>
            <a:ext cx="91640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 descr="Map_no_topics-1024x7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13" y="0"/>
            <a:ext cx="72747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6144000" y="4742400"/>
            <a:ext cx="3000000" cy="40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/>
              <a:t>CC BY-NC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www.allaboardhe.org</a:t>
            </a:r>
            <a:r>
              <a:rPr lang="en" sz="120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15370" t="13624" r="12500" b="-960"/>
          <a:stretch/>
        </p:blipFill>
        <p:spPr>
          <a:xfrm>
            <a:off x="749762" y="0"/>
            <a:ext cx="7644472" cy="5206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l="14037" t="11785" r="3194" b="2310"/>
          <a:stretch/>
        </p:blipFill>
        <p:spPr>
          <a:xfrm>
            <a:off x="166837" y="0"/>
            <a:ext cx="88103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5915400" y="4742400"/>
            <a:ext cx="3000000" cy="40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200"/>
              <a:t>CC BY-SA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beuthbadges.wordpress.com</a:t>
            </a:r>
            <a:r>
              <a:rPr lang="en" sz="120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l="18977" t="16646" r="9111" b="2506"/>
          <a:stretch/>
        </p:blipFill>
        <p:spPr>
          <a:xfrm>
            <a:off x="504887" y="0"/>
            <a:ext cx="81342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687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9628" y="3516260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3823" y="3516260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39628" y="2371671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29112" y="2371675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03535" y="2364775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39628" y="1227079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27763" y="1217591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27764" y="82490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34400" y="82490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839628" y="82489"/>
            <a:ext cx="937800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>
            <a:hlinkClick r:id="rId23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255876" y="82494"/>
            <a:ext cx="905999" cy="9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529929" y="2348505"/>
            <a:ext cx="937800" cy="9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739689" y="1227075"/>
            <a:ext cx="906000" cy="9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>
            <a:hlinkClick r:id="rId29"/>
          </p:cNvPr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545795" y="1217583"/>
            <a:ext cx="906000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643628" y="3516248"/>
            <a:ext cx="906000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>
            <a:hlinkClick r:id="rId31"/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545795" y="3544485"/>
            <a:ext cx="906000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>
            <a:hlinkClick r:id="rId34"/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6255876" y="1217587"/>
            <a:ext cx="905999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>
            <a:hlinkClick r:id="rId36"/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6240010" y="2348508"/>
            <a:ext cx="937800" cy="9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>
            <a:hlinkClick r:id="rId38"/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240010" y="3528226"/>
            <a:ext cx="937800" cy="9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>
            <a:hlinkClick r:id="rId40"/>
          </p:cNvPr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787849" y="1815440"/>
            <a:ext cx="906000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4524471" y="953253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Digital Literacy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27014" y="421281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27014" y="1553829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COLLABORATION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27014" y="2698292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CRITICAL THINKING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46616" y="3849773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WORK READINESS</a:t>
            </a:r>
          </a:p>
        </p:txBody>
      </p:sp>
      <p:sp>
        <p:nvSpPr>
          <p:cNvPr id="292" name="Shape 292" descr="Image result for CREATIVE COMMON LOGO"/>
          <p:cNvSpPr/>
          <p:nvPr/>
        </p:nvSpPr>
        <p:spPr>
          <a:xfrm>
            <a:off x="2603535" y="4554839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8280871" y="4938378"/>
            <a:ext cx="848400" cy="1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3386198" y="953253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Numeracy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2318721" y="944275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Verbal Comms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1190653" y="954732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Written Comms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-8675" y="4766125"/>
            <a:ext cx="5643900" cy="3693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lang="en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Sussex Downs College </a:t>
            </a:r>
            <a:r>
              <a:rPr lang="en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Employability Passport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1168579" y="2094583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Positive Attitude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2271398" y="2110856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Teamwork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3380814" y="2108250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Meet Deadlines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4497508" y="2108250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Emotional IQ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216971" y="3254613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Initiative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2255269" y="3250141"/>
            <a:ext cx="1583700" cy="253799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Creative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3395358" y="3254613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Decision Making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4524469" y="3250141"/>
            <a:ext cx="1583700" cy="253799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 Solving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1224521" y="4421182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Reliable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2262819" y="4416710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Adaptable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3402908" y="4421182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Professional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60550" y="4416710"/>
            <a:ext cx="1583700" cy="2538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Ambition</a:t>
            </a:r>
          </a:p>
        </p:txBody>
      </p:sp>
      <p:pic>
        <p:nvPicPr>
          <p:cNvPr id="310" name="Shape 310">
            <a:hlinkClick r:id="rId43"/>
          </p:cNvPr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1552917" y="92759"/>
            <a:ext cx="908100" cy="9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5916982" y="959199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5924562" y="2100556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Collaboration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5930946" y="3262616"/>
            <a:ext cx="1583700" cy="261599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Critical Thinking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5916982" y="4420357"/>
            <a:ext cx="1583700" cy="2616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Work Readiness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7425850" y="2709125"/>
            <a:ext cx="1718100" cy="415500"/>
          </a:xfrm>
          <a:prstGeom prst="rect">
            <a:avLst/>
          </a:prstGeom>
          <a:solidFill>
            <a:srgbClr val="EEEEEE">
              <a:alpha val="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SUSSEX DOWNS COLLEGE </a:t>
            </a: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EMPLOYABILITY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105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PASSPORT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2383150" y="1521586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3472867" y="1508362"/>
            <a:ext cx="3192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4584296" y="1504804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5845628" y="1492469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0" name="Shape 320"/>
          <p:cNvSpPr/>
          <p:nvPr/>
        </p:nvSpPr>
        <p:spPr>
          <a:xfrm>
            <a:off x="7219525" y="345362"/>
            <a:ext cx="420600" cy="3917100"/>
          </a:xfrm>
          <a:prstGeom prst="rightBrace">
            <a:avLst>
              <a:gd name="adj1" fmla="val 0"/>
              <a:gd name="adj2" fmla="val 50000"/>
            </a:avLst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/>
          <p:nvPr/>
        </p:nvSpPr>
        <p:spPr>
          <a:xfrm>
            <a:off x="2392659" y="2654506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3482378" y="2641283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4593805" y="2637724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5855137" y="2625389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2400534" y="3819903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3490253" y="3806680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4601680" y="3803121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5863012" y="3790787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2374996" y="374479"/>
            <a:ext cx="3192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3464714" y="361256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4576142" y="357696"/>
            <a:ext cx="319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5837473" y="345362"/>
            <a:ext cx="3192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589950" y="249425"/>
            <a:ext cx="52059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Colorado State University</a:t>
            </a:r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276" y="1018462"/>
            <a:ext cx="5456850" cy="33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1323450" y="4323754"/>
            <a:ext cx="6497100" cy="75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http://www.online.colostate.edu/badges/certified-gardener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824" y="232824"/>
            <a:ext cx="6588349" cy="467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title" idx="4294967295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Who are you?</a:t>
            </a:r>
          </a:p>
        </p:txBody>
      </p:sp>
      <p:pic>
        <p:nvPicPr>
          <p:cNvPr id="173" name="Shape 173" descr="doug-2017.jpg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3758398" y="1273962"/>
            <a:ext cx="1644300" cy="164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body" idx="4294967295"/>
          </p:nvPr>
        </p:nvSpPr>
        <p:spPr>
          <a:xfrm>
            <a:off x="3181796" y="3009712"/>
            <a:ext cx="2797500" cy="436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Dr. Doug Belshaw</a:t>
            </a:r>
          </a:p>
        </p:txBody>
      </p:sp>
      <p:cxnSp>
        <p:nvCxnSpPr>
          <p:cNvPr id="175" name="Shape 175"/>
          <p:cNvCxnSpPr/>
          <p:nvPr/>
        </p:nvCxnSpPr>
        <p:spPr>
          <a:xfrm>
            <a:off x="4429510" y="3561937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6" name="Shape 176"/>
          <p:cNvSpPr txBox="1">
            <a:spLocks noGrp="1"/>
          </p:cNvSpPr>
          <p:nvPr>
            <p:ph type="body" idx="4294967295"/>
          </p:nvPr>
        </p:nvSpPr>
        <p:spPr>
          <a:xfrm>
            <a:off x="311697" y="4251250"/>
            <a:ext cx="8520600" cy="115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>
                <a:latin typeface="Roboto"/>
                <a:ea typeface="Roboto"/>
                <a:cs typeface="Roboto"/>
                <a:sym typeface="Roboto"/>
              </a:rPr>
              <a:t>Teacher → Senior Leader → Jisc → Mozilla → Consultant 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080550" y="3525575"/>
            <a:ext cx="3000000" cy="7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@dajbelshaw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6712025" y="4575325"/>
            <a:ext cx="1820700" cy="24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&amp; co-op co-founder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1425" y="3592387"/>
            <a:ext cx="436200" cy="4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4142850" y="3481984"/>
            <a:ext cx="875400" cy="137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4" y="0"/>
            <a:ext cx="81029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 descr="education-may-be-linea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12" y="0"/>
            <a:ext cx="810297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ADC0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 descr="learning-to-credenti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12" y="0"/>
            <a:ext cx="810297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A5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4" y="0"/>
            <a:ext cx="81029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44" y="0"/>
            <a:ext cx="810191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4" y="0"/>
            <a:ext cx="81029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682" y="0"/>
            <a:ext cx="613263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66574" cy="51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1684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 potential benefits of building a </a:t>
            </a:r>
            <a:r>
              <a:rPr lang="en" b="1" u="sng"/>
              <a:t>global</a:t>
            </a:r>
            <a:r>
              <a:rPr lang="en"/>
              <a:t> badge ecosystem for Higher Education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3195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" sz="1600" b="1"/>
              <a:t>Reduced </a:t>
            </a:r>
            <a:r>
              <a:rPr lang="en" sz="1600"/>
              <a:t>costs by building on a collaboratively-defined framework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" sz="1600" b="1"/>
              <a:t>Recognition </a:t>
            </a:r>
            <a:r>
              <a:rPr lang="en" sz="1600"/>
              <a:t>for students who can't continue their studies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" sz="1600" b="1"/>
              <a:t>Recruitment </a:t>
            </a:r>
            <a:r>
              <a:rPr lang="en" sz="1600"/>
              <a:t>into university and on to employment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" sz="1600" b="1"/>
              <a:t>Retrospective </a:t>
            </a:r>
            <a:r>
              <a:rPr lang="en" sz="1600"/>
              <a:t>badging (e.g. alumni)</a:t>
            </a:r>
          </a:p>
          <a:p>
            <a:pPr marL="457200" lvl="0" indent="-330200" rtl="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" sz="1600" b="1"/>
              <a:t>Re-aligning </a:t>
            </a:r>
            <a:r>
              <a:rPr lang="en" sz="1600"/>
              <a:t>with employer priorities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body" idx="2"/>
          </p:nvPr>
        </p:nvSpPr>
        <p:spPr>
          <a:xfrm>
            <a:off x="4541850" y="1919075"/>
            <a:ext cx="42912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 startAt="6"/>
            </a:pPr>
            <a:r>
              <a:rPr lang="en" sz="1600" b="1"/>
              <a:t>Re-igniting </a:t>
            </a:r>
            <a:r>
              <a:rPr lang="en" sz="1600"/>
              <a:t>interest in less popular courses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 startAt="6"/>
            </a:pPr>
            <a:r>
              <a:rPr lang="en" sz="1600" b="1"/>
              <a:t>Rehabilitating </a:t>
            </a:r>
            <a:r>
              <a:rPr lang="en" sz="1600"/>
              <a:t>struggling staff/students 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 startAt="6"/>
            </a:pPr>
            <a:r>
              <a:rPr lang="en" sz="1600" b="1"/>
              <a:t>Re-interpreting </a:t>
            </a:r>
            <a:r>
              <a:rPr lang="en" sz="1600"/>
              <a:t>existing courses and making interdisciplinary links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 startAt="6"/>
            </a:pPr>
            <a:r>
              <a:rPr lang="en" sz="1600" b="1"/>
              <a:t>Retention </a:t>
            </a:r>
            <a:r>
              <a:rPr lang="en" sz="1600"/>
              <a:t>of students</a:t>
            </a:r>
          </a:p>
          <a:p>
            <a:pPr marL="457200" lvl="0" indent="-330200">
              <a:spcBef>
                <a:spcPts val="0"/>
              </a:spcBef>
              <a:spcAft>
                <a:spcPts val="1000"/>
              </a:spcAft>
              <a:buSzPct val="100000"/>
              <a:buAutoNum type="arabicPeriod" startAt="6"/>
            </a:pPr>
            <a:r>
              <a:rPr lang="en" sz="1600" b="1"/>
              <a:t>Rewarding </a:t>
            </a:r>
            <a:r>
              <a:rPr lang="en" sz="1600"/>
              <a:t>staff and students who go beyond minimum expectations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37" y="305962"/>
            <a:ext cx="8453525" cy="42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590700" y="348050"/>
            <a:ext cx="2920800" cy="8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3E3D39"/>
                </a:solidFill>
                <a:latin typeface="Roboto"/>
                <a:ea typeface="Roboto"/>
                <a:cs typeface="Roboto"/>
                <a:sym typeface="Roboto"/>
              </a:rPr>
              <a:t>#ACODE73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2886275" y="4379175"/>
            <a:ext cx="5374500" cy="50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Don’t tweet at him, tweet </a:t>
            </a:r>
            <a:r>
              <a:rPr lang="en" sz="2400" b="1">
                <a:latin typeface="Roboto"/>
                <a:ea typeface="Roboto"/>
                <a:cs typeface="Roboto"/>
                <a:sym typeface="Roboto"/>
              </a:rPr>
              <a:t>@dajbelshaw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!</a:t>
            </a:r>
          </a:p>
        </p:txBody>
      </p:sp>
      <p:cxnSp>
        <p:nvCxnSpPr>
          <p:cNvPr id="188" name="Shape 188"/>
          <p:cNvCxnSpPr>
            <a:stCxn id="187" idx="1"/>
          </p:cNvCxnSpPr>
          <p:nvPr/>
        </p:nvCxnSpPr>
        <p:spPr>
          <a:xfrm rot="10800000">
            <a:off x="2519375" y="4273425"/>
            <a:ext cx="366900" cy="356100"/>
          </a:xfrm>
          <a:prstGeom prst="curvedConnector3">
            <a:avLst>
              <a:gd name="adj1" fmla="val 72056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95A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4" y="0"/>
            <a:ext cx="81029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13" y="0"/>
            <a:ext cx="82295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75" y="3168274"/>
            <a:ext cx="8841449" cy="184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70509" y="503682"/>
            <a:ext cx="7803000" cy="9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Get in touch!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670509" y="1293566"/>
            <a:ext cx="7803000" cy="9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Twitter: @dajbelshaw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Email:</a:t>
            </a:r>
            <a:r>
              <a:rPr lang="en" sz="24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hello@dynamicskillset.com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Slides: </a:t>
            </a:r>
            <a:r>
              <a:rPr lang="en" sz="24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https://goo.gl/etvz30</a:t>
            </a: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en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3" name="Shape 413" descr="doug-2017.jpg"/>
          <p:cNvPicPr preferRelativeResize="0"/>
          <p:nvPr/>
        </p:nvPicPr>
        <p:blipFill rotWithShape="1">
          <a:blip r:embed="rId5">
            <a:alphaModFix/>
          </a:blip>
          <a:srcRect t="9" b="9"/>
          <a:stretch/>
        </p:blipFill>
        <p:spPr>
          <a:xfrm>
            <a:off x="6751323" y="680062"/>
            <a:ext cx="1644300" cy="164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50" y="333575"/>
            <a:ext cx="317182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3964399" y="1195850"/>
            <a:ext cx="4794000" cy="9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6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New to Open Badges?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BADGE BOOTCAMP is a free, self-paced email course to get you up to speed quickly!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0" y="4233300"/>
            <a:ext cx="9144000" cy="91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http://weareopen.coop/badgebootcamp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Overview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Roboto"/>
              <a:buAutoNum type="arabicPeriod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Ensuring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we’re on the same page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Roboto"/>
              <a:buAutoNum type="arabicPeriod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Examples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of current practice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Roboto"/>
              <a:buAutoNum type="arabicPeriod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Enhancing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extending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through constellations of badges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Roboto"/>
              <a:buAutoNum type="arabicPeriod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Encouragement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to get started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Roboto"/>
              <a:buAutoNum type="arabicPeriod"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Ending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(+ Q&amp;A)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1187" y="2711284"/>
            <a:ext cx="2964174" cy="95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7000" y="428451"/>
            <a:ext cx="5510000" cy="147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8637" y="2364801"/>
            <a:ext cx="2323900" cy="16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1003500" y="4397100"/>
            <a:ext cx="7137000" cy="60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chemeClr val="lt1"/>
                </a:solidFill>
                <a:highlight>
                  <a:srgbClr val="073763"/>
                </a:highlight>
              </a:rPr>
              <a:t>Who's behind the Open Badges specification?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4" y="0"/>
            <a:ext cx="81029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4D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On-screen Show (16:9)</PresentationFormat>
  <Paragraphs>87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Helvetica Neue</vt:lpstr>
      <vt:lpstr>Roboto</vt:lpstr>
      <vt:lpstr>Average</vt:lpstr>
      <vt:lpstr>Oswald</vt:lpstr>
      <vt:lpstr>simple-light-2</vt:lpstr>
      <vt:lpstr>slate</vt:lpstr>
      <vt:lpstr>material</vt:lpstr>
      <vt:lpstr>Custom Theme</vt:lpstr>
      <vt:lpstr>Open Badges in Higher Education: looking to the future</vt:lpstr>
      <vt:lpstr>Who are you?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Colorado State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potential benefits of building a global badge ecosystem for Higher Education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Badges in Higher Education: looking to the future</dc:title>
  <dc:creator>Kulari Lokuge</dc:creator>
  <cp:lastModifiedBy>s421887</cp:lastModifiedBy>
  <cp:revision>1</cp:revision>
  <dcterms:modified xsi:type="dcterms:W3CDTF">2017-03-07T22:06:11Z</dcterms:modified>
</cp:coreProperties>
</file>